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F357"/>
    <a:srgbClr val="FFCC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308" y="-2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2EF27-7EF5-4222-9DA6-9A860178305A}" type="datetimeFigureOut">
              <a:rPr lang="ru-RU" smtClean="0"/>
              <a:pPr/>
              <a:t>20.03.2011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758C0-AC09-4E06-A2F5-1563020085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2EF27-7EF5-4222-9DA6-9A860178305A}" type="datetimeFigureOut">
              <a:rPr lang="ru-RU" smtClean="0"/>
              <a:pPr/>
              <a:t>20.03.2011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758C0-AC09-4E06-A2F5-1563020085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2EF27-7EF5-4222-9DA6-9A860178305A}" type="datetimeFigureOut">
              <a:rPr lang="ru-RU" smtClean="0"/>
              <a:pPr/>
              <a:t>20.03.2011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758C0-AC09-4E06-A2F5-1563020085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2EF27-7EF5-4222-9DA6-9A860178305A}" type="datetimeFigureOut">
              <a:rPr lang="ru-RU" smtClean="0"/>
              <a:pPr/>
              <a:t>20.03.2011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758C0-AC09-4E06-A2F5-1563020085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2EF27-7EF5-4222-9DA6-9A860178305A}" type="datetimeFigureOut">
              <a:rPr lang="ru-RU" smtClean="0"/>
              <a:pPr/>
              <a:t>20.03.2011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758C0-AC09-4E06-A2F5-1563020085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2EF27-7EF5-4222-9DA6-9A860178305A}" type="datetimeFigureOut">
              <a:rPr lang="ru-RU" smtClean="0"/>
              <a:pPr/>
              <a:t>20.03.2011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758C0-AC09-4E06-A2F5-1563020085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2EF27-7EF5-4222-9DA6-9A860178305A}" type="datetimeFigureOut">
              <a:rPr lang="ru-RU" smtClean="0"/>
              <a:pPr/>
              <a:t>20.03.2011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758C0-AC09-4E06-A2F5-1563020085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2EF27-7EF5-4222-9DA6-9A860178305A}" type="datetimeFigureOut">
              <a:rPr lang="ru-RU" smtClean="0"/>
              <a:pPr/>
              <a:t>20.03.2011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0A758C0-AC09-4E06-A2F5-1563020085C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2EF27-7EF5-4222-9DA6-9A860178305A}" type="datetimeFigureOut">
              <a:rPr lang="ru-RU" smtClean="0"/>
              <a:pPr/>
              <a:t>20.03.2011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758C0-AC09-4E06-A2F5-1563020085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2EF27-7EF5-4222-9DA6-9A860178305A}" type="datetimeFigureOut">
              <a:rPr lang="ru-RU" smtClean="0"/>
              <a:pPr/>
              <a:t>20.03.2011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00A758C0-AC09-4E06-A2F5-1563020085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D8B2EF27-7EF5-4222-9DA6-9A860178305A}" type="datetimeFigureOut">
              <a:rPr lang="ru-RU" smtClean="0"/>
              <a:pPr/>
              <a:t>20.03.2011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758C0-AC09-4E06-A2F5-1563020085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D8B2EF27-7EF5-4222-9DA6-9A860178305A}" type="datetimeFigureOut">
              <a:rPr lang="ru-RU" smtClean="0"/>
              <a:pPr/>
              <a:t>20.03.2011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00A758C0-AC09-4E06-A2F5-1563020085C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88640"/>
            <a:ext cx="7671328" cy="1675616"/>
          </a:xfrm>
        </p:spPr>
        <p:txBody>
          <a:bodyPr/>
          <a:lstStyle/>
          <a:p>
            <a:r>
              <a:rPr lang="ru-RU" sz="6000" i="1" dirty="0" err="1" smtClean="0"/>
              <a:t>С</a:t>
            </a:r>
            <a:r>
              <a:rPr lang="ru-RU" i="1" dirty="0" err="1" smtClean="0"/>
              <a:t>увен</a:t>
            </a:r>
            <a:r>
              <a:rPr lang="en-US" i="1" dirty="0" err="1" smtClean="0"/>
              <a:t>i</a:t>
            </a:r>
            <a:r>
              <a:rPr lang="ru-RU" i="1" dirty="0" err="1" smtClean="0"/>
              <a:t>р</a:t>
            </a:r>
            <a:r>
              <a:rPr lang="ru-RU" i="1" dirty="0" smtClean="0"/>
              <a:t> до «</a:t>
            </a:r>
            <a:r>
              <a:rPr lang="en-US" i="1" dirty="0" smtClean="0"/>
              <a:t>Euro 2012</a:t>
            </a:r>
            <a:r>
              <a:rPr lang="ru-RU" i="1" dirty="0" smtClean="0"/>
              <a:t>»</a:t>
            </a:r>
            <a:endParaRPr lang="ru-RU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99992" y="2996952"/>
            <a:ext cx="4248472" cy="1584176"/>
          </a:xfrm>
        </p:spPr>
        <p:txBody>
          <a:bodyPr>
            <a:noAutofit/>
          </a:bodyPr>
          <a:lstStyle/>
          <a:p>
            <a:pPr algn="ctr"/>
            <a:r>
              <a:rPr lang="uk-UA" sz="1500" b="1" i="1" dirty="0" smtClean="0"/>
              <a:t>Проект учня </a:t>
            </a:r>
            <a:r>
              <a:rPr lang="ru-RU" sz="1500" b="1" i="1" dirty="0" smtClean="0"/>
              <a:t>11</a:t>
            </a:r>
            <a:r>
              <a:rPr lang="uk-UA" sz="1500" b="1" i="1" dirty="0" smtClean="0"/>
              <a:t> класу</a:t>
            </a:r>
          </a:p>
          <a:p>
            <a:pPr algn="ctr"/>
            <a:r>
              <a:rPr lang="uk-UA" sz="1500" b="1" i="1" dirty="0" smtClean="0"/>
              <a:t>Прилуцької  </a:t>
            </a:r>
            <a:r>
              <a:rPr lang="uk-UA" sz="1500" b="1" i="1" dirty="0" err="1" smtClean="0"/>
              <a:t>загальноосв</a:t>
            </a:r>
            <a:r>
              <a:rPr lang="en-US" sz="1500" b="1" i="1" dirty="0" err="1" smtClean="0"/>
              <a:t>i</a:t>
            </a:r>
            <a:r>
              <a:rPr lang="ru-RU" sz="1500" b="1" i="1" dirty="0" err="1" smtClean="0"/>
              <a:t>тньої</a:t>
            </a:r>
            <a:r>
              <a:rPr lang="ru-RU" sz="1500" b="1" i="1" dirty="0" smtClean="0"/>
              <a:t>  </a:t>
            </a:r>
            <a:r>
              <a:rPr lang="ru-RU" sz="1500" b="1" i="1" dirty="0" err="1" smtClean="0"/>
              <a:t>школи</a:t>
            </a:r>
            <a:r>
              <a:rPr lang="ru-RU" sz="1500" b="1" i="1" dirty="0" smtClean="0"/>
              <a:t> №13</a:t>
            </a:r>
          </a:p>
          <a:p>
            <a:pPr algn="ctr"/>
            <a:r>
              <a:rPr lang="ru-RU" sz="1500" b="1" i="1" dirty="0" smtClean="0"/>
              <a:t>м. Прилуки</a:t>
            </a:r>
            <a:endParaRPr lang="uk-UA" sz="1500" b="1" i="1" dirty="0" smtClean="0"/>
          </a:p>
          <a:p>
            <a:pPr algn="ctr"/>
            <a:r>
              <a:rPr lang="uk-UA" sz="1500" b="1" i="1" dirty="0" err="1" smtClean="0"/>
              <a:t>Чер</a:t>
            </a:r>
            <a:r>
              <a:rPr lang="ru-RU" sz="1500" b="1" i="1" dirty="0" err="1" smtClean="0"/>
              <a:t>н</a:t>
            </a:r>
            <a:r>
              <a:rPr lang="en-US" sz="1500" b="1" i="1" dirty="0" err="1" smtClean="0"/>
              <a:t>i</a:t>
            </a:r>
            <a:r>
              <a:rPr lang="ru-RU" sz="1500" b="1" i="1" dirty="0" smtClean="0"/>
              <a:t>г</a:t>
            </a:r>
            <a:r>
              <a:rPr lang="en-US" sz="1500" b="1" i="1" dirty="0" err="1" smtClean="0"/>
              <a:t>i</a:t>
            </a:r>
            <a:r>
              <a:rPr lang="ru-RU" sz="1500" b="1" i="1" dirty="0" err="1" smtClean="0"/>
              <a:t>всь</a:t>
            </a:r>
            <a:r>
              <a:rPr lang="uk-UA" sz="1500" b="1" i="1" dirty="0" err="1" smtClean="0"/>
              <a:t>кої</a:t>
            </a:r>
            <a:r>
              <a:rPr lang="uk-UA" sz="1500" b="1" i="1" dirty="0" smtClean="0"/>
              <a:t> </a:t>
            </a:r>
            <a:r>
              <a:rPr lang="uk-UA" sz="1500" b="1" i="1" dirty="0" err="1" smtClean="0"/>
              <a:t>област</a:t>
            </a:r>
            <a:r>
              <a:rPr lang="en-US" sz="1500" b="1" i="1" dirty="0" err="1" smtClean="0"/>
              <a:t>i</a:t>
            </a:r>
            <a:r>
              <a:rPr lang="ru-RU" sz="1500" b="1" i="1" dirty="0" smtClean="0"/>
              <a:t>  </a:t>
            </a:r>
          </a:p>
          <a:p>
            <a:pPr algn="ctr"/>
            <a:r>
              <a:rPr lang="ru-RU" sz="1500" b="1" i="1" dirty="0" err="1" smtClean="0"/>
              <a:t>Корнуха</a:t>
            </a:r>
            <a:r>
              <a:rPr lang="ru-RU" sz="1500" b="1" i="1" dirty="0" smtClean="0"/>
              <a:t> Владислава</a:t>
            </a:r>
            <a:endParaRPr lang="ru-RU" sz="1500" dirty="0"/>
          </a:p>
        </p:txBody>
      </p:sp>
      <p:pic>
        <p:nvPicPr>
          <p:cNvPr id="1026" name="Picture 2" descr="C:\Documents and Settings\User\Рабочий стол\Олимпиада\Евро 2012\Кубок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484784"/>
            <a:ext cx="3556568" cy="47525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427984" y="4797152"/>
            <a:ext cx="4608512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500" b="1" i="1" dirty="0" smtClean="0"/>
              <a:t>Керівник проекту:</a:t>
            </a:r>
          </a:p>
          <a:p>
            <a:pPr algn="ctr"/>
            <a:r>
              <a:rPr lang="uk-UA" sz="1500" b="1" i="1" dirty="0" smtClean="0"/>
              <a:t> </a:t>
            </a:r>
            <a:r>
              <a:rPr lang="uk-UA" sz="1500" b="1" i="1" dirty="0" err="1" smtClean="0"/>
              <a:t>Кеценко</a:t>
            </a:r>
            <a:r>
              <a:rPr lang="uk-UA" sz="1500" b="1" i="1" dirty="0" smtClean="0"/>
              <a:t> Серг</a:t>
            </a:r>
            <a:r>
              <a:rPr lang="en-US" sz="1500" b="1" i="1" dirty="0" err="1" smtClean="0"/>
              <a:t>i</a:t>
            </a:r>
            <a:r>
              <a:rPr lang="ru-RU" sz="1500" b="1" i="1" dirty="0" err="1" smtClean="0"/>
              <a:t>й</a:t>
            </a:r>
            <a:r>
              <a:rPr lang="ru-RU" sz="1500" b="1" i="1" dirty="0" smtClean="0"/>
              <a:t> </a:t>
            </a:r>
            <a:r>
              <a:rPr lang="ru-RU" sz="1500" b="1" i="1" dirty="0" err="1"/>
              <a:t>М</a:t>
            </a:r>
            <a:r>
              <a:rPr lang="ru-RU" sz="1500" b="1" i="1" dirty="0" err="1" smtClean="0"/>
              <a:t>иколайович</a:t>
            </a:r>
            <a:r>
              <a:rPr lang="uk-UA" sz="1500" b="1" i="1" dirty="0" smtClean="0"/>
              <a:t>, учитель трудового навчання Прилуцької  </a:t>
            </a:r>
            <a:r>
              <a:rPr lang="uk-UA" sz="1500" b="1" i="1" dirty="0" err="1" smtClean="0"/>
              <a:t>загальноосв</a:t>
            </a:r>
            <a:r>
              <a:rPr lang="en-US" sz="1500" b="1" i="1" dirty="0" err="1" smtClean="0"/>
              <a:t>i</a:t>
            </a:r>
            <a:r>
              <a:rPr lang="ru-RU" sz="1500" b="1" i="1" dirty="0" err="1" smtClean="0"/>
              <a:t>тньої</a:t>
            </a:r>
            <a:r>
              <a:rPr lang="ru-RU" sz="1500" b="1" i="1" dirty="0" smtClean="0"/>
              <a:t>  </a:t>
            </a:r>
            <a:r>
              <a:rPr lang="ru-RU" sz="1500" b="1" i="1" dirty="0" err="1" smtClean="0"/>
              <a:t>школи</a:t>
            </a:r>
            <a:r>
              <a:rPr lang="ru-RU" sz="1500" b="1" i="1" dirty="0" smtClean="0"/>
              <a:t> №13</a:t>
            </a:r>
            <a:endParaRPr lang="uk-UA" sz="1500" b="1" i="1" dirty="0" smtClean="0"/>
          </a:p>
          <a:p>
            <a:pPr algn="ctr"/>
            <a:r>
              <a:rPr lang="uk-UA" sz="1500" b="1" i="1" dirty="0" smtClean="0"/>
              <a:t>м. Прилуки, Чернігівської області </a:t>
            </a:r>
          </a:p>
          <a:p>
            <a:endParaRPr lang="ru-RU" dirty="0"/>
          </a:p>
        </p:txBody>
      </p:sp>
      <p:pic>
        <p:nvPicPr>
          <p:cNvPr id="1029" name="Picture 5" descr="C:\Documents and Settings\User\Рабочий стол\euro2012-logo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980728"/>
            <a:ext cx="1800200" cy="204965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3610744" cy="877490"/>
          </a:xfrm>
        </p:spPr>
        <p:txBody>
          <a:bodyPr/>
          <a:lstStyle/>
          <a:p>
            <a:r>
              <a:rPr lang="en-US" i="1" dirty="0" smtClean="0">
                <a:solidFill>
                  <a:srgbClr val="E8F3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ru-RU" i="1" dirty="0" smtClean="0">
                <a:solidFill>
                  <a:srgbClr val="E8F3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</a:t>
            </a:r>
            <a:r>
              <a:rPr lang="en-US" i="1" dirty="0" err="1" smtClean="0">
                <a:solidFill>
                  <a:srgbClr val="E8F3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ru-RU" i="1" dirty="0" err="1" smtClean="0">
                <a:solidFill>
                  <a:srgbClr val="E8F3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варт</a:t>
            </a:r>
            <a:r>
              <a:rPr lang="en-US" i="1" dirty="0" err="1" smtClean="0">
                <a:solidFill>
                  <a:srgbClr val="E8F3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ru-RU" i="1" dirty="0" err="1" smtClean="0">
                <a:solidFill>
                  <a:srgbClr val="E8F3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сть</a:t>
            </a:r>
            <a:endParaRPr lang="ru-RU" i="1" dirty="0">
              <a:solidFill>
                <a:srgbClr val="E8F35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827585" y="908720"/>
          <a:ext cx="7632848" cy="5872420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504055"/>
                <a:gridCol w="3411928"/>
                <a:gridCol w="3716865"/>
              </a:tblGrid>
              <a:tr h="3555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>
                          <a:effectLst/>
                        </a:rPr>
                        <a:t>Матер</a:t>
                      </a:r>
                      <a:r>
                        <a:rPr lang="en-US" i="1" dirty="0" err="1" smtClean="0">
                          <a:effectLst/>
                        </a:rPr>
                        <a:t>i</a:t>
                      </a:r>
                      <a:r>
                        <a:rPr lang="ru-RU" i="1" dirty="0" smtClean="0">
                          <a:effectLst/>
                        </a:rPr>
                        <a:t>али</a:t>
                      </a:r>
                      <a:endParaRPr lang="ru-RU" i="1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err="1" smtClean="0"/>
                        <a:t>Варт</a:t>
                      </a:r>
                      <a:r>
                        <a:rPr lang="en-US" sz="1600" i="1" dirty="0" err="1" smtClean="0"/>
                        <a:t>i</a:t>
                      </a:r>
                      <a:r>
                        <a:rPr lang="ru-RU" sz="1600" i="1" dirty="0" err="1" smtClean="0"/>
                        <a:t>сть\</a:t>
                      </a:r>
                      <a:r>
                        <a:rPr lang="ru-RU" sz="1600" i="1" dirty="0" smtClean="0"/>
                        <a:t> </a:t>
                      </a:r>
                      <a:r>
                        <a:rPr lang="ru-RU" sz="1600" i="1" dirty="0" err="1" smtClean="0"/>
                        <a:t>Розрахунки</a:t>
                      </a:r>
                      <a:r>
                        <a:rPr lang="ru-RU" sz="1600" i="1" dirty="0" smtClean="0"/>
                        <a:t> (</a:t>
                      </a:r>
                      <a:r>
                        <a:rPr lang="ru-RU" sz="1600" i="1" dirty="0" err="1" smtClean="0"/>
                        <a:t>грн</a:t>
                      </a:r>
                      <a:r>
                        <a:rPr lang="ru-RU" sz="1600" i="1" dirty="0" smtClean="0"/>
                        <a:t>)</a:t>
                      </a:r>
                      <a:endParaRPr lang="ru-RU" sz="1600" i="1" dirty="0"/>
                    </a:p>
                  </a:txBody>
                  <a:tcPr/>
                </a:tc>
              </a:tr>
              <a:tr h="355540">
                <a:tc>
                  <a:txBody>
                    <a:bodyPr/>
                    <a:lstStyle/>
                    <a:p>
                      <a:r>
                        <a:rPr lang="ru-RU" dirty="0" smtClean="0"/>
                        <a:t>  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err="1" smtClean="0"/>
                        <a:t>Техсировина</a:t>
                      </a:r>
                      <a:r>
                        <a:rPr lang="ru-RU" sz="1600" baseline="0" dirty="0" smtClean="0"/>
                        <a:t> </a:t>
                      </a:r>
                      <a:r>
                        <a:rPr lang="ru-RU" sz="1600" dirty="0" smtClean="0"/>
                        <a:t>(гор</a:t>
                      </a:r>
                      <a:r>
                        <a:rPr lang="en-US" sz="1600" dirty="0" err="1" smtClean="0"/>
                        <a:t>i</a:t>
                      </a:r>
                      <a:r>
                        <a:rPr lang="ru-RU" sz="1600" dirty="0" err="1" smtClean="0"/>
                        <a:t>х</a:t>
                      </a:r>
                      <a:r>
                        <a:rPr lang="ru-RU" sz="1600" dirty="0" smtClean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---</a:t>
                      </a:r>
                      <a:endParaRPr lang="ru-RU" dirty="0"/>
                    </a:p>
                  </a:txBody>
                  <a:tcPr/>
                </a:tc>
              </a:tr>
              <a:tr h="355540">
                <a:tc>
                  <a:txBody>
                    <a:bodyPr/>
                    <a:lstStyle/>
                    <a:p>
                      <a:r>
                        <a:rPr lang="ru-RU" dirty="0" smtClean="0"/>
                        <a:t>  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err="1" smtClean="0"/>
                        <a:t>Техсировина</a:t>
                      </a:r>
                      <a:r>
                        <a:rPr lang="ru-RU" sz="1600" dirty="0" smtClean="0"/>
                        <a:t>( липа</a:t>
                      </a:r>
                      <a:r>
                        <a:rPr lang="ru-RU" sz="1800" dirty="0" smtClean="0"/>
                        <a:t>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--</a:t>
                      </a:r>
                      <a:endParaRPr lang="ru-RU" dirty="0"/>
                    </a:p>
                  </a:txBody>
                  <a:tcPr/>
                </a:tc>
              </a:tr>
              <a:tr h="355540">
                <a:tc>
                  <a:txBody>
                    <a:bodyPr/>
                    <a:lstStyle/>
                    <a:p>
                      <a:r>
                        <a:rPr lang="ru-RU" baseline="0" dirty="0" smtClean="0"/>
                        <a:t>  </a:t>
                      </a:r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err="1" smtClean="0"/>
                        <a:t>Дошка</a:t>
                      </a:r>
                      <a:r>
                        <a:rPr lang="ru-RU" sz="1600" dirty="0" smtClean="0"/>
                        <a:t>/ Брусок (дуб)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--</a:t>
                      </a:r>
                      <a:endParaRPr lang="ru-RU" dirty="0"/>
                    </a:p>
                  </a:txBody>
                  <a:tcPr/>
                </a:tc>
              </a:tr>
              <a:tr h="3555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4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Пруток</a:t>
                      </a:r>
                      <a:r>
                        <a:rPr lang="ru-RU" sz="1600" baseline="0" dirty="0" smtClean="0"/>
                        <a:t> </a:t>
                      </a:r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Ø 10 (бронза)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1,76</a:t>
                      </a:r>
                      <a:endParaRPr lang="ru-RU" sz="1600" dirty="0"/>
                    </a:p>
                  </a:txBody>
                  <a:tcPr/>
                </a:tc>
              </a:tr>
              <a:tr h="259432">
                <a:tc>
                  <a:txBody>
                    <a:bodyPr/>
                    <a:lstStyle/>
                    <a:p>
                      <a:r>
                        <a:rPr lang="ru-RU" dirty="0" smtClean="0"/>
                        <a:t>  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Шуруп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0,15</a:t>
                      </a:r>
                      <a:endParaRPr lang="ru-RU" sz="1600" dirty="0"/>
                    </a:p>
                  </a:txBody>
                  <a:tcPr/>
                </a:tc>
              </a:tr>
              <a:tr h="355540">
                <a:tc>
                  <a:txBody>
                    <a:bodyPr/>
                    <a:lstStyle/>
                    <a:p>
                      <a:r>
                        <a:rPr lang="ru-RU" dirty="0" smtClean="0"/>
                        <a:t>  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Клей ПВА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0,03</a:t>
                      </a:r>
                      <a:endParaRPr lang="ru-RU" sz="1600" dirty="0"/>
                    </a:p>
                  </a:txBody>
                  <a:tcPr/>
                </a:tc>
              </a:tr>
              <a:tr h="355540">
                <a:tc>
                  <a:txBody>
                    <a:bodyPr/>
                    <a:lstStyle/>
                    <a:p>
                      <a:r>
                        <a:rPr lang="ru-RU" dirty="0" smtClean="0"/>
                        <a:t>  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Лак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0,72</a:t>
                      </a:r>
                      <a:endParaRPr lang="ru-RU" sz="1600" dirty="0"/>
                    </a:p>
                  </a:txBody>
                  <a:tcPr/>
                </a:tc>
              </a:tr>
              <a:tr h="355540">
                <a:tc>
                  <a:txBody>
                    <a:bodyPr/>
                    <a:lstStyle/>
                    <a:p>
                      <a:r>
                        <a:rPr lang="ru-RU" dirty="0" smtClean="0"/>
                        <a:t>  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Б</a:t>
                      </a:r>
                      <a:r>
                        <a:rPr lang="en-US" sz="1600" dirty="0" err="1" smtClean="0"/>
                        <a:t>i</a:t>
                      </a:r>
                      <a:r>
                        <a:rPr lang="ru-RU" sz="1600" dirty="0" smtClean="0"/>
                        <a:t>сер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0,1</a:t>
                      </a:r>
                      <a:endParaRPr lang="ru-RU" sz="1600" dirty="0"/>
                    </a:p>
                  </a:txBody>
                  <a:tcPr/>
                </a:tc>
              </a:tr>
              <a:tr h="355540">
                <a:tc>
                  <a:txBody>
                    <a:bodyPr/>
                    <a:lstStyle/>
                    <a:p>
                      <a:r>
                        <a:rPr lang="ru-RU" dirty="0" smtClean="0"/>
                        <a:t>  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СТД-120М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1,73</a:t>
                      </a:r>
                      <a:endParaRPr lang="ru-RU" sz="1600" dirty="0"/>
                    </a:p>
                  </a:txBody>
                  <a:tcPr/>
                </a:tc>
              </a:tr>
              <a:tr h="355540">
                <a:tc>
                  <a:txBody>
                    <a:bodyPr/>
                    <a:lstStyle/>
                    <a:p>
                      <a:r>
                        <a:rPr lang="ru-RU" dirty="0" smtClean="0"/>
                        <a:t>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ТВ-4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1,5</a:t>
                      </a:r>
                      <a:endParaRPr lang="ru-RU" sz="1600" dirty="0"/>
                    </a:p>
                  </a:txBody>
                  <a:tcPr/>
                </a:tc>
              </a:tr>
              <a:tr h="355540">
                <a:tc>
                  <a:txBody>
                    <a:bodyPr/>
                    <a:lstStyle/>
                    <a:p>
                      <a:r>
                        <a:rPr lang="ru-RU" dirty="0" smtClean="0"/>
                        <a:t>11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2М 12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0,24</a:t>
                      </a:r>
                      <a:endParaRPr lang="ru-RU" sz="1600" dirty="0"/>
                    </a:p>
                  </a:txBody>
                  <a:tcPr/>
                </a:tc>
              </a:tr>
              <a:tr h="355540">
                <a:tc>
                  <a:txBody>
                    <a:bodyPr/>
                    <a:lstStyle/>
                    <a:p>
                      <a:r>
                        <a:rPr lang="ru-RU" dirty="0" smtClean="0"/>
                        <a:t>12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err="1" smtClean="0"/>
                        <a:t>Комп</a:t>
                      </a:r>
                      <a:r>
                        <a:rPr lang="en-US" sz="1600" dirty="0" smtClean="0"/>
                        <a:t>`</a:t>
                      </a:r>
                      <a:r>
                        <a:rPr lang="ru-RU" sz="1600" dirty="0" err="1" smtClean="0"/>
                        <a:t>ютер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0,98</a:t>
                      </a:r>
                      <a:endParaRPr lang="ru-RU" sz="1600" dirty="0"/>
                    </a:p>
                  </a:txBody>
                  <a:tcPr/>
                </a:tc>
              </a:tr>
              <a:tr h="355540">
                <a:tc>
                  <a:txBody>
                    <a:bodyPr/>
                    <a:lstStyle/>
                    <a:p>
                      <a:r>
                        <a:rPr lang="ru-RU" dirty="0" smtClean="0"/>
                        <a:t>13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Оплата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baseline="0" dirty="0" err="1" smtClean="0"/>
                        <a:t>прац</a:t>
                      </a:r>
                      <a:r>
                        <a:rPr lang="en-US" baseline="0" dirty="0" err="1" smtClean="0"/>
                        <a:t>i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24,8</a:t>
                      </a:r>
                      <a:endParaRPr lang="ru-RU" sz="1600" dirty="0"/>
                    </a:p>
                  </a:txBody>
                  <a:tcPr/>
                </a:tc>
              </a:tr>
              <a:tr h="355540">
                <a:tc>
                  <a:txBody>
                    <a:bodyPr/>
                    <a:lstStyle/>
                    <a:p>
                      <a:r>
                        <a:rPr lang="ru-RU" dirty="0" smtClean="0"/>
                        <a:t>14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err="1" smtClean="0"/>
                        <a:t>Амортизац</a:t>
                      </a:r>
                      <a:r>
                        <a:rPr lang="en-US" sz="1600" dirty="0" err="1" smtClean="0"/>
                        <a:t>i</a:t>
                      </a:r>
                      <a:r>
                        <a:rPr lang="ru-RU" sz="1600" dirty="0" err="1" smtClean="0"/>
                        <a:t>йн</a:t>
                      </a:r>
                      <a:r>
                        <a:rPr lang="en-US" sz="1600" dirty="0" err="1" smtClean="0"/>
                        <a:t>i</a:t>
                      </a:r>
                      <a:r>
                        <a:rPr lang="en-US" sz="1600" dirty="0" smtClean="0"/>
                        <a:t> </a:t>
                      </a:r>
                      <a:r>
                        <a:rPr lang="ru-RU" sz="1600" dirty="0" err="1" smtClean="0"/>
                        <a:t>витрати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5,76</a:t>
                      </a:r>
                      <a:endParaRPr lang="ru-RU" sz="1600" dirty="0"/>
                    </a:p>
                  </a:txBody>
                  <a:tcPr/>
                </a:tc>
              </a:tr>
              <a:tr h="3555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i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Соб</a:t>
                      </a:r>
                      <a:r>
                        <a:rPr lang="en-US" sz="2000" i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</a:t>
                      </a:r>
                      <a:r>
                        <a:rPr lang="ru-RU" sz="2000" i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варт</a:t>
                      </a:r>
                      <a:r>
                        <a:rPr lang="en-US" sz="2000" i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</a:t>
                      </a:r>
                      <a:r>
                        <a:rPr lang="ru-RU" sz="2000" i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сть</a:t>
                      </a:r>
                      <a:r>
                        <a:rPr lang="ru-RU" sz="2000" i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ru-RU" sz="2000" i="1" baseline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виробу</a:t>
                      </a:r>
                      <a:endParaRPr lang="ru-RU" sz="2000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48,6</a:t>
                      </a:r>
                      <a:endParaRPr lang="ru-RU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err="1" smtClean="0">
                <a:solidFill>
                  <a:srgbClr val="E8F3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Дякую</a:t>
            </a:r>
            <a:r>
              <a:rPr lang="ru-RU" i="1" dirty="0" smtClean="0">
                <a:solidFill>
                  <a:srgbClr val="E8F3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 </a:t>
            </a:r>
            <a:r>
              <a:rPr lang="ru-RU" i="1" dirty="0" err="1" smtClean="0">
                <a:solidFill>
                  <a:srgbClr val="E8F3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увагу</a:t>
            </a:r>
            <a:r>
              <a:rPr lang="en-US" i="1" dirty="0" smtClean="0">
                <a:solidFill>
                  <a:srgbClr val="E8F3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i="1" dirty="0">
              <a:solidFill>
                <a:srgbClr val="E8F35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C:\Documents and Settings\User\Рабочий стол\Олимпиада\Евро 2012\Foto\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73100"/>
            <a:ext cx="8774113" cy="61849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txBody>
          <a:bodyPr>
            <a:normAutofit/>
          </a:bodyPr>
          <a:lstStyle/>
          <a:p>
            <a:r>
              <a:rPr lang="ru-RU" sz="4800" b="1" i="1" dirty="0" smtClean="0">
                <a:solidFill>
                  <a:srgbClr val="E8F3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 (Заголовки)"/>
              </a:rPr>
              <a:t>Мета проекту</a:t>
            </a:r>
            <a:r>
              <a:rPr lang="en-US" sz="4800" b="1" i="1" dirty="0" smtClean="0">
                <a:solidFill>
                  <a:srgbClr val="E8F3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 (Заголовки)"/>
              </a:rPr>
              <a:t>:</a:t>
            </a:r>
            <a:endParaRPr lang="ru-RU" sz="4800" b="1" i="1" dirty="0">
              <a:solidFill>
                <a:srgbClr val="E8F35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 (Заголовки)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7931224" cy="449309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2000" dirty="0" smtClean="0"/>
              <a:t>    Створити оригінальний сувенір з використанням</a:t>
            </a:r>
          </a:p>
          <a:p>
            <a:pPr>
              <a:buNone/>
            </a:pPr>
            <a:r>
              <a:rPr lang="uk-UA" sz="2000" dirty="0" smtClean="0"/>
              <a:t>народних ремесел, який зможе прикрасити</a:t>
            </a:r>
          </a:p>
          <a:p>
            <a:pPr>
              <a:buNone/>
            </a:pPr>
            <a:r>
              <a:rPr lang="uk-UA" sz="2000" dirty="0" smtClean="0"/>
              <a:t>сучасний інтер'єр, нагадає про </a:t>
            </a:r>
            <a:r>
              <a:rPr lang="ru-RU" sz="2000" dirty="0" err="1" smtClean="0"/>
              <a:t>Чемпiонат</a:t>
            </a:r>
            <a:r>
              <a:rPr lang="ru-RU" sz="2000" dirty="0" smtClean="0"/>
              <a:t> </a:t>
            </a:r>
            <a:r>
              <a:rPr lang="ru-RU" sz="2000" dirty="0" err="1" smtClean="0"/>
              <a:t>Європи</a:t>
            </a:r>
            <a:r>
              <a:rPr lang="ru-RU" sz="2000" dirty="0" smtClean="0"/>
              <a:t> </a:t>
            </a:r>
            <a:r>
              <a:rPr lang="ru-RU" sz="2000" dirty="0" err="1" smtClean="0"/>
              <a:t>з</a:t>
            </a:r>
            <a:r>
              <a:rPr lang="ru-RU" sz="2000" dirty="0" smtClean="0"/>
              <a:t> футболу</a:t>
            </a:r>
          </a:p>
          <a:p>
            <a:pPr>
              <a:buNone/>
            </a:pPr>
            <a:r>
              <a:rPr lang="ru-RU" sz="2000" dirty="0" smtClean="0"/>
              <a:t>2012 р.</a:t>
            </a:r>
            <a:r>
              <a:rPr lang="uk-UA" sz="2000" dirty="0" smtClean="0"/>
              <a:t>, задовольнить вимоги споживача і разом з тим стане </a:t>
            </a:r>
          </a:p>
          <a:p>
            <a:pPr>
              <a:buNone/>
            </a:pPr>
            <a:r>
              <a:rPr lang="uk-UA" sz="2000" dirty="0" smtClean="0"/>
              <a:t>справжнім витвором декоративно-прикладного мистецтва. </a:t>
            </a:r>
          </a:p>
          <a:p>
            <a:pPr>
              <a:buNone/>
            </a:pPr>
            <a:r>
              <a:rPr lang="ru-RU" sz="2000" dirty="0" smtClean="0"/>
              <a:t>    Цей </a:t>
            </a:r>
            <a:r>
              <a:rPr lang="ru-RU" sz="2000" dirty="0" err="1" smtClean="0"/>
              <a:t>сувен</a:t>
            </a:r>
            <a:r>
              <a:rPr lang="en-US" sz="2000" dirty="0" err="1" smtClean="0"/>
              <a:t>i</a:t>
            </a:r>
            <a:r>
              <a:rPr lang="ru-RU" sz="2000" dirty="0" err="1" smtClean="0"/>
              <a:t>р</a:t>
            </a:r>
            <a:r>
              <a:rPr lang="ru-RU" sz="2000" dirty="0" smtClean="0"/>
              <a:t> </a:t>
            </a:r>
            <a:r>
              <a:rPr lang="ru-RU" sz="2000" dirty="0" err="1" smtClean="0"/>
              <a:t>п</a:t>
            </a:r>
            <a:r>
              <a:rPr lang="en-US" sz="2000" dirty="0" err="1" smtClean="0"/>
              <a:t>i</a:t>
            </a:r>
            <a:r>
              <a:rPr lang="ru-RU" sz="2000" dirty="0" err="1" smtClean="0"/>
              <a:t>дкреслю</a:t>
            </a:r>
            <a:r>
              <a:rPr lang="ru-RU" sz="1600" dirty="0" err="1" smtClean="0"/>
              <a:t>Є</a:t>
            </a:r>
            <a:r>
              <a:rPr lang="ru-RU" sz="2000" dirty="0" smtClean="0"/>
              <a:t>  </a:t>
            </a:r>
            <a:r>
              <a:rPr lang="ru-RU" sz="2000" dirty="0" err="1" smtClean="0"/>
              <a:t>гостинн</a:t>
            </a:r>
            <a:r>
              <a:rPr lang="en-US" sz="2000" dirty="0" err="1" smtClean="0"/>
              <a:t>i</a:t>
            </a:r>
            <a:r>
              <a:rPr lang="ru-RU" sz="2000" dirty="0" err="1" smtClean="0"/>
              <a:t>сть</a:t>
            </a:r>
            <a:r>
              <a:rPr lang="ru-RU" sz="2000" dirty="0" smtClean="0"/>
              <a:t> </a:t>
            </a:r>
            <a:r>
              <a:rPr lang="en-US" sz="2000" dirty="0" err="1" smtClean="0"/>
              <a:t>i</a:t>
            </a:r>
            <a:r>
              <a:rPr lang="en-US" sz="2000" dirty="0" smtClean="0"/>
              <a:t> </a:t>
            </a:r>
            <a:r>
              <a:rPr lang="ru-RU" sz="2000" dirty="0" err="1" smtClean="0"/>
              <a:t>прив</a:t>
            </a:r>
            <a:r>
              <a:rPr lang="en-US" sz="2000" dirty="0" err="1" smtClean="0"/>
              <a:t>i</a:t>
            </a:r>
            <a:r>
              <a:rPr lang="ru-RU" sz="2000" dirty="0" err="1" smtClean="0"/>
              <a:t>тн</a:t>
            </a:r>
            <a:r>
              <a:rPr lang="en-US" sz="2000" dirty="0" err="1" smtClean="0"/>
              <a:t>i</a:t>
            </a:r>
            <a:r>
              <a:rPr lang="ru-RU" sz="2000" dirty="0" err="1" smtClean="0"/>
              <a:t>сть</a:t>
            </a:r>
            <a:r>
              <a:rPr lang="ru-RU" sz="2000" dirty="0" smtClean="0"/>
              <a:t> </a:t>
            </a:r>
            <a:r>
              <a:rPr lang="ru-RU" sz="2000" dirty="0" err="1" smtClean="0"/>
              <a:t>украЇнц</a:t>
            </a:r>
            <a:r>
              <a:rPr lang="en-US" sz="2000" dirty="0" err="1" smtClean="0"/>
              <a:t>i</a:t>
            </a:r>
            <a:r>
              <a:rPr lang="ru-RU" sz="2000" dirty="0" smtClean="0"/>
              <a:t>в та</a:t>
            </a:r>
          </a:p>
          <a:p>
            <a:pPr>
              <a:buNone/>
            </a:pPr>
            <a:r>
              <a:rPr lang="ru-RU" sz="2000" dirty="0" smtClean="0"/>
              <a:t>поляк</a:t>
            </a:r>
            <a:r>
              <a:rPr lang="en-US" sz="2000" dirty="0" err="1" smtClean="0"/>
              <a:t>i</a:t>
            </a:r>
            <a:r>
              <a:rPr lang="ru-RU" sz="2000" dirty="0" smtClean="0"/>
              <a:t>в.                                                                                                                                   </a:t>
            </a:r>
          </a:p>
          <a:p>
            <a:pPr>
              <a:buNone/>
            </a:pPr>
            <a:r>
              <a:rPr lang="ru-RU" sz="2000" dirty="0" smtClean="0"/>
              <a:t>   </a:t>
            </a:r>
            <a:r>
              <a:rPr lang="ru-RU" sz="2000" dirty="0" err="1" smtClean="0"/>
              <a:t>Вiн</a:t>
            </a:r>
            <a:r>
              <a:rPr lang="ru-RU" sz="2000" dirty="0" smtClean="0"/>
              <a:t> </a:t>
            </a:r>
            <a:r>
              <a:rPr lang="ru-RU" sz="2000" dirty="0" err="1" smtClean="0"/>
              <a:t>чудово</a:t>
            </a:r>
            <a:r>
              <a:rPr lang="ru-RU" sz="2000" dirty="0" smtClean="0"/>
              <a:t> </a:t>
            </a:r>
            <a:r>
              <a:rPr lang="ru-RU" sz="2000" dirty="0" err="1" smtClean="0"/>
              <a:t>виглядатиме</a:t>
            </a:r>
            <a:r>
              <a:rPr lang="ru-RU" sz="2000" dirty="0" smtClean="0"/>
              <a:t> в </a:t>
            </a:r>
            <a:r>
              <a:rPr lang="ru-RU" sz="2000" dirty="0" err="1" smtClean="0"/>
              <a:t>iнтер’</a:t>
            </a:r>
            <a:r>
              <a:rPr lang="ru-RU" sz="1600" dirty="0" err="1" smtClean="0"/>
              <a:t>Є</a:t>
            </a:r>
            <a:r>
              <a:rPr lang="ru-RU" sz="2000" dirty="0" err="1" smtClean="0"/>
              <a:t>р</a:t>
            </a:r>
            <a:r>
              <a:rPr lang="en-US" sz="2000" dirty="0" err="1" smtClean="0"/>
              <a:t>i</a:t>
            </a:r>
            <a:r>
              <a:rPr lang="en-US" sz="2000" dirty="0" smtClean="0"/>
              <a:t> </a:t>
            </a:r>
            <a:r>
              <a:rPr lang="ru-RU" sz="2000" dirty="0" err="1" smtClean="0"/>
              <a:t>будинку</a:t>
            </a:r>
            <a:r>
              <a:rPr lang="ru-RU" sz="2000" dirty="0" smtClean="0"/>
              <a:t> </a:t>
            </a:r>
            <a:r>
              <a:rPr lang="ru-RU" sz="2000" dirty="0" err="1" smtClean="0"/>
              <a:t>чи</a:t>
            </a:r>
            <a:r>
              <a:rPr lang="ru-RU" sz="2000" dirty="0" smtClean="0"/>
              <a:t> </a:t>
            </a:r>
            <a:r>
              <a:rPr lang="ru-RU" sz="2000" dirty="0" err="1" smtClean="0"/>
              <a:t>офi</a:t>
            </a:r>
            <a:r>
              <a:rPr lang="en-US" sz="2000" dirty="0" smtClean="0"/>
              <a:t>c</a:t>
            </a:r>
            <a:r>
              <a:rPr lang="ru-RU" sz="2000" dirty="0" smtClean="0"/>
              <a:t>у </a:t>
            </a:r>
            <a:r>
              <a:rPr lang="ru-RU" sz="2000" dirty="0" err="1" smtClean="0"/>
              <a:t>i</a:t>
            </a:r>
            <a:r>
              <a:rPr lang="ru-RU" sz="2000" dirty="0" smtClean="0"/>
              <a:t> </a:t>
            </a:r>
          </a:p>
          <a:p>
            <a:pPr>
              <a:buNone/>
            </a:pPr>
            <a:r>
              <a:rPr lang="ru-RU" sz="2000" dirty="0" err="1" smtClean="0"/>
              <a:t>завжди</a:t>
            </a:r>
            <a:r>
              <a:rPr lang="ru-RU" sz="2000" dirty="0" smtClean="0"/>
              <a:t> </a:t>
            </a:r>
            <a:r>
              <a:rPr lang="ru-RU" sz="2000" dirty="0" err="1" smtClean="0"/>
              <a:t>нагадуватиме</a:t>
            </a:r>
            <a:r>
              <a:rPr lang="ru-RU" sz="2000" dirty="0" smtClean="0"/>
              <a:t> про </a:t>
            </a:r>
            <a:r>
              <a:rPr lang="ru-RU" sz="2000" dirty="0" err="1" smtClean="0"/>
              <a:t>Чемпiонат</a:t>
            </a:r>
            <a:r>
              <a:rPr lang="ru-RU" sz="2000" dirty="0" smtClean="0"/>
              <a:t> </a:t>
            </a:r>
            <a:r>
              <a:rPr lang="ru-RU" sz="2000" dirty="0" err="1" smtClean="0"/>
              <a:t>Європи</a:t>
            </a:r>
            <a:r>
              <a:rPr lang="ru-RU" sz="2000" dirty="0" smtClean="0"/>
              <a:t> </a:t>
            </a:r>
            <a:r>
              <a:rPr lang="ru-RU" sz="2000" dirty="0" err="1" smtClean="0"/>
              <a:t>з</a:t>
            </a:r>
            <a:r>
              <a:rPr lang="ru-RU" sz="2000" dirty="0" smtClean="0"/>
              <a:t> футболу 2012 р.</a:t>
            </a:r>
          </a:p>
          <a:p>
            <a:pPr>
              <a:buNone/>
            </a:pPr>
            <a:endParaRPr lang="ru-RU" sz="2000" dirty="0"/>
          </a:p>
        </p:txBody>
      </p:sp>
      <p:pic>
        <p:nvPicPr>
          <p:cNvPr id="2051" name="Picture 3" descr="C:\Documents and Settings\User\Рабочий стол\euro_2012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4797152"/>
            <a:ext cx="4608512" cy="181676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3203848" y="2708920"/>
            <a:ext cx="2520280" cy="1296144"/>
          </a:xfrm>
          <a:prstGeom prst="ellipse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347864" y="2780928"/>
            <a:ext cx="2818656" cy="994122"/>
          </a:xfrm>
        </p:spPr>
        <p:txBody>
          <a:bodyPr>
            <a:normAutofit/>
          </a:bodyPr>
          <a:lstStyle/>
          <a:p>
            <a:r>
              <a:rPr lang="ru-RU" sz="4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Банк </a:t>
            </a:r>
            <a:r>
              <a:rPr lang="en-US" sz="4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ru-RU" sz="4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дей</a:t>
            </a:r>
            <a:endParaRPr lang="ru-RU" sz="4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81" name="Picture 9" descr="E:\Мои документы\Мои рисунки\кадр_1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4322938"/>
            <a:ext cx="1728192" cy="25350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082" name="Picture 10" descr="E:\Мои документы\Мои рисунки\кадр_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260648"/>
            <a:ext cx="1800200" cy="24244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083" name="Picture 11" descr="C:\Documents and Settings\User\Рабочий стол\Олимпиада\Евро 2012\Foto\9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188640"/>
            <a:ext cx="2808312" cy="210610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084" name="Picture 12" descr="E:\Мои документы\Мои рисунки\кадр_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260648"/>
            <a:ext cx="1800200" cy="24538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085" name="Picture 13" descr="C:\Documents and Settings\User\Рабочий стол\Олимпиада\Евро 2012\Foto\03[1]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6" y="4437112"/>
            <a:ext cx="2592442" cy="19442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087" name="Picture 15" descr="C:\Documents and Settings\User\Рабочий стол\world-cup-trophy[1] копия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88224" y="3645024"/>
            <a:ext cx="2304256" cy="307234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cxnSp>
        <p:nvCxnSpPr>
          <p:cNvPr id="27" name="Прямая со стрелкой 26"/>
          <p:cNvCxnSpPr/>
          <p:nvPr/>
        </p:nvCxnSpPr>
        <p:spPr>
          <a:xfrm flipV="1">
            <a:off x="5796136" y="2492896"/>
            <a:ext cx="936104" cy="64807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5796136" y="3573016"/>
            <a:ext cx="1224136" cy="5040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rot="16200000" flipH="1">
            <a:off x="4355976" y="4221088"/>
            <a:ext cx="216024" cy="7200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rot="10800000" flipV="1">
            <a:off x="2483768" y="3789040"/>
            <a:ext cx="792088" cy="4320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 rot="10800000">
            <a:off x="1979712" y="2924944"/>
            <a:ext cx="1152128" cy="2880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 rot="16200000" flipV="1">
            <a:off x="4247969" y="2456894"/>
            <a:ext cx="288030" cy="7200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915000" cy="994122"/>
          </a:xfrm>
        </p:spPr>
        <p:txBody>
          <a:bodyPr/>
          <a:lstStyle/>
          <a:p>
            <a:r>
              <a:rPr lang="ru-RU" i="1" dirty="0" err="1" smtClean="0">
                <a:solidFill>
                  <a:srgbClr val="E8F3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Етапи</a:t>
            </a:r>
            <a:r>
              <a:rPr lang="ru-RU" i="1" dirty="0" smtClean="0">
                <a:solidFill>
                  <a:srgbClr val="E8F3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solidFill>
                  <a:srgbClr val="E8F3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проектування</a:t>
            </a:r>
            <a:endParaRPr lang="ru-RU" i="1" dirty="0">
              <a:solidFill>
                <a:srgbClr val="E8F35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1700808"/>
            <a:ext cx="3384376" cy="1440160"/>
          </a:xfrm>
          <a:prstGeom prst="rect">
            <a:avLst/>
          </a:prstGeom>
          <a:effectLst>
            <a:glow rad="70000">
              <a:schemeClr val="accent4">
                <a:tint val="30000"/>
                <a:shade val="95000"/>
                <a:satMod val="300000"/>
                <a:alpha val="5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683568" y="2132856"/>
            <a:ext cx="30963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</a:t>
            </a:r>
            <a:r>
              <a:rPr lang="en-US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зац</a:t>
            </a:r>
            <a:r>
              <a:rPr lang="en-US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йно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</a:t>
            </a:r>
            <a:r>
              <a:rPr lang="en-US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дготовчий</a:t>
            </a:r>
            <a:endParaRPr lang="ru-RU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860032" y="2564904"/>
            <a:ext cx="3024336" cy="1440160"/>
          </a:xfrm>
          <a:prstGeom prst="rect">
            <a:avLst/>
          </a:prstGeom>
          <a:effectLst>
            <a:glow rad="70000">
              <a:schemeClr val="accent4">
                <a:tint val="30000"/>
                <a:shade val="95000"/>
                <a:satMod val="300000"/>
                <a:alpha val="50000"/>
              </a:schemeClr>
            </a:glow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5292080" y="3140968"/>
            <a:ext cx="2304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Конструкц</a:t>
            </a:r>
            <a:r>
              <a:rPr lang="en-US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йний</a:t>
            </a:r>
            <a:endParaRPr lang="ru-RU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9552" y="3861048"/>
            <a:ext cx="3384376" cy="1512168"/>
          </a:xfrm>
          <a:prstGeom prst="rect">
            <a:avLst/>
          </a:prstGeom>
          <a:effectLst>
            <a:glow rad="70000">
              <a:schemeClr val="accent4">
                <a:tint val="30000"/>
                <a:shade val="95000"/>
                <a:satMod val="300000"/>
                <a:alpha val="5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971600" y="4437112"/>
            <a:ext cx="2520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Технолог</a:t>
            </a:r>
            <a:r>
              <a:rPr lang="en-US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чний</a:t>
            </a:r>
            <a:endParaRPr lang="ru-RU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788024" y="4725144"/>
            <a:ext cx="3168352" cy="1512168"/>
          </a:xfrm>
          <a:prstGeom prst="rect">
            <a:avLst/>
          </a:prstGeom>
          <a:effectLst>
            <a:glow rad="70000">
              <a:schemeClr val="accent4">
                <a:tint val="30000"/>
                <a:shade val="95000"/>
                <a:satMod val="300000"/>
                <a:alpha val="50000"/>
              </a:schemeClr>
            </a:glow>
            <a:innerShdw blurRad="63500" dist="50800">
              <a:prstClr val="black">
                <a:alpha val="50000"/>
              </a:prstClr>
            </a:inn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436096" y="5229200"/>
            <a:ext cx="18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Заключний</a:t>
            </a:r>
            <a:endParaRPr lang="ru-RU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E:\Мои документы\Мои рисунки\кадр_1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-171400"/>
            <a:ext cx="3707904" cy="2613713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err="1" smtClean="0">
                <a:solidFill>
                  <a:srgbClr val="E8F3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Виб</a:t>
            </a:r>
            <a:r>
              <a:rPr lang="en-US" i="1" dirty="0" err="1" smtClean="0">
                <a:solidFill>
                  <a:srgbClr val="E8F3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ru-RU" i="1" dirty="0" err="1" smtClean="0">
                <a:solidFill>
                  <a:srgbClr val="E8F3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</a:t>
            </a:r>
            <a:r>
              <a:rPr lang="ru-RU" i="1" dirty="0" smtClean="0">
                <a:solidFill>
                  <a:srgbClr val="E8F3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матер</a:t>
            </a:r>
            <a:r>
              <a:rPr lang="en-US" i="1" dirty="0" err="1" smtClean="0">
                <a:solidFill>
                  <a:srgbClr val="E8F3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ru-RU" i="1" dirty="0" smtClean="0">
                <a:solidFill>
                  <a:srgbClr val="E8F3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</a:t>
            </a:r>
            <a:r>
              <a:rPr lang="en-US" i="1" dirty="0" err="1" smtClean="0">
                <a:solidFill>
                  <a:srgbClr val="E8F3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ru-RU" i="1" dirty="0" smtClean="0">
                <a:solidFill>
                  <a:srgbClr val="E8F3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  <a:endParaRPr lang="ru-RU" i="1" dirty="0">
              <a:solidFill>
                <a:srgbClr val="E8F35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31840" y="1844824"/>
            <a:ext cx="2448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Матер</a:t>
            </a:r>
            <a:r>
              <a:rPr lang="en-US" sz="3200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ru-RU" sz="32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али</a:t>
            </a:r>
            <a:endParaRPr lang="ru-RU" sz="3200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2780928"/>
            <a:ext cx="1800200" cy="864096"/>
          </a:xfrm>
          <a:prstGeom prst="rect">
            <a:avLst/>
          </a:prstGeom>
          <a:effectLst>
            <a:glow rad="70000">
              <a:schemeClr val="accent2">
                <a:tint val="30000"/>
                <a:shade val="95000"/>
                <a:satMod val="300000"/>
                <a:alpha val="50000"/>
              </a:schemeClr>
            </a:glow>
            <a:innerShdw blurRad="114300">
              <a:prstClr val="black"/>
            </a:innerShdw>
          </a:effectLst>
        </p:spPr>
        <p:style>
          <a:lnRef idx="1">
            <a:schemeClr val="accent2"/>
          </a:lnRef>
          <a:fillRef idx="1001">
            <a:schemeClr val="dk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55776" y="2780928"/>
            <a:ext cx="1944216" cy="864096"/>
          </a:xfrm>
          <a:prstGeom prst="rect">
            <a:avLst/>
          </a:prstGeom>
          <a:effectLst>
            <a:glow rad="70000">
              <a:schemeClr val="accent2">
                <a:tint val="30000"/>
                <a:shade val="95000"/>
                <a:satMod val="300000"/>
                <a:alpha val="50000"/>
              </a:schemeClr>
            </a:glow>
            <a:innerShdw blurRad="114300">
              <a:prstClr val="black"/>
            </a:innerShdw>
          </a:effectLst>
        </p:spPr>
        <p:style>
          <a:lnRef idx="1">
            <a:schemeClr val="accent2"/>
          </a:lnRef>
          <a:fillRef idx="1001">
            <a:schemeClr val="dk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860032" y="2780928"/>
            <a:ext cx="2016224" cy="864096"/>
          </a:xfrm>
          <a:prstGeom prst="rect">
            <a:avLst/>
          </a:prstGeom>
          <a:effectLst>
            <a:glow rad="70000">
              <a:schemeClr val="accent2">
                <a:tint val="30000"/>
                <a:shade val="95000"/>
                <a:satMod val="300000"/>
                <a:alpha val="50000"/>
              </a:schemeClr>
            </a:glow>
            <a:innerShdw blurRad="114300">
              <a:prstClr val="black"/>
            </a:innerShdw>
          </a:effectLst>
        </p:spPr>
        <p:style>
          <a:lnRef idx="1">
            <a:schemeClr val="accent2"/>
          </a:lnRef>
          <a:fillRef idx="1001">
            <a:schemeClr val="dk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164288" y="2780928"/>
            <a:ext cx="1656184" cy="864096"/>
          </a:xfrm>
          <a:prstGeom prst="rect">
            <a:avLst/>
          </a:prstGeom>
          <a:effectLst>
            <a:glow rad="70000">
              <a:schemeClr val="accent2">
                <a:tint val="30000"/>
                <a:shade val="95000"/>
                <a:satMod val="300000"/>
                <a:alpha val="50000"/>
              </a:schemeClr>
            </a:glow>
            <a:innerShdw blurRad="114300">
              <a:prstClr val="black"/>
            </a:innerShdw>
          </a:effectLst>
        </p:spPr>
        <p:style>
          <a:lnRef idx="1">
            <a:schemeClr val="accent2"/>
          </a:lnRef>
          <a:fillRef idx="1001">
            <a:schemeClr val="dk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2771800" y="2924944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Колона, чаша,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йка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3528" y="2924944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Основа, кронштейн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5364088" y="3068960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Втулка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68344" y="3068960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Куля</a:t>
            </a:r>
            <a:endParaRPr lang="ru-RU" dirty="0"/>
          </a:p>
        </p:txBody>
      </p:sp>
      <p:cxnSp>
        <p:nvCxnSpPr>
          <p:cNvPr id="15" name="Прямая со стрелкой 14"/>
          <p:cNvCxnSpPr/>
          <p:nvPr/>
        </p:nvCxnSpPr>
        <p:spPr>
          <a:xfrm>
            <a:off x="5436096" y="2348880"/>
            <a:ext cx="2160240" cy="2880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5004048" y="2420888"/>
            <a:ext cx="504056" cy="2880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rot="5400000">
            <a:off x="3779912" y="2420888"/>
            <a:ext cx="288032" cy="2880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rot="10800000" flipV="1">
            <a:off x="1835696" y="2348880"/>
            <a:ext cx="1296144" cy="2880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51520" y="3789040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* Деревина дуба</a:t>
            </a:r>
            <a:endParaRPr lang="ru-RU" dirty="0"/>
          </a:p>
        </p:txBody>
      </p:sp>
      <p:sp>
        <p:nvSpPr>
          <p:cNvPr id="27" name="TextBox 26"/>
          <p:cNvSpPr txBox="1"/>
          <p:nvPr/>
        </p:nvSpPr>
        <p:spPr>
          <a:xfrm>
            <a:off x="2555776" y="3861048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* Деревина гор</a:t>
            </a:r>
            <a:r>
              <a:rPr lang="en-US" dirty="0" err="1" smtClean="0"/>
              <a:t>i</a:t>
            </a:r>
            <a:r>
              <a:rPr lang="ru-RU" dirty="0" smtClean="0"/>
              <a:t>ха</a:t>
            </a:r>
            <a:endParaRPr lang="ru-RU" dirty="0"/>
          </a:p>
        </p:txBody>
      </p:sp>
      <p:sp>
        <p:nvSpPr>
          <p:cNvPr id="28" name="TextBox 27"/>
          <p:cNvSpPr txBox="1"/>
          <p:nvPr/>
        </p:nvSpPr>
        <p:spPr>
          <a:xfrm>
            <a:off x="4788024" y="3933056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* Латунь</a:t>
            </a:r>
            <a:endParaRPr lang="ru-RU" dirty="0"/>
          </a:p>
        </p:txBody>
      </p:sp>
      <p:sp>
        <p:nvSpPr>
          <p:cNvPr id="29" name="TextBox 28"/>
          <p:cNvSpPr txBox="1"/>
          <p:nvPr/>
        </p:nvSpPr>
        <p:spPr>
          <a:xfrm>
            <a:off x="7164288" y="3933056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* Липа</a:t>
            </a:r>
            <a:endParaRPr lang="ru-RU" dirty="0"/>
          </a:p>
        </p:txBody>
      </p:sp>
      <p:pic>
        <p:nvPicPr>
          <p:cNvPr id="1029" name="Picture 5" descr="C:\Documents and Settings\User\Рабочий стол\934506_w2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4365104"/>
            <a:ext cx="4248472" cy="21816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5338936" cy="1066130"/>
          </a:xfrm>
        </p:spPr>
        <p:txBody>
          <a:bodyPr/>
          <a:lstStyle/>
          <a:p>
            <a:r>
              <a:rPr lang="ru-RU" i="1" dirty="0" err="1" smtClean="0">
                <a:solidFill>
                  <a:srgbClr val="E8F3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Доб</a:t>
            </a:r>
            <a:r>
              <a:rPr lang="en-US" i="1" dirty="0" err="1" smtClean="0">
                <a:solidFill>
                  <a:srgbClr val="E8F3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ru-RU" i="1" dirty="0" err="1" smtClean="0">
                <a:solidFill>
                  <a:srgbClr val="E8F3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</a:t>
            </a:r>
            <a:r>
              <a:rPr lang="ru-RU" i="1" dirty="0" smtClean="0">
                <a:solidFill>
                  <a:srgbClr val="E8F3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solidFill>
                  <a:srgbClr val="E8F3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ru-RU" i="1" dirty="0" err="1" smtClean="0">
                <a:solidFill>
                  <a:srgbClr val="E8F3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нструмент</a:t>
            </a:r>
            <a:r>
              <a:rPr lang="en-US" i="1" dirty="0" err="1" smtClean="0">
                <a:solidFill>
                  <a:srgbClr val="E8F3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ru-RU" i="1" dirty="0" smtClean="0">
                <a:solidFill>
                  <a:srgbClr val="E8F3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  <a:endParaRPr lang="ru-RU" i="1" dirty="0">
              <a:solidFill>
                <a:srgbClr val="E8F35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59832" y="1628800"/>
            <a:ext cx="2808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ru-RU" sz="3200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нструменти</a:t>
            </a:r>
            <a:endParaRPr lang="ru-RU" sz="32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467544" y="2348880"/>
            <a:ext cx="1728192" cy="1152128"/>
          </a:xfrm>
          <a:prstGeom prst="ellipse">
            <a:avLst/>
          </a:prstGeom>
          <a:effectLst>
            <a:glow rad="70000">
              <a:schemeClr val="accent4">
                <a:tint val="30000"/>
                <a:shade val="95000"/>
                <a:satMod val="300000"/>
                <a:alpha val="50000"/>
              </a:schemeClr>
            </a:glow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2627784" y="2420888"/>
            <a:ext cx="1728192" cy="1080120"/>
          </a:xfrm>
          <a:prstGeom prst="ellipse">
            <a:avLst/>
          </a:prstGeom>
          <a:effectLst>
            <a:glow rad="70000">
              <a:schemeClr val="accent4">
                <a:tint val="30000"/>
                <a:shade val="95000"/>
                <a:satMod val="300000"/>
                <a:alpha val="50000"/>
              </a:schemeClr>
            </a:glow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4788024" y="2420888"/>
            <a:ext cx="1656184" cy="1080120"/>
          </a:xfrm>
          <a:prstGeom prst="ellipse">
            <a:avLst/>
          </a:prstGeom>
          <a:effectLst>
            <a:glow rad="70000">
              <a:schemeClr val="accent4">
                <a:tint val="30000"/>
                <a:shade val="95000"/>
                <a:satMod val="300000"/>
                <a:alpha val="50000"/>
              </a:schemeClr>
            </a:glow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6876256" y="2420888"/>
            <a:ext cx="1728192" cy="1080120"/>
          </a:xfrm>
          <a:prstGeom prst="ellipse">
            <a:avLst/>
          </a:prstGeom>
          <a:effectLst>
            <a:glow rad="70000">
              <a:schemeClr val="accent4">
                <a:tint val="30000"/>
                <a:shade val="95000"/>
                <a:satMod val="300000"/>
                <a:alpha val="50000"/>
              </a:schemeClr>
            </a:glow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611560" y="2708920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Розм</a:t>
            </a:r>
            <a:r>
              <a:rPr lang="en-US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чальн</a:t>
            </a:r>
            <a:r>
              <a:rPr lang="en-US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99792" y="2708920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Вим</a:t>
            </a:r>
            <a:r>
              <a:rPr lang="en-US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рювальн</a:t>
            </a:r>
            <a:r>
              <a:rPr lang="en-US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76056" y="2780928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</a:t>
            </a:r>
            <a:r>
              <a:rPr lang="en-US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зальн</a:t>
            </a:r>
            <a:r>
              <a:rPr lang="en-US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92280" y="2780928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Допом</a:t>
            </a:r>
            <a:r>
              <a:rPr lang="en-US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жн</a:t>
            </a:r>
            <a:r>
              <a:rPr lang="en-US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>
            <a:off x="5580112" y="2132856"/>
            <a:ext cx="1512168" cy="360040"/>
          </a:xfrm>
          <a:prstGeom prst="straightConnector1">
            <a:avLst/>
          </a:prstGeom>
          <a:ln>
            <a:tailEnd type="arrow"/>
          </a:ln>
          <a:effectLst>
            <a:glow rad="70000">
              <a:schemeClr val="dk1">
                <a:tint val="30000"/>
                <a:shade val="95000"/>
                <a:satMod val="300000"/>
                <a:alpha val="50000"/>
              </a:schemeClr>
            </a:glow>
            <a:innerShdw blurRad="114300">
              <a:prstClr val="black"/>
            </a:inn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16200000" flipH="1">
            <a:off x="4788024" y="2276872"/>
            <a:ext cx="216024" cy="72008"/>
          </a:xfrm>
          <a:prstGeom prst="straightConnector1">
            <a:avLst/>
          </a:prstGeom>
          <a:ln>
            <a:tailEnd type="arrow"/>
          </a:ln>
          <a:effectLst>
            <a:glow rad="70000">
              <a:schemeClr val="dk1">
                <a:tint val="30000"/>
                <a:shade val="95000"/>
                <a:satMod val="300000"/>
                <a:alpha val="50000"/>
              </a:schemeClr>
            </a:glow>
            <a:innerShdw blurRad="114300">
              <a:prstClr val="black"/>
            </a:inn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rot="10800000" flipV="1">
            <a:off x="3563888" y="2204864"/>
            <a:ext cx="216024" cy="144016"/>
          </a:xfrm>
          <a:prstGeom prst="straightConnector1">
            <a:avLst/>
          </a:prstGeom>
          <a:ln>
            <a:tailEnd type="arrow"/>
          </a:ln>
          <a:effectLst>
            <a:glow rad="70000">
              <a:schemeClr val="dk1">
                <a:tint val="30000"/>
                <a:shade val="95000"/>
                <a:satMod val="300000"/>
                <a:alpha val="50000"/>
              </a:schemeClr>
            </a:glow>
            <a:innerShdw blurRad="114300">
              <a:prstClr val="black"/>
            </a:inn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rot="10800000" flipV="1">
            <a:off x="1907704" y="2204864"/>
            <a:ext cx="1296144" cy="216024"/>
          </a:xfrm>
          <a:prstGeom prst="straightConnector1">
            <a:avLst/>
          </a:prstGeom>
          <a:ln>
            <a:tailEnd type="arrow"/>
          </a:ln>
          <a:effectLst>
            <a:glow rad="70000">
              <a:schemeClr val="dk1">
                <a:tint val="30000"/>
                <a:shade val="95000"/>
                <a:satMod val="300000"/>
                <a:alpha val="50000"/>
              </a:schemeClr>
            </a:glow>
            <a:innerShdw blurRad="114300">
              <a:prstClr val="black"/>
            </a:inn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Скругленный прямоугольник 22"/>
          <p:cNvSpPr/>
          <p:nvPr/>
        </p:nvSpPr>
        <p:spPr>
          <a:xfrm>
            <a:off x="251520" y="3645024"/>
            <a:ext cx="1728192" cy="2736304"/>
          </a:xfrm>
          <a:prstGeom prst="roundRect">
            <a:avLst/>
          </a:prstGeom>
          <a:effectLst>
            <a:glow rad="70000">
              <a:schemeClr val="accent2">
                <a:tint val="30000"/>
                <a:shade val="95000"/>
                <a:satMod val="300000"/>
                <a:alpha val="50000"/>
              </a:schemeClr>
            </a:glow>
            <a:innerShdw blurRad="114300">
              <a:prstClr val="black"/>
            </a:inn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2195736" y="3645024"/>
            <a:ext cx="2160240" cy="2736304"/>
          </a:xfrm>
          <a:prstGeom prst="roundRect">
            <a:avLst/>
          </a:prstGeom>
          <a:effectLst>
            <a:glow rad="70000">
              <a:schemeClr val="accent2">
                <a:tint val="30000"/>
                <a:shade val="95000"/>
                <a:satMod val="300000"/>
                <a:alpha val="50000"/>
              </a:schemeClr>
            </a:glow>
            <a:innerShdw blurRad="114300">
              <a:prstClr val="black"/>
            </a:inn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/>
          <p:cNvSpPr txBox="1"/>
          <p:nvPr/>
        </p:nvSpPr>
        <p:spPr>
          <a:xfrm>
            <a:off x="611560" y="3861048"/>
            <a:ext cx="12961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йка</a:t>
            </a: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Ол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вець</a:t>
            </a: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Циркуль</a:t>
            </a: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Шило</a:t>
            </a:r>
          </a:p>
          <a:p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Кутник</a:t>
            </a: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8" name="TextBox 27"/>
          <p:cNvSpPr txBox="1"/>
          <p:nvPr/>
        </p:nvSpPr>
        <p:spPr>
          <a:xfrm>
            <a:off x="2483768" y="3905672"/>
            <a:ext cx="2232248" cy="2952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йка</a:t>
            </a: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Штангенциркуль</a:t>
            </a: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Нутром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</a:t>
            </a: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Кронциркуль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en-US" dirty="0" smtClean="0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4572000" y="3645024"/>
            <a:ext cx="1872208" cy="2736304"/>
          </a:xfrm>
          <a:prstGeom prst="roundRect">
            <a:avLst/>
          </a:prstGeom>
          <a:effectLst>
            <a:glow rad="70000">
              <a:schemeClr val="accent2">
                <a:tint val="30000"/>
                <a:shade val="95000"/>
                <a:satMod val="300000"/>
                <a:alpha val="50000"/>
              </a:schemeClr>
            </a:glow>
            <a:innerShdw blurRad="114300">
              <a:prstClr val="black"/>
            </a:inn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TextBox 29"/>
          <p:cNvSpPr txBox="1"/>
          <p:nvPr/>
        </p:nvSpPr>
        <p:spPr>
          <a:xfrm>
            <a:off x="4788024" y="4005064"/>
            <a:ext cx="15121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Нож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вка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Токарн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зц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Стамески</a:t>
            </a:r>
          </a:p>
          <a:p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Свердла</a:t>
            </a: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 smtClean="0"/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6732240" y="3645024"/>
            <a:ext cx="1944216" cy="2736304"/>
          </a:xfrm>
          <a:prstGeom prst="roundRect">
            <a:avLst/>
          </a:prstGeom>
          <a:effectLst>
            <a:glow rad="70000">
              <a:schemeClr val="accent2">
                <a:tint val="30000"/>
                <a:shade val="95000"/>
                <a:satMod val="300000"/>
                <a:alpha val="50000"/>
              </a:schemeClr>
            </a:glow>
            <a:innerShdw blurRad="114300">
              <a:prstClr val="black"/>
            </a:inn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6948264" y="3789040"/>
            <a:ext cx="172819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Напилок</a:t>
            </a:r>
          </a:p>
          <a:p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Шл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фувальна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шкурка</a:t>
            </a:r>
          </a:p>
          <a:p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Викрутка</a:t>
            </a: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Диск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ун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версальний</a:t>
            </a: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брова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шл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фувалка</a:t>
            </a: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зець</a:t>
            </a: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 smtClean="0"/>
          </a:p>
        </p:txBody>
      </p:sp>
      <p:pic>
        <p:nvPicPr>
          <p:cNvPr id="2050" name="Picture 2" descr="E:\Мои документы\galo4k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933056"/>
            <a:ext cx="216024" cy="226599"/>
          </a:xfrm>
          <a:prstGeom prst="rect">
            <a:avLst/>
          </a:prstGeom>
          <a:noFill/>
        </p:spPr>
      </p:pic>
      <p:pic>
        <p:nvPicPr>
          <p:cNvPr id="34" name="Picture 2" descr="E:\Мои документы\galo4k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221088"/>
            <a:ext cx="216024" cy="226599"/>
          </a:xfrm>
          <a:prstGeom prst="rect">
            <a:avLst/>
          </a:prstGeom>
          <a:noFill/>
        </p:spPr>
      </p:pic>
      <p:pic>
        <p:nvPicPr>
          <p:cNvPr id="35" name="Picture 2" descr="E:\Мои документы\galo4k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509120"/>
            <a:ext cx="216024" cy="226599"/>
          </a:xfrm>
          <a:prstGeom prst="rect">
            <a:avLst/>
          </a:prstGeom>
          <a:noFill/>
        </p:spPr>
      </p:pic>
      <p:pic>
        <p:nvPicPr>
          <p:cNvPr id="36" name="Picture 2" descr="E:\Мои документы\galo4k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797152"/>
            <a:ext cx="216024" cy="226599"/>
          </a:xfrm>
          <a:prstGeom prst="rect">
            <a:avLst/>
          </a:prstGeom>
          <a:noFill/>
        </p:spPr>
      </p:pic>
      <p:pic>
        <p:nvPicPr>
          <p:cNvPr id="37" name="Picture 2" descr="E:\Мои документы\galo4k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5085184"/>
            <a:ext cx="216024" cy="226599"/>
          </a:xfrm>
          <a:prstGeom prst="rect">
            <a:avLst/>
          </a:prstGeom>
          <a:noFill/>
        </p:spPr>
      </p:pic>
      <p:pic>
        <p:nvPicPr>
          <p:cNvPr id="38" name="Picture 2" descr="E:\Мои документы\galo4k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3933056"/>
            <a:ext cx="216024" cy="226599"/>
          </a:xfrm>
          <a:prstGeom prst="rect">
            <a:avLst/>
          </a:prstGeom>
          <a:noFill/>
        </p:spPr>
      </p:pic>
      <p:pic>
        <p:nvPicPr>
          <p:cNvPr id="39" name="Picture 2" descr="E:\Мои документы\galo4k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4221088"/>
            <a:ext cx="216024" cy="226599"/>
          </a:xfrm>
          <a:prstGeom prst="rect">
            <a:avLst/>
          </a:prstGeom>
          <a:noFill/>
        </p:spPr>
      </p:pic>
      <p:pic>
        <p:nvPicPr>
          <p:cNvPr id="40" name="Picture 2" descr="E:\Мои документы\galo4k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4509120"/>
            <a:ext cx="216024" cy="226599"/>
          </a:xfrm>
          <a:prstGeom prst="rect">
            <a:avLst/>
          </a:prstGeom>
          <a:noFill/>
        </p:spPr>
      </p:pic>
      <p:pic>
        <p:nvPicPr>
          <p:cNvPr id="41" name="Picture 2" descr="E:\Мои документы\galo4k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4797152"/>
            <a:ext cx="205943" cy="216024"/>
          </a:xfrm>
          <a:prstGeom prst="rect">
            <a:avLst/>
          </a:prstGeom>
          <a:noFill/>
        </p:spPr>
      </p:pic>
      <p:pic>
        <p:nvPicPr>
          <p:cNvPr id="42" name="Picture 2" descr="E:\Мои документы\galo4k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4077072"/>
            <a:ext cx="216024" cy="226599"/>
          </a:xfrm>
          <a:prstGeom prst="rect">
            <a:avLst/>
          </a:prstGeom>
          <a:noFill/>
        </p:spPr>
      </p:pic>
      <p:pic>
        <p:nvPicPr>
          <p:cNvPr id="43" name="Picture 2" descr="E:\Мои документы\galo4k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4365104"/>
            <a:ext cx="216024" cy="226599"/>
          </a:xfrm>
          <a:prstGeom prst="rect">
            <a:avLst/>
          </a:prstGeom>
          <a:noFill/>
        </p:spPr>
      </p:pic>
      <p:pic>
        <p:nvPicPr>
          <p:cNvPr id="45" name="Picture 2" descr="E:\Мои документы\galo4k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4653136"/>
            <a:ext cx="216024" cy="226599"/>
          </a:xfrm>
          <a:prstGeom prst="rect">
            <a:avLst/>
          </a:prstGeom>
          <a:noFill/>
        </p:spPr>
      </p:pic>
      <p:pic>
        <p:nvPicPr>
          <p:cNvPr id="46" name="Picture 2" descr="E:\Мои документы\galo4k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4941168"/>
            <a:ext cx="216024" cy="226599"/>
          </a:xfrm>
          <a:prstGeom prst="rect">
            <a:avLst/>
          </a:prstGeom>
          <a:noFill/>
        </p:spPr>
      </p:pic>
      <p:pic>
        <p:nvPicPr>
          <p:cNvPr id="47" name="Picture 2" descr="E:\Мои документы\galo4k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3861048"/>
            <a:ext cx="216024" cy="226599"/>
          </a:xfrm>
          <a:prstGeom prst="rect">
            <a:avLst/>
          </a:prstGeom>
          <a:noFill/>
        </p:spPr>
      </p:pic>
      <p:pic>
        <p:nvPicPr>
          <p:cNvPr id="48" name="Picture 2" descr="E:\Мои документы\galo4k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4149080"/>
            <a:ext cx="216024" cy="226599"/>
          </a:xfrm>
          <a:prstGeom prst="rect">
            <a:avLst/>
          </a:prstGeom>
          <a:noFill/>
        </p:spPr>
      </p:pic>
      <p:pic>
        <p:nvPicPr>
          <p:cNvPr id="49" name="Picture 2" descr="E:\Мои документы\galo4k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4725144"/>
            <a:ext cx="216024" cy="226599"/>
          </a:xfrm>
          <a:prstGeom prst="rect">
            <a:avLst/>
          </a:prstGeom>
          <a:noFill/>
        </p:spPr>
      </p:pic>
      <p:pic>
        <p:nvPicPr>
          <p:cNvPr id="50" name="Picture 2" descr="E:\Мои документы\galo4k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5013176"/>
            <a:ext cx="216024" cy="226599"/>
          </a:xfrm>
          <a:prstGeom prst="rect">
            <a:avLst/>
          </a:prstGeom>
          <a:noFill/>
        </p:spPr>
      </p:pic>
      <p:pic>
        <p:nvPicPr>
          <p:cNvPr id="51" name="Picture 2" descr="E:\Мои документы\galo4k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5517232"/>
            <a:ext cx="216024" cy="226599"/>
          </a:xfrm>
          <a:prstGeom prst="rect">
            <a:avLst/>
          </a:prstGeom>
          <a:noFill/>
        </p:spPr>
      </p:pic>
      <p:pic>
        <p:nvPicPr>
          <p:cNvPr id="52" name="Picture 2" descr="E:\Мои документы\galo4k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6021288"/>
            <a:ext cx="216024" cy="226599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5904656" cy="1008112"/>
          </a:xfrm>
        </p:spPr>
        <p:txBody>
          <a:bodyPr/>
          <a:lstStyle/>
          <a:p>
            <a:r>
              <a:rPr lang="ru-RU" i="1" dirty="0" err="1" smtClean="0">
                <a:solidFill>
                  <a:srgbClr val="E8F3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Використан</a:t>
            </a:r>
            <a:r>
              <a:rPr lang="en-US" i="1" dirty="0" err="1" smtClean="0">
                <a:solidFill>
                  <a:srgbClr val="E8F3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ru-RU" i="1" dirty="0" smtClean="0">
                <a:solidFill>
                  <a:srgbClr val="E8F3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технолог</a:t>
            </a:r>
            <a:r>
              <a:rPr lang="en-US" i="1" dirty="0" err="1" smtClean="0">
                <a:solidFill>
                  <a:srgbClr val="E8F3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ru-RU" sz="4400" i="1" dirty="0" err="1" smtClean="0">
                <a:solidFill>
                  <a:srgbClr val="E8F3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ї</a:t>
            </a:r>
            <a:endParaRPr lang="ru-RU" sz="4400" i="1" dirty="0">
              <a:solidFill>
                <a:srgbClr val="E8F35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C:\Documents and Settings\User\Рабочий стол\Олимпиада\Foto\P30404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7" y="1124744"/>
            <a:ext cx="1728481" cy="2304256"/>
          </a:xfrm>
          <a:prstGeom prst="rect">
            <a:avLst/>
          </a:prstGeom>
          <a:noFill/>
        </p:spPr>
      </p:pic>
      <p:pic>
        <p:nvPicPr>
          <p:cNvPr id="3075" name="Picture 3" descr="C:\Documents and Settings\User\Рабочий стол\Олимпиада\Foto\P304046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1124744"/>
            <a:ext cx="3071828" cy="2304256"/>
          </a:xfrm>
          <a:prstGeom prst="rect">
            <a:avLst/>
          </a:prstGeom>
          <a:noFill/>
        </p:spPr>
      </p:pic>
      <p:pic>
        <p:nvPicPr>
          <p:cNvPr id="3078" name="Picture 6" descr="C:\Documents and Settings\User\Рабочий стол\Олимпиада\Foto\P304046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4005064"/>
            <a:ext cx="2879838" cy="2160239"/>
          </a:xfrm>
          <a:prstGeom prst="rect">
            <a:avLst/>
          </a:prstGeom>
          <a:noFill/>
        </p:spPr>
      </p:pic>
      <p:pic>
        <p:nvPicPr>
          <p:cNvPr id="3079" name="Picture 7" descr="C:\Documents and Settings\User\Рабочий стол\Олимпиада\Foto\P305046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2120" y="1124744"/>
            <a:ext cx="3071828" cy="2304256"/>
          </a:xfrm>
          <a:prstGeom prst="rect">
            <a:avLst/>
          </a:prstGeom>
          <a:noFill/>
        </p:spPr>
      </p:pic>
      <p:pic>
        <p:nvPicPr>
          <p:cNvPr id="3080" name="Picture 8" descr="C:\Documents and Settings\User\Рабочий стол\Олимпиада\Foto\P305046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84168" y="4005064"/>
            <a:ext cx="2879840" cy="2160240"/>
          </a:xfrm>
          <a:prstGeom prst="rect">
            <a:avLst/>
          </a:prstGeom>
          <a:noFill/>
        </p:spPr>
      </p:pic>
      <p:pic>
        <p:nvPicPr>
          <p:cNvPr id="3081" name="Picture 9" descr="C:\Documents and Settings\User\Рабочий стол\Олимпиада\Foto\P305046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31840" y="4005064"/>
            <a:ext cx="2879839" cy="216024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err="1" smtClean="0">
                <a:solidFill>
                  <a:srgbClr val="E8F3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Види</a:t>
            </a:r>
            <a:r>
              <a:rPr lang="ru-RU" i="1" dirty="0" smtClean="0">
                <a:solidFill>
                  <a:srgbClr val="E8F3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роб</a:t>
            </a:r>
            <a:r>
              <a:rPr lang="en-US" i="1" dirty="0" err="1" smtClean="0">
                <a:solidFill>
                  <a:srgbClr val="E8F3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ru-RU" i="1" dirty="0" smtClean="0">
                <a:solidFill>
                  <a:srgbClr val="E8F3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</a:t>
            </a:r>
            <a:endParaRPr lang="ru-RU" i="1" dirty="0">
              <a:solidFill>
                <a:srgbClr val="E8F35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251520" y="1484784"/>
            <a:ext cx="2592288" cy="1512168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2843808" y="2636912"/>
            <a:ext cx="2952328" cy="1728192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5652120" y="4293096"/>
            <a:ext cx="2952328" cy="1800200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827584" y="1988840"/>
            <a:ext cx="1296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Ручн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47864" y="3212976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Машинн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24128" y="4941169"/>
            <a:ext cx="29523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Оздоблювальн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 descr="C:\Documents and Settings\User\Рабочий стол\EURO2012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077072"/>
            <a:ext cx="1993900" cy="2120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0" name="Picture 4" descr="C:\Documents and Settings\User\Рабочий стол\Олимпиада\Евро 2012\Кубок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91672" y="0"/>
            <a:ext cx="2952328" cy="394510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7467600" cy="1143000"/>
          </a:xfrm>
        </p:spPr>
        <p:txBody>
          <a:bodyPr/>
          <a:lstStyle/>
          <a:p>
            <a:r>
              <a:rPr lang="ru-RU" i="1" dirty="0" err="1" smtClean="0">
                <a:solidFill>
                  <a:srgbClr val="E8F3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Вимоги</a:t>
            </a:r>
            <a:r>
              <a:rPr lang="ru-RU" i="1" dirty="0" smtClean="0">
                <a:solidFill>
                  <a:srgbClr val="E8F3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 готового </a:t>
            </a:r>
            <a:r>
              <a:rPr lang="ru-RU" i="1" dirty="0" err="1" smtClean="0">
                <a:solidFill>
                  <a:srgbClr val="E8F3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виробу</a:t>
            </a:r>
            <a:endParaRPr lang="ru-RU" i="1" dirty="0">
              <a:solidFill>
                <a:srgbClr val="E8F35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547664" y="1844824"/>
            <a:ext cx="2304256" cy="1440160"/>
          </a:xfrm>
          <a:prstGeom prst="roundRect">
            <a:avLst/>
          </a:prstGeom>
          <a:effectLst>
            <a:glow rad="70000">
              <a:schemeClr val="accent1">
                <a:tint val="30000"/>
                <a:shade val="95000"/>
                <a:satMod val="300000"/>
                <a:alpha val="50000"/>
              </a:schemeClr>
            </a:glow>
            <a:innerShdw blurRad="114300">
              <a:prstClr val="black"/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860032" y="4077072"/>
            <a:ext cx="2952328" cy="1512168"/>
          </a:xfrm>
          <a:prstGeom prst="roundRect">
            <a:avLst/>
          </a:prstGeom>
          <a:effectLst>
            <a:glow rad="70000">
              <a:schemeClr val="accent1">
                <a:tint val="30000"/>
                <a:shade val="95000"/>
                <a:satMod val="300000"/>
                <a:alpha val="50000"/>
              </a:schemeClr>
            </a:glow>
            <a:innerShdw blurRad="114300">
              <a:prstClr val="black"/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572000" y="1844824"/>
            <a:ext cx="2376264" cy="1440160"/>
          </a:xfrm>
          <a:prstGeom prst="roundRect">
            <a:avLst/>
          </a:prstGeom>
          <a:effectLst>
            <a:glow rad="70000">
              <a:schemeClr val="accent1">
                <a:tint val="30000"/>
                <a:shade val="95000"/>
                <a:satMod val="300000"/>
                <a:alpha val="50000"/>
              </a:schemeClr>
            </a:glow>
            <a:innerShdw blurRad="114300">
              <a:prstClr val="black"/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55576" y="4077072"/>
            <a:ext cx="2952328" cy="1512168"/>
          </a:xfrm>
          <a:prstGeom prst="roundRect">
            <a:avLst/>
          </a:prstGeom>
          <a:effectLst>
            <a:glow rad="70000">
              <a:schemeClr val="accent1">
                <a:tint val="30000"/>
                <a:shade val="95000"/>
                <a:satMod val="300000"/>
                <a:alpha val="50000"/>
              </a:schemeClr>
            </a:glow>
            <a:innerShdw blurRad="114300">
              <a:prstClr val="black"/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763688" y="2276872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Естетичн</a:t>
            </a:r>
            <a:r>
              <a:rPr lang="en-US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endParaRPr lang="ru-RU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60032" y="2348880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Еколог</a:t>
            </a:r>
            <a:r>
              <a:rPr lang="en-US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чн</a:t>
            </a:r>
            <a:r>
              <a:rPr lang="en-US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endParaRPr lang="ru-RU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27584" y="4509121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Функц</a:t>
            </a:r>
            <a:r>
              <a:rPr lang="en-US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ональн</a:t>
            </a:r>
            <a:r>
              <a:rPr lang="en-US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ть</a:t>
            </a:r>
            <a:endParaRPr lang="ru-RU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64088" y="4581128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Економ</a:t>
            </a:r>
            <a:r>
              <a:rPr lang="en-US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чн</a:t>
            </a:r>
            <a:r>
              <a:rPr lang="en-US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endParaRPr lang="ru-RU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5" name="Соединительная линия уступом 14"/>
          <p:cNvCxnSpPr/>
          <p:nvPr/>
        </p:nvCxnSpPr>
        <p:spPr>
          <a:xfrm rot="16200000" flipH="1">
            <a:off x="-72516" y="2528900"/>
            <a:ext cx="2592288" cy="216024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Соединительная линия уступом 16"/>
          <p:cNvCxnSpPr/>
          <p:nvPr/>
        </p:nvCxnSpPr>
        <p:spPr>
          <a:xfrm rot="5400000">
            <a:off x="6012160" y="2564904"/>
            <a:ext cx="2520280" cy="216024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5148064" y="1268760"/>
            <a:ext cx="576064" cy="4320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rot="5400000">
            <a:off x="2987824" y="1268760"/>
            <a:ext cx="432048" cy="4320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456</TotalTime>
  <Words>422</Words>
  <Application>Microsoft Office PowerPoint</Application>
  <PresentationFormat>Экран (4:3)</PresentationFormat>
  <Paragraphs>123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Техническая</vt:lpstr>
      <vt:lpstr>Сувенiр до «Euro 2012»</vt:lpstr>
      <vt:lpstr>Мета проекту:</vt:lpstr>
      <vt:lpstr>Банк iдей</vt:lpstr>
      <vt:lpstr>Етапи проектування</vt:lpstr>
      <vt:lpstr>Вибiр матерiалiв</vt:lpstr>
      <vt:lpstr>Добiр iнструментiв</vt:lpstr>
      <vt:lpstr>Використанi технологiї</vt:lpstr>
      <vt:lpstr>Види робiт</vt:lpstr>
      <vt:lpstr>Вимоги до готового виробу</vt:lpstr>
      <vt:lpstr>Cобiвартiсть</vt:lpstr>
      <vt:lpstr>Дякую за увагу.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Сувенiр до «Euro 2012»</dc:title>
  <dc:creator>User</dc:creator>
  <cp:lastModifiedBy>User</cp:lastModifiedBy>
  <cp:revision>42</cp:revision>
  <dcterms:created xsi:type="dcterms:W3CDTF">2011-03-20T07:59:59Z</dcterms:created>
  <dcterms:modified xsi:type="dcterms:W3CDTF">2011-03-20T20:32:31Z</dcterms:modified>
</cp:coreProperties>
</file>