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12"/>
  </p:notesMasterIdLst>
  <p:sldIdLst>
    <p:sldId id="256" r:id="rId2"/>
    <p:sldId id="257" r:id="rId3"/>
    <p:sldId id="267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72" y="-3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AA740E-5FC3-43F5-AB7B-D53C70D4ACB1}" type="datetimeFigureOut">
              <a:rPr lang="ru-RU" smtClean="0"/>
              <a:pPr/>
              <a:t>20.03.2011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6481BC-A371-4A09-96A3-44BEC97C73C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6481BC-A371-4A09-96A3-44BEC97C73C9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1" y="3539865"/>
            <a:ext cx="5114779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20.03.2011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3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6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3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8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1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9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20.03.2011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9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1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20.03.2011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20.03.2011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20.03.2011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20.03.2011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7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1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20.03.2011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70" y="1004669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7" y="998817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9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9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20.03.2011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3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20.03.2011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hyperlink" Target="http://www.google.com.ua/imgres?imgurl=http://lori.ru/images/0000265998-preview.jpg&amp;imgrefurl=http://lori.ru/265998&amp;usg=__6fvNf337J5Q4w_Nej-pT2Y3269o=&amp;h=452&amp;w=543&amp;sz=75&amp;hl=ru&amp;start=2&amp;zoom=1&amp;itbs=1&amp;tbnid=yEKGFWX6YqVICM:&amp;tbnh=110&amp;tbnw=132&amp;prev=/images?q=%D0%B1%D1%83%D0%BB%D0%B0%D0%B2%D0%BA%D0%B8+%D0%BF%D0%BE%D1%80%D1%82%D0%BD%D0%BE%D0%B2%D1%81%D0%BA%D0%B8%D0%B5&amp;hl=ru&amp;sa=N&amp;gbv=2&amp;ndsp=20&amp;tbs=isch:1&amp;ei=e9w9Tf6pKsGV4Ab8t7CbCg" TargetMode="External"/><Relationship Id="rId18" Type="http://schemas.openxmlformats.org/officeDocument/2006/relationships/image" Target="../media/image23.jpeg"/><Relationship Id="rId3" Type="http://schemas.openxmlformats.org/officeDocument/2006/relationships/hyperlink" Target="http://images.google.com.ua/imgres?imgurl=http://becauseican.co.za/wp-content/uploads/2008/04/ruler_0_10.jpg&amp;imgrefurl=http://becauseican.co.za/2008/04/07/my-name-is/&amp;usg=__f_SJ1RKMkZAfmacHe6AWGtrZhxk=&amp;h=405&amp;w=1240&amp;sz=63&amp;hl=ru&amp;start=17&amp;tbnid=2Z6ENEgRwNPV6M:&amp;tbnh=49&amp;tbnw=150&amp;prev=/images?q=%D0%BB%D0%B8%D0%BD%D0%B5%D0%B9%D0%BA%D0%B0&amp;gbv=2&amp;ndsp=18&amp;hl=ru&amp;sa=N" TargetMode="External"/><Relationship Id="rId7" Type="http://schemas.openxmlformats.org/officeDocument/2006/relationships/hyperlink" Target="http://www.google.com.ua/imgres?imgurl=http://www.clipartov.net/images/mini/10/0000009725.jpg&amp;imgrefurl=http://www.clipartov.net/show-76-71.html&amp;usg=__SYTne7LQhANEcepxen-LpGFiBKA=&amp;h=150&amp;w=150&amp;sz=3&amp;hl=ru&amp;start=60&amp;zoom=0&amp;itbs=1&amp;tbnid=IqtXGcf74G1TJM:&amp;tbnh=96&amp;tbnw=96&amp;prev=/images?q=%D0%B8%D0%B3%D0%BE%D0%BB%D0%BA%D0%B0+%D1%81+%D0%BD%D0%B8%D1%82%D0%BA%D0%BE%D0%B9&amp;start=40&amp;hl=ru&amp;sa=N&amp;gbv=2&amp;ndsp=20&amp;tbs=isch:1&amp;ei=u9s9TYGCIcyG4QaV5PCpCg" TargetMode="External"/><Relationship Id="rId12" Type="http://schemas.openxmlformats.org/officeDocument/2006/relationships/image" Target="../media/image19.jpeg"/><Relationship Id="rId17" Type="http://schemas.openxmlformats.org/officeDocument/2006/relationships/image" Target="../media/image22.jpeg"/><Relationship Id="rId2" Type="http://schemas.openxmlformats.org/officeDocument/2006/relationships/image" Target="../media/image14.png"/><Relationship Id="rId16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11" Type="http://schemas.openxmlformats.org/officeDocument/2006/relationships/hyperlink" Target="http://www.google.com.ua/imgres?imgurl=http://starinnie.ru/pics/starinnie.ru/1001168104.jpg&amp;imgrefurl=http://starinnie.ru/category/8-predmety-obixoda/8-7-galantereya/8-7-3-prinadlezhnosti-dlya-rukodeliya/&amp;usg=__GnZ_BQIUrJ8zsMRdbdyDLPILLdQ=&amp;h=244&amp;w=200&amp;sz=34&amp;hl=ru&amp;start=37&amp;zoom=0&amp;itbs=1&amp;tbnid=KTANo_a-2GALTM:&amp;tbnh=110&amp;tbnw=90&amp;prev=/images?q=%D0%BD%D0%B0%D0%BF%D0%B5%D1%80%D1%81%D1%82%D0%BE%D0%BA&amp;start=20&amp;hl=ru&amp;sa=N&amp;gbv=2&amp;ndsp=20&amp;tbs=isch:1&amp;ei=zNw9TfuvO82EswaglYn1Bg" TargetMode="External"/><Relationship Id="rId5" Type="http://schemas.openxmlformats.org/officeDocument/2006/relationships/hyperlink" Target="http://www.google.com.ua/imgres?imgurl=http://gimg.dt00.net/goods/4546/454637/8949387.jpg&amp;imgrefurl=http://goods.marketgid.com/cat/1069/180/?sort=price&amp;usg=__Y_do6MPUyo7f37eR5FDw2AwXpf0=&amp;h=75&amp;w=75&amp;sz=2&amp;hl=ru&amp;start=19&amp;zoom=0&amp;itbs=1&amp;tbnid=_WbjKW6HlL_ldM:&amp;tbnh=71&amp;tbnw=71&amp;prev=/images?q=%D0%BC%D0%B5%D0%BB+%D0%BF%D0%BE%D1%80%D1%82%D0%BD%D0%BE%D0%B2%D1%81%D0%BA%D0%B8%D0%B9&amp;hl=ru&amp;sa=N&amp;gbv=2&amp;ndsp=20&amp;tbs=isch:1&amp;ei=Zds9TeztPJOA4QbYpc2HCg" TargetMode="External"/><Relationship Id="rId15" Type="http://schemas.openxmlformats.org/officeDocument/2006/relationships/hyperlink" Target="http://www.google.com.ua/imgres?imgurl=http://neraks.com/ru/wp-content/uploads/metre-mezura.BMP&amp;imgrefurl=http://www.neraks.com/ru/?cat=5&amp;usg=__cp7g-oDkEyedY5eV0xxlo3vC3ho=&amp;h=110&amp;w=400&amp;sz=129&amp;hl=ru&amp;start=19&amp;zoom=1&amp;itbs=1&amp;tbnid=DKGbL8soPihjjM:&amp;tbnh=34&amp;tbnw=124&amp;prev=/images?q=%D1%81%D0%B0%D0%BD%D1%82%D0%B8%D0%BC%D0%B5%D1%82%D1%80%D0%BE%D0%B2%D0%B0%D1%8F+%D0%BB%D0%B5%D0%BD%D1%82%D0%B0&amp;hl=ru&amp;gbv=2&amp;tbs=isch:1&amp;ei=vYxATY75KMWy8gOjtLzgAw" TargetMode="External"/><Relationship Id="rId10" Type="http://schemas.openxmlformats.org/officeDocument/2006/relationships/image" Target="../media/image18.jpeg"/><Relationship Id="rId4" Type="http://schemas.openxmlformats.org/officeDocument/2006/relationships/image" Target="../media/image15.jpeg"/><Relationship Id="rId9" Type="http://schemas.openxmlformats.org/officeDocument/2006/relationships/hyperlink" Target="http://images.google.com.ua/imgres?imgurl=http://pulco.files.wordpress.com/2009/02/scissors1.jpg&amp;imgrefurl=http://pulco.wordpress.com/2009/02/10/texaco-x-scissors-anger/&amp;usg=__4sgNG6-e16NGC6KdKFA4gpNYo9M=&amp;h=304&amp;w=380&amp;sz=5&amp;hl=ru&amp;start=41&amp;tbnid=fHR1_8MGt8V9yM:&amp;tbnh=98&amp;tbnw=123&amp;prev=/images?q=%D0%BD%D0%BE%D0%B6%D0%BD%D0%B8%D1%86%D1%8B&amp;gbv=2&amp;ndsp=18&amp;hl=ru&amp;sa=N&amp;start=36" TargetMode="External"/><Relationship Id="rId1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13" Type="http://schemas.openxmlformats.org/officeDocument/2006/relationships/image" Target="../media/image34.jpeg"/><Relationship Id="rId18" Type="http://schemas.openxmlformats.org/officeDocument/2006/relationships/image" Target="../media/image3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12" Type="http://schemas.openxmlformats.org/officeDocument/2006/relationships/image" Target="../media/image33.jpeg"/><Relationship Id="rId17" Type="http://schemas.openxmlformats.org/officeDocument/2006/relationships/image" Target="../media/image38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37.jpeg"/><Relationship Id="rId20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11" Type="http://schemas.openxmlformats.org/officeDocument/2006/relationships/image" Target="../media/image32.jpeg"/><Relationship Id="rId5" Type="http://schemas.openxmlformats.org/officeDocument/2006/relationships/image" Target="../media/image26.jpeg"/><Relationship Id="rId15" Type="http://schemas.openxmlformats.org/officeDocument/2006/relationships/image" Target="../media/image36.jpeg"/><Relationship Id="rId10" Type="http://schemas.openxmlformats.org/officeDocument/2006/relationships/image" Target="../media/image31.jpeg"/><Relationship Id="rId19" Type="http://schemas.openxmlformats.org/officeDocument/2006/relationships/image" Target="../media/image40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Relationship Id="rId14" Type="http://schemas.openxmlformats.org/officeDocument/2006/relationships/image" Target="../media/image3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13" Type="http://schemas.openxmlformats.org/officeDocument/2006/relationships/image" Target="../media/image53.jpeg"/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12" Type="http://schemas.openxmlformats.org/officeDocument/2006/relationships/image" Target="../media/image52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11" Type="http://schemas.openxmlformats.org/officeDocument/2006/relationships/image" Target="../media/image51.jpeg"/><Relationship Id="rId5" Type="http://schemas.openxmlformats.org/officeDocument/2006/relationships/image" Target="../media/image45.jpeg"/><Relationship Id="rId10" Type="http://schemas.openxmlformats.org/officeDocument/2006/relationships/image" Target="../media/image50.jpeg"/><Relationship Id="rId4" Type="http://schemas.openxmlformats.org/officeDocument/2006/relationships/image" Target="../media/image44.jpeg"/><Relationship Id="rId9" Type="http://schemas.openxmlformats.org/officeDocument/2006/relationships/image" Target="../media/image4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28992" y="1142984"/>
            <a:ext cx="5105400" cy="2868168"/>
          </a:xfrm>
        </p:spPr>
        <p:txBody>
          <a:bodyPr/>
          <a:lstStyle/>
          <a:p>
            <a:r>
              <a:rPr lang="ru-RU" dirty="0" err="1" smtClean="0"/>
              <a:t>Творчий</a:t>
            </a:r>
            <a:r>
              <a:rPr lang="ru-RU" dirty="0" smtClean="0"/>
              <a:t> проект:</a:t>
            </a:r>
            <a:br>
              <a:rPr lang="ru-RU" dirty="0" smtClean="0"/>
            </a:br>
            <a:r>
              <a:rPr lang="ru-RU" dirty="0" smtClean="0"/>
              <a:t>«Сумочка для косметики»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85720" y="214290"/>
            <a:ext cx="821537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r"/>
            <a:r>
              <a:rPr lang="uk-UA" sz="1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Комунальна установа </a:t>
            </a:r>
          </a:p>
          <a:p>
            <a:pPr algn="r"/>
            <a:r>
              <a:rPr lang="uk-UA" sz="1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</a:t>
            </a:r>
            <a:r>
              <a:rPr lang="uk-UA" sz="1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умська спеціалізована школа </a:t>
            </a:r>
          </a:p>
          <a:p>
            <a:pPr algn="r"/>
            <a:r>
              <a:rPr lang="uk-UA" sz="1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І – ІІІ ст. №10 ім. О. А. Бутка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857488" y="5214950"/>
            <a:ext cx="4929222" cy="89255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r"/>
            <a:r>
              <a:rPr lang="uk-UA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Підготувала учениця 9 класу</a:t>
            </a:r>
          </a:p>
          <a:p>
            <a:pPr algn="r"/>
            <a:r>
              <a:rPr lang="uk-UA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Діденко Анастасія</a:t>
            </a:r>
            <a:endParaRPr lang="ru-RU" sz="2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www.roses-and-teacups.com/Decor/rvhca1018f.jpg"/>
          <p:cNvPicPr>
            <a:picLocks noGrp="1"/>
          </p:cNvPicPr>
          <p:nvPr>
            <p:ph idx="1"/>
          </p:nvPr>
        </p:nvPicPr>
        <p:blipFill>
          <a:blip r:embed="rId2"/>
          <a:srcRect l="20892" t="21365" r="23956" b="33920"/>
          <a:stretch>
            <a:fillRect/>
          </a:stretch>
        </p:blipFill>
        <p:spPr bwMode="auto">
          <a:xfrm>
            <a:off x="2428860" y="785794"/>
            <a:ext cx="3357586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WordArt 3"/>
          <p:cNvSpPr>
            <a:spLocks noChangeArrowheads="1" noChangeShapeType="1" noTextEdit="1"/>
          </p:cNvSpPr>
          <p:nvPr/>
        </p:nvSpPr>
        <p:spPr bwMode="auto">
          <a:xfrm>
            <a:off x="2928926" y="1000108"/>
            <a:ext cx="2000264" cy="278608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9600" kern="10" spc="0" dirty="0" smtClean="0">
                <a:ln w="3175">
                  <a:solidFill>
                    <a:srgbClr val="996633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Monotype Corsiva"/>
              </a:rPr>
              <a:t>   А</a:t>
            </a:r>
          </a:p>
          <a:p>
            <a:pPr algn="ctr" rtl="0"/>
            <a:r>
              <a:rPr lang="ru-RU" sz="9600" kern="10" spc="0" dirty="0" smtClean="0">
                <a:ln w="3175">
                  <a:solidFill>
                    <a:srgbClr val="996633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Monotype Corsiva"/>
              </a:rPr>
              <a:t>Д</a:t>
            </a:r>
            <a:endParaRPr lang="ru-RU" sz="9600" kern="10" spc="0" dirty="0">
              <a:ln w="3175">
                <a:solidFill>
                  <a:srgbClr val="996633"/>
                </a:solidFill>
                <a:round/>
                <a:headEnd/>
                <a:tailEnd/>
              </a:ln>
              <a:solidFill>
                <a:srgbClr val="FFFFFF"/>
              </a:solidFill>
              <a:effectLst>
                <a:outerShdw dist="53882" dir="2700000" algn="ctr" rotWithShape="0">
                  <a:srgbClr val="C0C0C0">
                    <a:alpha val="80000"/>
                  </a:srgbClr>
                </a:outerShdw>
              </a:effectLst>
              <a:latin typeface="Monotype Corsiva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71604" y="4429132"/>
            <a:ext cx="507209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Дякую за</a:t>
            </a:r>
          </a:p>
          <a:p>
            <a:pPr algn="ctr"/>
            <a:r>
              <a:rPr lang="ru-RU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Увагу!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З </a:t>
            </a:r>
            <a:r>
              <a:rPr lang="uk-UA" dirty="0" smtClean="0"/>
              <a:t>історії косметички</a:t>
            </a:r>
            <a:endParaRPr lang="ru-RU" dirty="0"/>
          </a:p>
        </p:txBody>
      </p:sp>
      <p:grpSp>
        <p:nvGrpSpPr>
          <p:cNvPr id="4" name="Group 18"/>
          <p:cNvGrpSpPr>
            <a:grpSpLocks noGrp="1"/>
          </p:cNvGrpSpPr>
          <p:nvPr>
            <p:ph idx="1"/>
          </p:nvPr>
        </p:nvGrpSpPr>
        <p:grpSpPr bwMode="auto">
          <a:xfrm>
            <a:off x="785786" y="2000240"/>
            <a:ext cx="3000396" cy="1928825"/>
            <a:chOff x="2018" y="164"/>
            <a:chExt cx="2268" cy="2132"/>
          </a:xfrm>
        </p:grpSpPr>
        <p:grpSp>
          <p:nvGrpSpPr>
            <p:cNvPr id="5" name="Group 19"/>
            <p:cNvGrpSpPr>
              <a:grpSpLocks/>
            </p:cNvGrpSpPr>
            <p:nvPr/>
          </p:nvGrpSpPr>
          <p:grpSpPr bwMode="auto">
            <a:xfrm>
              <a:off x="2018" y="164"/>
              <a:ext cx="2176" cy="2132"/>
              <a:chOff x="1791" y="754"/>
              <a:chExt cx="2222" cy="3447"/>
            </a:xfrm>
          </p:grpSpPr>
          <p:pic>
            <p:nvPicPr>
              <p:cNvPr id="7" name="Picture 20" descr="1183583977_8"/>
              <p:cNvPicPr>
                <a:picLocks noChangeAspect="1" noChangeArrowheads="1"/>
              </p:cNvPicPr>
              <p:nvPr/>
            </p:nvPicPr>
            <p:blipFill>
              <a:blip r:embed="rId2"/>
              <a:srcRect l="18454" t="9901" r="17677" b="11568"/>
              <a:stretch>
                <a:fillRect/>
              </a:stretch>
            </p:blipFill>
            <p:spPr bwMode="auto">
              <a:xfrm>
                <a:off x="1791" y="754"/>
                <a:ext cx="2178" cy="34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8" name="Rectangle 21"/>
              <p:cNvSpPr>
                <a:spLocks noChangeArrowheads="1"/>
              </p:cNvSpPr>
              <p:nvPr/>
            </p:nvSpPr>
            <p:spPr bwMode="auto">
              <a:xfrm>
                <a:off x="1882" y="889"/>
                <a:ext cx="2131" cy="28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>
                  <a:lnSpc>
                    <a:spcPct val="105000"/>
                  </a:lnSpc>
                  <a:spcBef>
                    <a:spcPct val="20000"/>
                  </a:spcBef>
                  <a:defRPr/>
                </a:pPr>
                <a:endParaRPr lang="ru-RU" sz="2500" b="1">
                  <a:solidFill>
                    <a:srgbClr val="80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endParaRPr>
              </a:p>
            </p:txBody>
          </p:sp>
        </p:grpSp>
        <p:sp>
          <p:nvSpPr>
            <p:cNvPr id="6" name="Text Box 22"/>
            <p:cNvSpPr txBox="1">
              <a:spLocks noChangeArrowheads="1"/>
            </p:cNvSpPr>
            <p:nvPr/>
          </p:nvSpPr>
          <p:spPr bwMode="auto">
            <a:xfrm>
              <a:off x="2154" y="255"/>
              <a:ext cx="2132" cy="4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ru-RU" sz="2400" b="1">
                <a:solidFill>
                  <a:srgbClr val="8000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9" name="Group 18"/>
          <p:cNvGrpSpPr>
            <a:grpSpLocks/>
          </p:cNvGrpSpPr>
          <p:nvPr/>
        </p:nvGrpSpPr>
        <p:grpSpPr bwMode="auto">
          <a:xfrm>
            <a:off x="4357686" y="1714488"/>
            <a:ext cx="3357586" cy="2143140"/>
            <a:chOff x="2018" y="164"/>
            <a:chExt cx="2268" cy="2132"/>
          </a:xfrm>
        </p:grpSpPr>
        <p:grpSp>
          <p:nvGrpSpPr>
            <p:cNvPr id="10" name="Group 19"/>
            <p:cNvGrpSpPr>
              <a:grpSpLocks/>
            </p:cNvGrpSpPr>
            <p:nvPr/>
          </p:nvGrpSpPr>
          <p:grpSpPr bwMode="auto">
            <a:xfrm>
              <a:off x="2018" y="164"/>
              <a:ext cx="2176" cy="2132"/>
              <a:chOff x="1791" y="754"/>
              <a:chExt cx="2222" cy="3447"/>
            </a:xfrm>
          </p:grpSpPr>
          <p:pic>
            <p:nvPicPr>
              <p:cNvPr id="12" name="Picture 20" descr="1183583977_8"/>
              <p:cNvPicPr>
                <a:picLocks noChangeAspect="1" noChangeArrowheads="1"/>
              </p:cNvPicPr>
              <p:nvPr/>
            </p:nvPicPr>
            <p:blipFill>
              <a:blip r:embed="rId2"/>
              <a:srcRect l="18454" t="9901" r="17677" b="11568"/>
              <a:stretch>
                <a:fillRect/>
              </a:stretch>
            </p:blipFill>
            <p:spPr bwMode="auto">
              <a:xfrm>
                <a:off x="1791" y="754"/>
                <a:ext cx="2178" cy="34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3" name="Rectangle 21"/>
              <p:cNvSpPr>
                <a:spLocks noChangeArrowheads="1"/>
              </p:cNvSpPr>
              <p:nvPr/>
            </p:nvSpPr>
            <p:spPr bwMode="auto">
              <a:xfrm>
                <a:off x="1882" y="889"/>
                <a:ext cx="2131" cy="28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>
                  <a:lnSpc>
                    <a:spcPct val="105000"/>
                  </a:lnSpc>
                  <a:spcBef>
                    <a:spcPct val="20000"/>
                  </a:spcBef>
                  <a:defRPr/>
                </a:pPr>
                <a:endParaRPr lang="ru-RU" sz="2500" b="1">
                  <a:solidFill>
                    <a:srgbClr val="80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endParaRPr>
              </a:p>
            </p:txBody>
          </p:sp>
        </p:grpSp>
        <p:sp>
          <p:nvSpPr>
            <p:cNvPr id="11" name="Text Box 22"/>
            <p:cNvSpPr txBox="1">
              <a:spLocks noChangeArrowheads="1"/>
            </p:cNvSpPr>
            <p:nvPr/>
          </p:nvSpPr>
          <p:spPr bwMode="auto">
            <a:xfrm>
              <a:off x="2154" y="255"/>
              <a:ext cx="2132" cy="4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ru-RU" sz="2400" b="1">
                <a:solidFill>
                  <a:srgbClr val="8000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14" name="Group 18"/>
          <p:cNvGrpSpPr>
            <a:grpSpLocks/>
          </p:cNvGrpSpPr>
          <p:nvPr/>
        </p:nvGrpSpPr>
        <p:grpSpPr bwMode="auto">
          <a:xfrm>
            <a:off x="285720" y="4286256"/>
            <a:ext cx="3581400" cy="1981200"/>
            <a:chOff x="2018" y="164"/>
            <a:chExt cx="2268" cy="2132"/>
          </a:xfrm>
        </p:grpSpPr>
        <p:grpSp>
          <p:nvGrpSpPr>
            <p:cNvPr id="15" name="Group 19"/>
            <p:cNvGrpSpPr>
              <a:grpSpLocks/>
            </p:cNvGrpSpPr>
            <p:nvPr/>
          </p:nvGrpSpPr>
          <p:grpSpPr bwMode="auto">
            <a:xfrm>
              <a:off x="2018" y="164"/>
              <a:ext cx="2176" cy="2132"/>
              <a:chOff x="1791" y="754"/>
              <a:chExt cx="2222" cy="3447"/>
            </a:xfrm>
          </p:grpSpPr>
          <p:pic>
            <p:nvPicPr>
              <p:cNvPr id="17" name="Picture 20" descr="1183583977_8"/>
              <p:cNvPicPr>
                <a:picLocks noChangeAspect="1" noChangeArrowheads="1"/>
              </p:cNvPicPr>
              <p:nvPr/>
            </p:nvPicPr>
            <p:blipFill>
              <a:blip r:embed="rId2"/>
              <a:srcRect l="18454" t="9901" r="17677" b="11568"/>
              <a:stretch>
                <a:fillRect/>
              </a:stretch>
            </p:blipFill>
            <p:spPr bwMode="auto">
              <a:xfrm>
                <a:off x="1791" y="754"/>
                <a:ext cx="2178" cy="34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8" name="Rectangle 21"/>
              <p:cNvSpPr>
                <a:spLocks noChangeArrowheads="1"/>
              </p:cNvSpPr>
              <p:nvPr/>
            </p:nvSpPr>
            <p:spPr bwMode="auto">
              <a:xfrm>
                <a:off x="1882" y="889"/>
                <a:ext cx="2131" cy="28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>
                  <a:lnSpc>
                    <a:spcPct val="105000"/>
                  </a:lnSpc>
                  <a:spcBef>
                    <a:spcPct val="20000"/>
                  </a:spcBef>
                  <a:defRPr/>
                </a:pPr>
                <a:endParaRPr lang="ru-RU" sz="2500" b="1">
                  <a:solidFill>
                    <a:srgbClr val="80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endParaRPr>
              </a:p>
            </p:txBody>
          </p:sp>
        </p:grpSp>
        <p:sp>
          <p:nvSpPr>
            <p:cNvPr id="16" name="Text Box 22"/>
            <p:cNvSpPr txBox="1">
              <a:spLocks noChangeArrowheads="1"/>
            </p:cNvSpPr>
            <p:nvPr/>
          </p:nvSpPr>
          <p:spPr bwMode="auto">
            <a:xfrm>
              <a:off x="2154" y="255"/>
              <a:ext cx="2132" cy="4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ru-RU" sz="2400" b="1">
                <a:solidFill>
                  <a:srgbClr val="8000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19" name="Group 18"/>
          <p:cNvGrpSpPr>
            <a:grpSpLocks/>
          </p:cNvGrpSpPr>
          <p:nvPr/>
        </p:nvGrpSpPr>
        <p:grpSpPr bwMode="auto">
          <a:xfrm>
            <a:off x="4000496" y="4000504"/>
            <a:ext cx="3571900" cy="2643206"/>
            <a:chOff x="2018" y="164"/>
            <a:chExt cx="2268" cy="2132"/>
          </a:xfrm>
        </p:grpSpPr>
        <p:grpSp>
          <p:nvGrpSpPr>
            <p:cNvPr id="20" name="Group 19"/>
            <p:cNvGrpSpPr>
              <a:grpSpLocks/>
            </p:cNvGrpSpPr>
            <p:nvPr/>
          </p:nvGrpSpPr>
          <p:grpSpPr bwMode="auto">
            <a:xfrm>
              <a:off x="2018" y="164"/>
              <a:ext cx="2176" cy="2132"/>
              <a:chOff x="1791" y="754"/>
              <a:chExt cx="2222" cy="3447"/>
            </a:xfrm>
          </p:grpSpPr>
          <p:pic>
            <p:nvPicPr>
              <p:cNvPr id="22" name="Picture 20" descr="1183583977_8"/>
              <p:cNvPicPr>
                <a:picLocks noChangeAspect="1" noChangeArrowheads="1"/>
              </p:cNvPicPr>
              <p:nvPr/>
            </p:nvPicPr>
            <p:blipFill>
              <a:blip r:embed="rId2"/>
              <a:srcRect l="18454" t="9901" r="17677" b="11568"/>
              <a:stretch>
                <a:fillRect/>
              </a:stretch>
            </p:blipFill>
            <p:spPr bwMode="auto">
              <a:xfrm>
                <a:off x="1791" y="754"/>
                <a:ext cx="2178" cy="34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3" name="Rectangle 21"/>
              <p:cNvSpPr>
                <a:spLocks noChangeArrowheads="1"/>
              </p:cNvSpPr>
              <p:nvPr/>
            </p:nvSpPr>
            <p:spPr bwMode="auto">
              <a:xfrm>
                <a:off x="1882" y="889"/>
                <a:ext cx="2131" cy="28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>
                  <a:lnSpc>
                    <a:spcPct val="105000"/>
                  </a:lnSpc>
                  <a:spcBef>
                    <a:spcPct val="20000"/>
                  </a:spcBef>
                  <a:defRPr/>
                </a:pPr>
                <a:endParaRPr lang="ru-RU" sz="2500" b="1">
                  <a:solidFill>
                    <a:srgbClr val="80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endParaRPr>
              </a:p>
            </p:txBody>
          </p:sp>
        </p:grpSp>
        <p:sp>
          <p:nvSpPr>
            <p:cNvPr id="21" name="Text Box 22"/>
            <p:cNvSpPr txBox="1">
              <a:spLocks noChangeArrowheads="1"/>
            </p:cNvSpPr>
            <p:nvPr/>
          </p:nvSpPr>
          <p:spPr bwMode="auto">
            <a:xfrm>
              <a:off x="2154" y="255"/>
              <a:ext cx="2132" cy="4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ru-RU" sz="2400" b="1">
                <a:solidFill>
                  <a:srgbClr val="800000"/>
                </a:solidFill>
                <a:latin typeface="Comic Sans MS" pitchFamily="66" charset="0"/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1071538" y="2214554"/>
            <a:ext cx="23574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dirty="0" smtClean="0"/>
              <a:t>За даними археологічних розкопок люди користувалися косметикою більш як 10 тисяч років.</a:t>
            </a:r>
            <a:endParaRPr lang="ru-RU" sz="1600" dirty="0"/>
          </a:p>
        </p:txBody>
      </p:sp>
      <p:sp>
        <p:nvSpPr>
          <p:cNvPr id="25" name="TextBox 24"/>
          <p:cNvSpPr txBox="1"/>
          <p:nvPr/>
        </p:nvSpPr>
        <p:spPr>
          <a:xfrm>
            <a:off x="4857752" y="1857364"/>
            <a:ext cx="228601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dirty="0" smtClean="0"/>
              <a:t>Найдавніші пристосування для контролю за зовнішністю були виготовлені близько 4,5 тис. років до нашої ери.</a:t>
            </a:r>
            <a:endParaRPr lang="ru-RU" sz="1600" dirty="0"/>
          </a:p>
        </p:txBody>
      </p:sp>
      <p:sp>
        <p:nvSpPr>
          <p:cNvPr id="26" name="TextBox 25"/>
          <p:cNvSpPr txBox="1"/>
          <p:nvPr/>
        </p:nvSpPr>
        <p:spPr>
          <a:xfrm>
            <a:off x="642910" y="4500570"/>
            <a:ext cx="27146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dirty="0" smtClean="0"/>
              <a:t>Один із найдавніших косметичних наборів був знайдений на північному сході Ізраїлю на західному березі Тиверіадського озера.</a:t>
            </a:r>
            <a:endParaRPr lang="ru-RU" sz="1600" dirty="0"/>
          </a:p>
        </p:txBody>
      </p:sp>
      <p:sp>
        <p:nvSpPr>
          <p:cNvPr id="29" name="TextBox 28"/>
          <p:cNvSpPr txBox="1"/>
          <p:nvPr/>
        </p:nvSpPr>
        <p:spPr>
          <a:xfrm>
            <a:off x="4429124" y="4143380"/>
            <a:ext cx="264320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dirty="0" smtClean="0"/>
              <a:t>У XVIII столітті </a:t>
            </a:r>
            <a:r>
              <a:rPr lang="uk-UA" sz="1600" dirty="0" err="1" smtClean="0"/>
              <a:t>з’</a:t>
            </a:r>
            <a:r>
              <a:rPr lang="ru-RU" sz="1600" dirty="0" err="1" smtClean="0"/>
              <a:t>явилися</a:t>
            </a:r>
            <a:r>
              <a:rPr lang="ru-RU" sz="1600" dirty="0" smtClean="0"/>
              <a:t> </a:t>
            </a:r>
          </a:p>
          <a:p>
            <a:r>
              <a:rPr lang="ru-RU" sz="1600" dirty="0" err="1" smtClean="0"/>
              <a:t>жіночі</a:t>
            </a:r>
            <a:r>
              <a:rPr lang="ru-RU" sz="1600" dirty="0" smtClean="0"/>
              <a:t> сумочки </a:t>
            </a:r>
            <a:r>
              <a:rPr lang="uk-UA" sz="1600" dirty="0" smtClean="0"/>
              <a:t>«П</a:t>
            </a:r>
            <a:r>
              <a:rPr lang="ru-RU" sz="1600" dirty="0" err="1" smtClean="0"/>
              <a:t>омпадур</a:t>
            </a:r>
            <a:r>
              <a:rPr lang="uk-UA" sz="1600" dirty="0" smtClean="0"/>
              <a:t>»,</a:t>
            </a:r>
            <a:endParaRPr lang="ru-RU" sz="1600" dirty="0" smtClean="0"/>
          </a:p>
          <a:p>
            <a:r>
              <a:rPr lang="uk-UA" sz="1600" dirty="0" smtClean="0"/>
              <a:t>які так назвали на честь</a:t>
            </a:r>
            <a:endParaRPr lang="ru-RU" sz="1600" dirty="0" smtClean="0"/>
          </a:p>
          <a:p>
            <a:r>
              <a:rPr lang="uk-UA" sz="1600" dirty="0" smtClean="0"/>
              <a:t>фаворитки короля Людовіка XV.</a:t>
            </a:r>
            <a:endParaRPr lang="ru-RU" sz="1600" dirty="0" smtClean="0"/>
          </a:p>
          <a:p>
            <a:r>
              <a:rPr lang="uk-UA" sz="1600" dirty="0" smtClean="0"/>
              <a:t>«П</a:t>
            </a:r>
            <a:r>
              <a:rPr lang="ru-RU" sz="1600" dirty="0" err="1" smtClean="0"/>
              <a:t>омпадур</a:t>
            </a:r>
            <a:r>
              <a:rPr lang="uk-UA" sz="1600" dirty="0" smtClean="0"/>
              <a:t>и» виготовляли </a:t>
            </a:r>
            <a:endParaRPr lang="ru-RU" sz="1600" dirty="0" smtClean="0"/>
          </a:p>
          <a:p>
            <a:r>
              <a:rPr lang="uk-UA" sz="1600" dirty="0" smtClean="0"/>
              <a:t>з оксамиту і мережива.</a:t>
            </a:r>
            <a:endParaRPr lang="ru-RU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Администратор\Рабочий стол\Олимпиада\Картинки\DSC0122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500042"/>
            <a:ext cx="4095778" cy="307183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928662" y="4429132"/>
            <a:ext cx="64294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Косметичка </a:t>
            </a:r>
            <a:r>
              <a:rPr lang="uk-UA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– невеличка сумочка, яка використовується для зберігання косметики, засобів гігієни та інших дрібничок або як упаковка для подарункового набору.</a:t>
            </a:r>
            <a:endParaRPr lang="ru-RU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Види косметичок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uk-UA" dirty="0" smtClean="0"/>
              <a:t>    Домашня                                </a:t>
            </a:r>
          </a:p>
          <a:p>
            <a:pPr>
              <a:buNone/>
            </a:pPr>
            <a:r>
              <a:rPr lang="uk-UA" dirty="0" smtClean="0"/>
              <a:t>                                                         Офісна</a:t>
            </a:r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r>
              <a:rPr lang="uk-UA" dirty="0" smtClean="0"/>
              <a:t>                            Дорожня</a:t>
            </a:r>
            <a:endParaRPr lang="ru-RU" dirty="0"/>
          </a:p>
        </p:txBody>
      </p:sp>
      <p:pic>
        <p:nvPicPr>
          <p:cNvPr id="5" name="Рисунок 4" descr="mIT3847_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00562" y="2428868"/>
            <a:ext cx="1619238" cy="1619238"/>
          </a:xfrm>
          <a:prstGeom prst="rect">
            <a:avLst/>
          </a:prstGeom>
        </p:spPr>
      </p:pic>
      <p:pic>
        <p:nvPicPr>
          <p:cNvPr id="6" name="Рисунок 5" descr="1398_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3636" y="2786058"/>
            <a:ext cx="1714495" cy="1714495"/>
          </a:xfrm>
          <a:prstGeom prst="rect">
            <a:avLst/>
          </a:prstGeom>
        </p:spPr>
      </p:pic>
      <p:pic>
        <p:nvPicPr>
          <p:cNvPr id="7" name="Рисунок 6" descr="pic 565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43042" y="2285992"/>
            <a:ext cx="1643042" cy="1232282"/>
          </a:xfrm>
          <a:prstGeom prst="rect">
            <a:avLst/>
          </a:prstGeom>
        </p:spPr>
      </p:pic>
      <p:pic>
        <p:nvPicPr>
          <p:cNvPr id="8" name="Рисунок 7" descr="dor.kosmetichka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5918" y="4958224"/>
            <a:ext cx="2071702" cy="1899776"/>
          </a:xfrm>
          <a:prstGeom prst="rect">
            <a:avLst/>
          </a:prstGeom>
        </p:spPr>
      </p:pic>
      <p:pic>
        <p:nvPicPr>
          <p:cNvPr id="9" name="Picture 18" descr="Женская косметичка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86248" y="5000636"/>
            <a:ext cx="2071702" cy="17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3" descr="Косметичка Derby 047803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4282" y="2786058"/>
            <a:ext cx="1371600" cy="1371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000"/>
                            </p:stCondLst>
                            <p:childTnLst>
                              <p:par>
                                <p:cTn id="40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0"/>
                            </p:stCondLst>
                            <p:childTnLst>
                              <p:par>
                                <p:cTn id="47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2000"/>
                            </p:stCondLst>
                            <p:childTnLst>
                              <p:par>
                                <p:cTn id="54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4000"/>
                            </p:stCondLst>
                            <p:childTnLst>
                              <p:par>
                                <p:cTn id="6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6000"/>
                            </p:stCondLst>
                            <p:childTnLst>
                              <p:par>
                                <p:cTn id="6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Моделі-аналоги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uk-UA" dirty="0" smtClean="0"/>
              <a:t>  Модель №1                             </a:t>
            </a:r>
          </a:p>
          <a:p>
            <a:pPr>
              <a:buNone/>
            </a:pPr>
            <a:r>
              <a:rPr lang="uk-UA" dirty="0" smtClean="0"/>
              <a:t>                                                 Модель №2</a:t>
            </a:r>
          </a:p>
          <a:p>
            <a:pPr>
              <a:buNone/>
            </a:pPr>
            <a:r>
              <a:rPr lang="uk-UA" dirty="0" smtClean="0"/>
              <a:t>                                                  </a:t>
            </a:r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r>
              <a:rPr lang="uk-UA" dirty="0" smtClean="0"/>
              <a:t>                         Модель №3</a:t>
            </a:r>
          </a:p>
          <a:p>
            <a:pPr>
              <a:buNone/>
            </a:pPr>
            <a:r>
              <a:rPr lang="uk-UA" dirty="0" smtClean="0"/>
              <a:t>                           </a:t>
            </a:r>
            <a:endParaRPr lang="ru-RU" dirty="0" smtClean="0"/>
          </a:p>
          <a:p>
            <a:pPr>
              <a:buNone/>
            </a:pPr>
            <a:endParaRPr lang="uk-UA" dirty="0" smtClean="0"/>
          </a:p>
        </p:txBody>
      </p:sp>
      <p:pic>
        <p:nvPicPr>
          <p:cNvPr id="4" name="Рисунок 3" descr="118052847995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2071678"/>
            <a:ext cx="1828799" cy="2045251"/>
          </a:xfrm>
          <a:prstGeom prst="rect">
            <a:avLst/>
          </a:prstGeom>
        </p:spPr>
      </p:pic>
      <p:pic>
        <p:nvPicPr>
          <p:cNvPr id="5" name="Рисунок 4" descr="ca7a60acc6b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57818" y="2571744"/>
            <a:ext cx="1823624" cy="2357430"/>
          </a:xfrm>
          <a:prstGeom prst="rect">
            <a:avLst/>
          </a:prstGeom>
        </p:spPr>
      </p:pic>
      <p:pic>
        <p:nvPicPr>
          <p:cNvPr id="6" name="Рисунок 5" descr="cosmetics_bag_330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3240" y="4000504"/>
            <a:ext cx="1571629" cy="22072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000"/>
                            </p:stCondLst>
                            <p:childTnLst>
                              <p:par>
                                <p:cTn id="4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9000"/>
                            </p:stCondLst>
                            <p:childTnLst>
                              <p:par>
                                <p:cTn id="47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Ескіз моделі </a:t>
            </a:r>
            <a:endParaRPr lang="ru-RU" dirty="0"/>
          </a:p>
        </p:txBody>
      </p:sp>
      <p:pic>
        <p:nvPicPr>
          <p:cNvPr id="4" name="Содержимое 3" descr="Безымянныйд.bmp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5852" y="2000240"/>
            <a:ext cx="5653178" cy="364333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Матеріали та інструменти</a:t>
            </a:r>
            <a:endParaRPr lang="ru-RU" dirty="0"/>
          </a:p>
        </p:txBody>
      </p:sp>
      <p:pic>
        <p:nvPicPr>
          <p:cNvPr id="6" name="Рисунок 5" descr="WB01268_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6557981" y="2514589"/>
            <a:ext cx="16097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ruler_0_10">
            <a:hlinkClick r:id="rId3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98" y="2857496"/>
            <a:ext cx="95250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ANd9GcQnHEOYRbJg03MWSuySeeoYMzDfekJVQuhpQozoTFxSg00-xKdMsA">
            <a:hlinkClick r:id="rId5"/>
          </p:cNvPr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5008" y="3500438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ANd9GcTAZTSh74WgtBiYX07IyOs2B2fLQnyRXv-KjdhVDm8rrEnDbgVQkg">
            <a:hlinkClick r:id="rId7"/>
          </p:cNvPr>
          <p:cNvPicPr/>
          <p:nvPr/>
        </p:nvPicPr>
        <p:blipFill>
          <a:blip r:embed="rId8">
            <a:lum bright="-12000" contrast="30000"/>
          </a:blip>
          <a:srcRect/>
          <a:stretch>
            <a:fillRect/>
          </a:stretch>
        </p:blipFill>
        <p:spPr bwMode="auto">
          <a:xfrm>
            <a:off x="6429388" y="5000636"/>
            <a:ext cx="70485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scissors1">
            <a:hlinkClick r:id="rId9"/>
          </p:cNvPr>
          <p:cNvPicPr/>
          <p:nvPr/>
        </p:nvPicPr>
        <p:blipFill>
          <a:blip r:embed="rId10"/>
          <a:srcRect t="14761" b="19009"/>
          <a:stretch>
            <a:fillRect/>
          </a:stretch>
        </p:blipFill>
        <p:spPr bwMode="auto">
          <a:xfrm rot="16200000">
            <a:off x="6262701" y="3881439"/>
            <a:ext cx="10001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ANd9GcTFVuhT9JbkQJguncFD_Nsrs-vw1ovozAELstUHYQQYRRuc333ipw">
            <a:hlinkClick r:id="rId11"/>
          </p:cNvPr>
          <p:cNvPicPr/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214942" y="2643182"/>
            <a:ext cx="4762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ANd9GcSKA8jsyHZG54LSgqDM0YZDaRq_7qEKW1K0hcwFfcBHacd-thOlmXe22dI">
            <a:hlinkClick r:id="rId13"/>
          </p:cNvPr>
          <p:cNvPicPr/>
          <p:nvPr/>
        </p:nvPicPr>
        <p:blipFill>
          <a:blip r:embed="rId14"/>
          <a:srcRect b="20242"/>
          <a:stretch>
            <a:fillRect/>
          </a:stretch>
        </p:blipFill>
        <p:spPr bwMode="auto">
          <a:xfrm>
            <a:off x="5500694" y="4357694"/>
            <a:ext cx="7905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ANd9GcQL_FLBLWNrKmJwn_M7btNhnigWJV3bQ9zEJw3gYcm0YdAi9hgPHrml0Ho">
            <a:hlinkClick r:id="rId15"/>
          </p:cNvPr>
          <p:cNvPicPr/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5572132" y="2000240"/>
            <a:ext cx="11811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Рисунок 24" descr="Фото0210йц.jp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642910" y="2000240"/>
            <a:ext cx="2779323" cy="1882848"/>
          </a:xfrm>
          <a:prstGeom prst="rect">
            <a:avLst/>
          </a:prstGeom>
        </p:spPr>
      </p:pic>
      <p:pic>
        <p:nvPicPr>
          <p:cNvPr id="26" name="Рисунок 25" descr="DSC012283.JP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1643042" y="4143380"/>
            <a:ext cx="1499948" cy="18948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000"/>
                            </p:stCondLst>
                            <p:childTnLst>
                              <p:par>
                                <p:cTn id="5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7239000" cy="1143000"/>
          </a:xfrm>
        </p:spPr>
        <p:txBody>
          <a:bodyPr/>
          <a:lstStyle/>
          <a:p>
            <a:pPr algn="ctr"/>
            <a:r>
              <a:rPr lang="uk-UA" dirty="0" smtClean="0"/>
              <a:t> Технологія Виготовлення</a:t>
            </a:r>
            <a:endParaRPr lang="ru-RU" dirty="0"/>
          </a:p>
        </p:txBody>
      </p:sp>
      <p:pic>
        <p:nvPicPr>
          <p:cNvPr id="4" name="Содержимое 3" descr="DSC01238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14282" y="1571612"/>
            <a:ext cx="1154624" cy="865968"/>
          </a:xfrm>
        </p:spPr>
      </p:pic>
      <p:pic>
        <p:nvPicPr>
          <p:cNvPr id="1027" name="Picture 3" descr="C:\Documents and Settings\Администратор\Рабочий стол\Олимпиада\Картинки\DSC0123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1538" y="2357430"/>
            <a:ext cx="1143007" cy="857256"/>
          </a:xfrm>
          <a:prstGeom prst="rect">
            <a:avLst/>
          </a:prstGeom>
          <a:noFill/>
        </p:spPr>
      </p:pic>
      <p:pic>
        <p:nvPicPr>
          <p:cNvPr id="1028" name="Picture 4" descr="C:\Documents and Settings\Администратор\Рабочий стол\Олимпиада\Картинки\DSC0124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28794" y="3143248"/>
            <a:ext cx="1143008" cy="857256"/>
          </a:xfrm>
          <a:prstGeom prst="rect">
            <a:avLst/>
          </a:prstGeom>
          <a:noFill/>
        </p:spPr>
      </p:pic>
      <p:pic>
        <p:nvPicPr>
          <p:cNvPr id="1029" name="Picture 5" descr="C:\Documents and Settings\Администратор\Рабочий стол\Олимпиада\Картинки\DSC0124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28662" y="3929066"/>
            <a:ext cx="1142955" cy="857216"/>
          </a:xfrm>
          <a:prstGeom prst="rect">
            <a:avLst/>
          </a:prstGeom>
          <a:noFill/>
        </p:spPr>
      </p:pic>
      <p:pic>
        <p:nvPicPr>
          <p:cNvPr id="1030" name="Picture 6" descr="C:\Documents and Settings\Администратор\Рабочий стол\Олимпиада\Картинки\DSC0124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2844" y="4714884"/>
            <a:ext cx="1143008" cy="857256"/>
          </a:xfrm>
          <a:prstGeom prst="rect">
            <a:avLst/>
          </a:prstGeom>
          <a:noFill/>
        </p:spPr>
      </p:pic>
      <p:pic>
        <p:nvPicPr>
          <p:cNvPr id="1031" name="Picture 7" descr="C:\Documents and Settings\Администратор\Рабочий стол\Олимпиада\Картинки\Фото0213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85786" y="5572140"/>
            <a:ext cx="1428760" cy="857256"/>
          </a:xfrm>
          <a:prstGeom prst="rect">
            <a:avLst/>
          </a:prstGeom>
          <a:noFill/>
        </p:spPr>
      </p:pic>
      <p:pic>
        <p:nvPicPr>
          <p:cNvPr id="1033" name="Picture 9" descr="C:\Documents and Settings\Администратор\Рабочий стол\Олимпиада\Картинки\DSC01243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714612" y="1571612"/>
            <a:ext cx="1166767" cy="875075"/>
          </a:xfrm>
          <a:prstGeom prst="rect">
            <a:avLst/>
          </a:prstGeom>
          <a:noFill/>
        </p:spPr>
      </p:pic>
      <p:pic>
        <p:nvPicPr>
          <p:cNvPr id="1034" name="Picture 10" descr="C:\Documents and Settings\Администратор\Рабочий стол\Олимпиада\Картинки\DSC01251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786050" y="4786322"/>
            <a:ext cx="1262018" cy="946514"/>
          </a:xfrm>
          <a:prstGeom prst="rect">
            <a:avLst/>
          </a:prstGeom>
          <a:noFill/>
        </p:spPr>
      </p:pic>
      <p:pic>
        <p:nvPicPr>
          <p:cNvPr id="1035" name="Picture 11" descr="C:\Documents and Settings\Администратор\Рабочий стол\Олимпиада\Картинки\DSC01244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786182" y="2214554"/>
            <a:ext cx="1262072" cy="946554"/>
          </a:xfrm>
          <a:prstGeom prst="rect">
            <a:avLst/>
          </a:prstGeom>
          <a:noFill/>
        </p:spPr>
      </p:pic>
      <p:pic>
        <p:nvPicPr>
          <p:cNvPr id="1037" name="Picture 13" descr="C:\Documents and Settings\Администратор\Рабочий стол\Олимпиада\Картинки\Фото0171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714744" y="3857628"/>
            <a:ext cx="1333509" cy="1000132"/>
          </a:xfrm>
          <a:prstGeom prst="rect">
            <a:avLst/>
          </a:prstGeom>
          <a:noFill/>
        </p:spPr>
      </p:pic>
      <p:pic>
        <p:nvPicPr>
          <p:cNvPr id="1038" name="Picture 14" descr="C:\Documents and Settings\Администратор\Рабочий стол\Олимпиада\Картинки\DSC01230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929058" y="5572140"/>
            <a:ext cx="1333456" cy="1000092"/>
          </a:xfrm>
          <a:prstGeom prst="rect">
            <a:avLst/>
          </a:prstGeom>
          <a:noFill/>
        </p:spPr>
      </p:pic>
      <p:pic>
        <p:nvPicPr>
          <p:cNvPr id="18" name="Рисунок 17" descr="C:\Documents and Settings\Администратор\Рабочий стол\Олимпиада\Картинки\DSC01233.JPG"/>
          <p:cNvPicPr/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000760" y="1500174"/>
            <a:ext cx="1190625" cy="893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 descr="C:\Documents and Settings\Администратор\Рабочий стол\Олимпиада\Картинки\DSC01234.JPG"/>
          <p:cNvPicPr/>
          <p:nvPr/>
        </p:nvPicPr>
        <p:blipFill>
          <a:blip r:embed="rId15" cstate="print"/>
          <a:srcRect l="10002" t="11116" r="19377" b="19225"/>
          <a:stretch>
            <a:fillRect/>
          </a:stretch>
        </p:blipFill>
        <p:spPr bwMode="auto">
          <a:xfrm>
            <a:off x="6929454" y="2143116"/>
            <a:ext cx="1210945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19" descr="C:\Documents and Settings\Администратор\Рабочий стол\Олимпиада\Картинки\DSC01246.JPG"/>
          <p:cNvPicPr/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357950" y="3000372"/>
            <a:ext cx="1247775" cy="935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Рисунок 20" descr="8"/>
          <p:cNvPicPr/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6858016" y="4071942"/>
            <a:ext cx="1038225" cy="584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Рисунок 21" descr="9"/>
          <p:cNvPicPr/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6858016" y="4643446"/>
            <a:ext cx="10382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Рисунок 22" descr="10"/>
          <p:cNvPicPr/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6858016" y="5143512"/>
            <a:ext cx="1038225" cy="570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Рисунок 23" descr="C:\Documents and Settings\Администратор\Рабочий стол\Олимпиада\Картинки\Фото0214.jpg"/>
          <p:cNvPicPr/>
          <p:nvPr/>
        </p:nvPicPr>
        <p:blipFill>
          <a:blip r:embed="rId20" cstate="print"/>
          <a:srcRect l="15301" t="7286" r="10382" b="5282"/>
          <a:stretch>
            <a:fillRect/>
          </a:stretch>
        </p:blipFill>
        <p:spPr bwMode="auto">
          <a:xfrm>
            <a:off x="4500562" y="3071810"/>
            <a:ext cx="1295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000"/>
                            </p:stCondLst>
                            <p:childTnLst>
                              <p:par>
                                <p:cTn id="54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9000"/>
                            </p:stCondLst>
                            <p:childTnLst>
                              <p:par>
                                <p:cTn id="6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1000"/>
                            </p:stCondLst>
                            <p:childTnLst>
                              <p:par>
                                <p:cTn id="68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2000"/>
                            </p:stCondLst>
                            <p:childTnLst>
                              <p:par>
                                <p:cTn id="7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3000"/>
                            </p:stCondLst>
                            <p:childTnLst>
                              <p:par>
                                <p:cTn id="8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4000"/>
                            </p:stCondLst>
                            <p:childTnLst>
                              <p:par>
                                <p:cTn id="8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5000"/>
                            </p:stCondLst>
                            <p:childTnLst>
                              <p:par>
                                <p:cTn id="9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6000"/>
                            </p:stCondLst>
                            <p:childTnLst>
                              <p:par>
                                <p:cTn id="103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7000"/>
                            </p:stCondLst>
                            <p:childTnLst>
                              <p:par>
                                <p:cTn id="11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8000"/>
                            </p:stCondLst>
                            <p:childTnLst>
                              <p:par>
                                <p:cTn id="117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9000"/>
                            </p:stCondLst>
                            <p:childTnLst>
                              <p:par>
                                <p:cTn id="124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0000"/>
                            </p:stCondLst>
                            <p:childTnLst>
                              <p:par>
                                <p:cTn id="13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:\Documents and Settings\Администратор\Рабочий стол\Олимпиада\Картинки\DSC01224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85728"/>
            <a:ext cx="1305098" cy="980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Documents and Settings\Администратор\Рабочий стол\Олимпиада\Картинки\DSC0123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1214422"/>
            <a:ext cx="1266825" cy="950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Documents and Settings\Администратор\Рабочий стол\Олимпиада\Картинки\DSC0121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3108" y="2071678"/>
            <a:ext cx="1333500" cy="1000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Documents and Settings\Администратор\Рабочий стол\Олимпиада\Картинки\Фото0170.jpg"/>
          <p:cNvPicPr/>
          <p:nvPr/>
        </p:nvPicPr>
        <p:blipFill>
          <a:blip r:embed="rId5" cstate="print"/>
          <a:srcRect l="16530" b="28368"/>
          <a:stretch>
            <a:fillRect/>
          </a:stretch>
        </p:blipFill>
        <p:spPr bwMode="auto">
          <a:xfrm>
            <a:off x="1142976" y="3000372"/>
            <a:ext cx="1298575" cy="8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Documents and Settings\Администратор\Рабочий стол\Олимпиада\Картинки\DSC01247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2844" y="3786190"/>
            <a:ext cx="1352705" cy="10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Documents and Settings\Администратор\Рабочий стол\Олимпиада\Картинки\DSC01248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85852" y="4714884"/>
            <a:ext cx="1314450" cy="98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Documents and Settings\Администратор\Рабочий стол\Олимпиада\Картинки\Фото0216.jpg"/>
          <p:cNvPicPr/>
          <p:nvPr/>
        </p:nvPicPr>
        <p:blipFill>
          <a:blip r:embed="rId8" cstate="print"/>
          <a:srcRect l="11111" t="6481" r="7778"/>
          <a:stretch>
            <a:fillRect/>
          </a:stretch>
        </p:blipFill>
        <p:spPr bwMode="auto">
          <a:xfrm>
            <a:off x="2000232" y="5643578"/>
            <a:ext cx="1321806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:\Documents and Settings\Администратор\Рабочий стол\Олимпиада\Картинки\DSC01249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071802" y="142852"/>
            <a:ext cx="1323975" cy="993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C:\Documents and Settings\Администратор\Рабочий стол\Олимпиада\Картинки\Фото0174.jpg"/>
          <p:cNvPicPr/>
          <p:nvPr/>
        </p:nvPicPr>
        <p:blipFill>
          <a:blip r:embed="rId10" cstate="print"/>
          <a:srcRect l="9934"/>
          <a:stretch>
            <a:fillRect/>
          </a:stretch>
        </p:blipFill>
        <p:spPr bwMode="auto">
          <a:xfrm>
            <a:off x="4929190" y="1928802"/>
            <a:ext cx="129540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C:\Documents and Settings\Администратор\Рабочий стол\Олимпиада\Картинки\Фото0181.jpg"/>
          <p:cNvPicPr/>
          <p:nvPr/>
        </p:nvPicPr>
        <p:blipFill>
          <a:blip r:embed="rId11" cstate="print"/>
          <a:srcRect l="5887" t="6972" r="8953" b="-217"/>
          <a:stretch>
            <a:fillRect/>
          </a:stretch>
        </p:blipFill>
        <p:spPr bwMode="auto">
          <a:xfrm>
            <a:off x="4071934" y="1000108"/>
            <a:ext cx="123825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C:\Documents and Settings\Администратор\Рабочий стол\Олимпиада\Картинки\DSC01250.JPG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071934" y="2928934"/>
            <a:ext cx="1257104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C:\Documents and Settings\Администратор\Рабочий стол\Олимпиада\Картинки\DSC01252.JPG"/>
          <p:cNvPicPr/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786314" y="4214818"/>
            <a:ext cx="2928958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000"/>
                            </p:stCondLst>
                            <p:childTnLst>
                              <p:par>
                                <p:cTn id="6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9000"/>
                            </p:stCondLst>
                            <p:childTnLst>
                              <p:par>
                                <p:cTn id="68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0"/>
                            </p:stCondLst>
                            <p:childTnLst>
                              <p:par>
                                <p:cTn id="7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1000"/>
                            </p:stCondLst>
                            <p:childTnLst>
                              <p:par>
                                <p:cTn id="8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115</TotalTime>
  <Words>172</Words>
  <PresentationFormat>Экран (4:3)</PresentationFormat>
  <Paragraphs>40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Изящная</vt:lpstr>
      <vt:lpstr>Творчий проект: «Сумочка для косметики»</vt:lpstr>
      <vt:lpstr>З історії косметички</vt:lpstr>
      <vt:lpstr>Слайд 3</vt:lpstr>
      <vt:lpstr>Види косметичок</vt:lpstr>
      <vt:lpstr>Моделі-аналоги</vt:lpstr>
      <vt:lpstr>Ескіз моделі </vt:lpstr>
      <vt:lpstr>Матеріали та інструменти</vt:lpstr>
      <vt:lpstr> Технологія Виготовлення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Творчий проект: «Сумочка для косметики»</dc:title>
  <cp:lastModifiedBy>XTreme</cp:lastModifiedBy>
  <cp:revision>15</cp:revision>
  <dcterms:modified xsi:type="dcterms:W3CDTF">2011-03-20T18:32:46Z</dcterms:modified>
</cp:coreProperties>
</file>