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320" r:id="rId2"/>
    <p:sldId id="370" r:id="rId3"/>
    <p:sldId id="384" r:id="rId4"/>
    <p:sldId id="371" r:id="rId5"/>
    <p:sldId id="387" r:id="rId6"/>
    <p:sldId id="382" r:id="rId7"/>
    <p:sldId id="376" r:id="rId8"/>
    <p:sldId id="359" r:id="rId9"/>
    <p:sldId id="364" r:id="rId10"/>
    <p:sldId id="385" r:id="rId11"/>
    <p:sldId id="383" r:id="rId12"/>
    <p:sldId id="386" r:id="rId13"/>
    <p:sldId id="375" r:id="rId14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66"/>
    <a:srgbClr val="DDDDDD"/>
    <a:srgbClr val="00FFFF"/>
    <a:srgbClr val="6699FF"/>
    <a:srgbClr val="CC00FF"/>
    <a:srgbClr val="0033CC"/>
    <a:srgbClr val="F224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3514" autoAdjust="0"/>
  </p:normalViewPr>
  <p:slideViewPr>
    <p:cSldViewPr snapToGrid="0">
      <p:cViewPr>
        <p:scale>
          <a:sx n="100" d="100"/>
          <a:sy n="100" d="100"/>
        </p:scale>
        <p:origin x="-27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r>
              <a:rPr lang="ja-JP" altLang="en-US"/>
              <a:t>x</a:t>
            </a: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989C32DE-B673-497E-A20F-FCCBE3171C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r>
              <a:rPr lang="ja-JP" altLang="en-US"/>
              <a:t>x</a:t>
            </a:r>
            <a:endParaRPr lang="en-US" altLang="ja-JP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B0520CA9-4561-444B-9C8B-063664EE55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ntelEDU_rgb_14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77025" y="457200"/>
            <a:ext cx="1978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0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0938" y="3651250"/>
            <a:ext cx="6265862" cy="457200"/>
          </a:xfrm>
        </p:spPr>
        <p:txBody>
          <a:bodyPr anchor="b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06650" y="4478338"/>
            <a:ext cx="6280150" cy="457200"/>
          </a:xfrm>
        </p:spPr>
        <p:txBody>
          <a:bodyPr wrap="none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B2F8-E71E-4BB6-8F3C-3F2D80835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73050"/>
            <a:ext cx="2058987" cy="544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26150" cy="544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BC6A0-F1C2-4C81-90A1-53DC36638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B22C7-B85B-4730-81E3-BF6671C3A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92BFB-6323-4CCE-9CCC-88889685D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4A298-EED1-4F74-887F-8AC28BA53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10765-B05A-4A88-9B57-BC199BC44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4003D-7FF2-47D9-88D5-7DA201FD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620CC-201D-419D-B2C5-485298318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1765C-40B1-4C78-A8F4-D04D8CF31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99E3-9E12-4809-A8FD-CA8DAB0E3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DB7FF-637B-417C-9079-D48748C9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D17F1-0692-4358-8ABA-CFD3D3FEA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1FC42-EBD8-4C49-A185-6D07EB1E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284A-0C6B-4EE1-9646-3803BFD3F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B29C-1AC6-4D0B-8EB0-E40235AD7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ChangeArrowheads="1"/>
          </p:cNvSpPr>
          <p:nvPr/>
        </p:nvSpPr>
        <p:spPr bwMode="white">
          <a:xfrm>
            <a:off x="3175" y="6029325"/>
            <a:ext cx="9140825" cy="828675"/>
          </a:xfrm>
          <a:prstGeom prst="rect">
            <a:avLst/>
          </a:prstGeom>
          <a:solidFill>
            <a:srgbClr val="0860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37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9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7588" y="6357938"/>
            <a:ext cx="993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4088" y="6357938"/>
            <a:ext cx="3889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357938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D3EE290-7113-4056-9313-AD8AFFDEA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0" name="Picture 10" descr="intelEDU_rgb_145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8026400" y="6124575"/>
            <a:ext cx="958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0" fontAlgn="base" hangingPunct="0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571500" indent="-3238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725488" indent="-1524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4pPr>
      <a:lvl5pPr marL="1136650" indent="-4095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15900" y="2079625"/>
            <a:ext cx="8450263" cy="2282825"/>
          </a:xfrm>
        </p:spPr>
        <p:txBody>
          <a:bodyPr/>
          <a:lstStyle/>
          <a:p>
            <a:pPr defTabSz="698500" eaLnBrk="1" hangingPunct="1"/>
            <a:r>
              <a:rPr lang="en-US" sz="2400" b="0" smtClean="0"/>
              <a:t>Intel</a:t>
            </a:r>
            <a:r>
              <a:rPr lang="en-US" sz="2400" b="0" baseline="30000" smtClean="0"/>
              <a:t>®</a:t>
            </a:r>
            <a:r>
              <a:rPr lang="en-US" sz="2400" b="0" smtClean="0"/>
              <a:t> </a:t>
            </a:r>
            <a:r>
              <a:rPr lang="uk-UA" sz="2400" b="0" smtClean="0"/>
              <a:t>“Навчання для майбутнього”</a:t>
            </a:r>
            <a:br>
              <a:rPr lang="uk-UA" sz="2400" b="0" smtClean="0"/>
            </a:br>
            <a:r>
              <a:rPr lang="en-US" smtClean="0"/>
              <a:t> </a:t>
            </a:r>
            <a:br>
              <a:rPr lang="en-US" smtClean="0"/>
            </a:br>
            <a:r>
              <a:rPr lang="uk-UA" sz="2400" smtClean="0"/>
              <a:t>Аналіз стану впровадження  програми </a:t>
            </a:r>
            <a:br>
              <a:rPr lang="uk-UA" sz="2400" smtClean="0"/>
            </a:br>
            <a:r>
              <a:rPr lang="uk-UA" sz="2400" smtClean="0"/>
              <a:t>та п</a:t>
            </a:r>
            <a:r>
              <a:rPr lang="ru-RU" sz="2400" smtClean="0"/>
              <a:t>лани на 200</a:t>
            </a:r>
            <a:r>
              <a:rPr lang="en-US" sz="2400" smtClean="0"/>
              <a:t>9</a:t>
            </a:r>
            <a:r>
              <a:rPr lang="ru-RU" sz="2400" smtClean="0"/>
              <a:t>-2011 роки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uk-UA" sz="2400" smtClean="0">
                <a:solidFill>
                  <a:srgbClr val="FF3300"/>
                </a:solidFill>
                <a:latin typeface="Arial" charset="0"/>
              </a:rPr>
              <a:t>Луганська область</a:t>
            </a:r>
            <a:r>
              <a:rPr lang="uk-UA" sz="2400" smtClean="0"/>
              <a:t/>
            </a:r>
            <a:br>
              <a:rPr lang="uk-UA" sz="2400" smtClean="0"/>
            </a:br>
            <a:endParaRPr lang="en-US" sz="2400" smtClean="0"/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98688" y="4478338"/>
            <a:ext cx="6488112" cy="1671637"/>
          </a:xfrm>
        </p:spPr>
        <p:txBody>
          <a:bodyPr wrap="square"/>
          <a:lstStyle/>
          <a:p>
            <a:pPr marL="0" indent="0" eaLnBrk="1" hangingPunct="1">
              <a:buFontTx/>
              <a:buNone/>
            </a:pPr>
            <a:r>
              <a:rPr lang="uk-UA" sz="2000" smtClean="0"/>
              <a:t>Координатор програми </a:t>
            </a:r>
          </a:p>
          <a:p>
            <a:pPr marL="0" indent="0" eaLnBrk="1" hangingPunct="1">
              <a:buFontTx/>
              <a:buNone/>
            </a:pPr>
            <a:r>
              <a:rPr lang="uk-UA" sz="2000" b="1" smtClean="0">
                <a:solidFill>
                  <a:srgbClr val="FF3300"/>
                </a:solidFill>
                <a:latin typeface="Arial" charset="0"/>
              </a:rPr>
              <a:t>Рудіна Ольга Михайлівна</a:t>
            </a:r>
          </a:p>
          <a:p>
            <a:pPr marL="0" indent="0" eaLnBrk="1" hangingPunct="1">
              <a:buFontTx/>
              <a:buNone/>
            </a:pPr>
            <a:r>
              <a:rPr lang="uk-UA" sz="1800" smtClean="0"/>
              <a:t>Жовтень 200</a:t>
            </a:r>
            <a:r>
              <a:rPr lang="en-US" sz="1800" smtClean="0"/>
              <a:t>9</a:t>
            </a:r>
            <a:r>
              <a:rPr lang="uk-UA" sz="1800" smtClean="0"/>
              <a:t> р.</a:t>
            </a:r>
            <a:endParaRPr lang="en-US" sz="1800" smtClean="0"/>
          </a:p>
          <a:p>
            <a:pPr marL="0" indent="0" eaLnBrk="1" hangingPunct="1"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1D741-75CB-4D8E-8F62-F93D62E4C9D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298450"/>
            <a:ext cx="8237537" cy="889000"/>
          </a:xfrm>
        </p:spPr>
        <p:txBody>
          <a:bodyPr/>
          <a:lstStyle/>
          <a:p>
            <a:pPr eaLnBrk="1" hangingPunct="1"/>
            <a:r>
              <a:rPr lang="uk-UA" smtClean="0"/>
              <a:t>Медіа-підтримка програми в області</a:t>
            </a:r>
            <a:endParaRPr lang="ru-RU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16000"/>
            <a:ext cx="8237537" cy="46609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dirty="0" smtClean="0"/>
              <a:t> </a:t>
            </a:r>
            <a:r>
              <a:rPr lang="en-US" sz="1800" dirty="0" smtClean="0"/>
              <a:t>web-</a:t>
            </a:r>
            <a:r>
              <a:rPr lang="ru-RU" sz="1800" dirty="0" err="1" smtClean="0"/>
              <a:t>підтримка</a:t>
            </a:r>
            <a:r>
              <a:rPr lang="ru-RU" sz="1800" dirty="0" smtClean="0"/>
              <a:t> (</a:t>
            </a:r>
            <a:r>
              <a:rPr lang="en-US" sz="1800" dirty="0" smtClean="0"/>
              <a:t>www.loippo.edu.ua </a:t>
            </a:r>
            <a:r>
              <a:rPr lang="uk-UA" sz="1800" dirty="0" smtClean="0"/>
              <a:t>–</a:t>
            </a:r>
            <a:r>
              <a:rPr lang="en-US" sz="1800" dirty="0" smtClean="0"/>
              <a:t> </a:t>
            </a:r>
            <a:r>
              <a:rPr lang="ru-RU" sz="1800" dirty="0" smtClean="0"/>
              <a:t>сайт </a:t>
            </a:r>
            <a:r>
              <a:rPr lang="ru-RU" sz="1800" dirty="0" err="1" smtClean="0"/>
              <a:t>інституту</a:t>
            </a:r>
            <a:r>
              <a:rPr lang="ru-RU" sz="1800" dirty="0" smtClean="0"/>
              <a:t>, де </a:t>
            </a:r>
            <a:r>
              <a:rPr lang="ru-RU" sz="1800" dirty="0" err="1" smtClean="0"/>
              <a:t>розміщено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інформацію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програму</a:t>
            </a:r>
            <a:r>
              <a:rPr lang="uk-UA" sz="1800" dirty="0" smtClean="0"/>
              <a:t>, проблеми впровадження та результати навчання в містах(районах) області, конкурси </a:t>
            </a:r>
            <a:r>
              <a:rPr lang="uk-UA" sz="1800" dirty="0" err="1" smtClean="0"/>
              <a:t>Інтел</a:t>
            </a:r>
            <a:r>
              <a:rPr lang="uk-UA" sz="1800" dirty="0" smtClean="0"/>
              <a:t>, кращі проекти вчителів, відгуки щодо навчання за програмою, тощо</a:t>
            </a:r>
            <a:r>
              <a:rPr lang="ru-RU" sz="1800" dirty="0" smtClean="0"/>
              <a:t>) 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ru-RU" sz="1800" dirty="0" smtClean="0"/>
              <a:t> </a:t>
            </a:r>
            <a:r>
              <a:rPr lang="ru-RU" sz="1800" dirty="0" err="1" smtClean="0"/>
              <a:t>публікації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виданнях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освітян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програму</a:t>
            </a:r>
            <a:r>
              <a:rPr lang="ru-RU" sz="1800" dirty="0" smtClean="0"/>
              <a:t> </a:t>
            </a:r>
            <a:r>
              <a:rPr lang="ru-RU" sz="1800" dirty="0" smtClean="0"/>
              <a:t>(журнал </a:t>
            </a:r>
            <a:r>
              <a:rPr lang="ru-RU" sz="1800" dirty="0" smtClean="0"/>
              <a:t>«</a:t>
            </a:r>
            <a:r>
              <a:rPr lang="ru-RU" sz="1800" dirty="0" err="1" smtClean="0"/>
              <a:t>Освіта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Луганщині</a:t>
            </a:r>
            <a:r>
              <a:rPr lang="ru-RU" sz="1800" dirty="0" smtClean="0"/>
              <a:t>» </a:t>
            </a:r>
            <a:r>
              <a:rPr lang="ru-RU" sz="1800" dirty="0" smtClean="0"/>
              <a:t>(</a:t>
            </a:r>
            <a:r>
              <a:rPr lang="ru-RU" sz="1800" dirty="0" err="1" smtClean="0"/>
              <a:t>двічі</a:t>
            </a:r>
            <a:r>
              <a:rPr lang="ru-RU" sz="1800" dirty="0" smtClean="0"/>
              <a:t> </a:t>
            </a:r>
            <a:r>
              <a:rPr lang="ru-RU" sz="1800" dirty="0" err="1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рік</a:t>
            </a:r>
            <a:r>
              <a:rPr lang="ru-RU" sz="1800" dirty="0" smtClean="0"/>
              <a:t>)</a:t>
            </a:r>
            <a:endParaRPr lang="uk-UA" sz="1800" dirty="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dirty="0" smtClean="0"/>
              <a:t> листи та буклети щодо впровадження Програми, мети й завдань та результатів навчання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dirty="0" smtClean="0"/>
              <a:t> методичні видання </a:t>
            </a:r>
            <a:r>
              <a:rPr lang="uk-UA" sz="1800" dirty="0" err="1" smtClean="0"/>
              <a:t>“Управлінські</a:t>
            </a:r>
            <a:r>
              <a:rPr lang="uk-UA" sz="1800" dirty="0" smtClean="0"/>
              <a:t> умови впровадження інформаційних технологій у загальній середній </a:t>
            </a:r>
            <a:r>
              <a:rPr lang="uk-UA" sz="1800" dirty="0" err="1" smtClean="0"/>
              <a:t>освіті”</a:t>
            </a:r>
            <a:r>
              <a:rPr lang="uk-UA" sz="1800" dirty="0" smtClean="0"/>
              <a:t>, </a:t>
            </a:r>
            <a:r>
              <a:rPr lang="uk-UA" sz="1800" dirty="0" err="1" smtClean="0"/>
              <a:t>“Інноваційні</a:t>
            </a:r>
            <a:r>
              <a:rPr lang="uk-UA" sz="1800" dirty="0" smtClean="0"/>
              <a:t> технології управління школою нового </a:t>
            </a:r>
            <a:r>
              <a:rPr lang="uk-UA" sz="1800" dirty="0" err="1" smtClean="0"/>
              <a:t>типу”</a:t>
            </a:r>
            <a:r>
              <a:rPr lang="uk-UA" sz="1800" dirty="0" smtClean="0"/>
              <a:t> із статтями про основні </a:t>
            </a:r>
            <a:r>
              <a:rPr lang="uk-UA" sz="1800" dirty="0" smtClean="0"/>
              <a:t>здобутки Програми та </a:t>
            </a:r>
            <a:r>
              <a:rPr lang="uk-UA" sz="1800" dirty="0" smtClean="0"/>
              <a:t>про впровадження Програми в нашій області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dirty="0" smtClean="0"/>
              <a:t> збірник конспектів уроків учителів області </a:t>
            </a:r>
            <a:r>
              <a:rPr lang="uk-UA" sz="1800" dirty="0" err="1" smtClean="0"/>
              <a:t>“Інформаційні</a:t>
            </a:r>
            <a:r>
              <a:rPr lang="uk-UA" sz="1800" dirty="0" smtClean="0"/>
              <a:t> технології та електронні засоби навчального призначення – ознака сучасного </a:t>
            </a:r>
            <a:r>
              <a:rPr lang="uk-UA" sz="1800" dirty="0" err="1" smtClean="0"/>
              <a:t>уроку”</a:t>
            </a:r>
            <a:r>
              <a:rPr lang="uk-UA" sz="1800" dirty="0" smtClean="0"/>
              <a:t> з використання методу проектів  та ІКТ в навчальному процесі загальноосвітніх навчальних </a:t>
            </a:r>
            <a:r>
              <a:rPr lang="uk-UA" sz="1800" dirty="0" smtClean="0"/>
              <a:t>закладів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dirty="0" smtClean="0"/>
              <a:t>у</a:t>
            </a:r>
            <a:r>
              <a:rPr lang="uk-UA" sz="1800" dirty="0" smtClean="0"/>
              <a:t>загальнення досвіду впровадження Програми ЗНЗ області у науково-методичних виданнях ЛОІППО</a:t>
            </a:r>
            <a:endParaRPr lang="ru-RU" sz="1800" dirty="0" smtClean="0"/>
          </a:p>
          <a:p>
            <a:pPr marL="0" indent="0" eaLnBrk="1" hangingPunct="1">
              <a:buFontTx/>
              <a:buNone/>
            </a:pPr>
            <a:endParaRPr lang="ru-RU" sz="1800" dirty="0" smtClean="0">
              <a:solidFill>
                <a:srgbClr val="F22402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D1BAB-5A8E-4556-B888-81641B5F331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5964"/>
            <a:ext cx="8237537" cy="889000"/>
          </a:xfrm>
        </p:spPr>
        <p:txBody>
          <a:bodyPr/>
          <a:lstStyle/>
          <a:p>
            <a:pPr algn="ctr" eaLnBrk="1" hangingPunct="1"/>
            <a:r>
              <a:rPr lang="ru-RU" sz="2200" b="0" i="1" dirty="0" err="1" smtClean="0"/>
              <a:t>Додаткова</a:t>
            </a:r>
            <a:r>
              <a:rPr lang="ru-RU" sz="2200" b="0" i="1" dirty="0" smtClean="0"/>
              <a:t> </a:t>
            </a:r>
            <a:r>
              <a:rPr lang="ru-RU" sz="2200" b="0" i="1" dirty="0" err="1" smtClean="0"/>
              <a:t>інформац</a:t>
            </a:r>
            <a:r>
              <a:rPr lang="uk-UA" sz="2200" b="0" i="1" dirty="0" err="1" smtClean="0"/>
              <a:t>ія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 </a:t>
            </a:r>
            <a:r>
              <a:rPr lang="uk-UA" sz="2400" dirty="0" smtClean="0"/>
              <a:t>Місія і завдання програми в області</a:t>
            </a:r>
            <a:r>
              <a:rPr lang="uk-UA" sz="2200" dirty="0" smtClean="0"/>
              <a:t/>
            </a:r>
            <a:br>
              <a:rPr lang="uk-UA" sz="2200" dirty="0" smtClean="0"/>
            </a:br>
            <a:endParaRPr lang="ru-RU" sz="2200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498" y="878114"/>
            <a:ext cx="8516937" cy="5363028"/>
          </a:xfrm>
        </p:spPr>
        <p:txBody>
          <a:bodyPr/>
          <a:lstStyle/>
          <a:p>
            <a:pPr marL="0" indent="0" eaLnBrk="1" hangingPunct="1"/>
            <a:r>
              <a:rPr lang="uk-UA" sz="1800" dirty="0" smtClean="0"/>
              <a:t> Місія: 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Сприяти професійному  </a:t>
            </a:r>
            <a:r>
              <a:rPr lang="uk-UA" sz="1600" dirty="0" smtClean="0"/>
              <a:t>розвитку педагогів, модернізації методик </a:t>
            </a:r>
            <a:r>
              <a:rPr lang="uk-UA" sz="1600" dirty="0" smtClean="0"/>
              <a:t>викладання </a:t>
            </a:r>
            <a:r>
              <a:rPr lang="uk-UA" sz="1600" dirty="0" smtClean="0"/>
              <a:t>навчальних предметів, оптимізації </a:t>
            </a:r>
            <a:r>
              <a:rPr lang="uk-UA" sz="1600" dirty="0" smtClean="0"/>
              <a:t>результатів навчання  засобами впровадження ефективних </a:t>
            </a:r>
            <a:r>
              <a:rPr lang="uk-UA" sz="1600" dirty="0" smtClean="0"/>
              <a:t>інформаційних технологій </a:t>
            </a:r>
            <a:r>
              <a:rPr lang="uk-UA" sz="1600" dirty="0" smtClean="0"/>
              <a:t>щодо формування навичок ХХІ століття та </a:t>
            </a:r>
            <a:r>
              <a:rPr lang="uk-UA" sz="1600" dirty="0" smtClean="0"/>
              <a:t>підготовки </a:t>
            </a:r>
            <a:r>
              <a:rPr lang="uk-UA" sz="1600" dirty="0" err="1" smtClean="0"/>
              <a:t>конкурентноспроможного</a:t>
            </a:r>
            <a:r>
              <a:rPr lang="uk-UA" sz="1600" dirty="0" smtClean="0"/>
              <a:t> випускника школи і </a:t>
            </a:r>
            <a:r>
              <a:rPr lang="uk-UA" sz="1600" dirty="0" err="1" smtClean="0"/>
              <a:t>внз</a:t>
            </a:r>
            <a:endParaRPr lang="uk-UA" sz="1600" dirty="0" smtClean="0"/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Ініціювати процес </a:t>
            </a:r>
            <a:r>
              <a:rPr lang="uk-UA" sz="1600" dirty="0" smtClean="0"/>
              <a:t>модернізації освіти  в умовах економіки </a:t>
            </a:r>
            <a:r>
              <a:rPr lang="uk-UA" sz="1600" dirty="0" smtClean="0"/>
              <a:t>знань на основі вільного володіння молоддю ІКТ</a:t>
            </a:r>
            <a:endParaRPr lang="uk-UA" sz="1800" dirty="0" smtClean="0"/>
          </a:p>
          <a:p>
            <a:pPr marL="0" indent="0" eaLnBrk="1" hangingPunct="1"/>
            <a:r>
              <a:rPr lang="uk-UA" sz="1800" dirty="0" smtClean="0"/>
              <a:t>Завдання: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  <a:buNone/>
            </a:pPr>
            <a:r>
              <a:rPr lang="uk-UA" sz="1600" dirty="0" smtClean="0"/>
              <a:t>Формувати: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комп’ютерну грамотність (компетентне й виважене користування     </a:t>
            </a:r>
            <a:r>
              <a:rPr lang="uk-UA" sz="1600" dirty="0" err="1" smtClean="0"/>
              <a:t>комп</a:t>
            </a:r>
            <a:r>
              <a:rPr lang="ar-SA" sz="1600" dirty="0" smtClean="0">
                <a:cs typeface="Arial" charset="0"/>
              </a:rPr>
              <a:t>ۥ</a:t>
            </a:r>
            <a:r>
              <a:rPr lang="uk-UA" sz="1600" dirty="0" err="1" smtClean="0"/>
              <a:t>ютерами</a:t>
            </a:r>
            <a:r>
              <a:rPr lang="uk-UA" sz="1600" dirty="0" smtClean="0"/>
              <a:t> в </a:t>
            </a:r>
            <a:r>
              <a:rPr lang="uk-UA" sz="1600" dirty="0" smtClean="0"/>
              <a:t>повсякденному житті</a:t>
            </a:r>
            <a:r>
              <a:rPr lang="uk-UA" sz="1600" dirty="0" smtClean="0"/>
              <a:t>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інформаційну культуру (вміння користуватись інструментарієм ІКТ для розв’язування шаблонних задач інших галузей)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err="1" smtClean="0"/>
              <a:t>інформатичну</a:t>
            </a:r>
            <a:r>
              <a:rPr lang="uk-UA" sz="1600" dirty="0" smtClean="0"/>
              <a:t> компетентність (вміння користуватись методами інформатики у поєднанні з інструментарієм ІКТ для розв’язування задач інших галузей, задач професійної діяльності та задач, що сприяють підвищенню рівня професійної компетентності 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  <a:buNone/>
            </a:pPr>
            <a:r>
              <a:rPr lang="uk-UA" sz="1600" dirty="0" smtClean="0"/>
              <a:t>В</a:t>
            </a:r>
            <a:r>
              <a:rPr lang="uk-UA" sz="1600" dirty="0" smtClean="0"/>
              <a:t>чити педагогів </a:t>
            </a:r>
            <a:r>
              <a:rPr lang="uk-UA" sz="1600" dirty="0" smtClean="0"/>
              <a:t>використанню технологій моделювання, проектування, реалізації інформаційних систем за допомогою проблемно-орієнтованого інструментарію та вміння захищати власні проекти</a:t>
            </a:r>
            <a:endParaRPr lang="ru-RU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E6B1F-1307-436B-BAA3-FAFC9180635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Ефективність впровадження програми в області</a:t>
            </a:r>
            <a:endParaRPr lang="ru-RU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5613" y="1079500"/>
            <a:ext cx="8237537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Позитивними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результатами реалізації експерименту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впровадження програми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„Intel®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Навчання для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майбутнього”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є: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підвищення ефективності використання педагогічними працівниками області інформаційно-комунікаційних та проектних технологій у навчальному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процесі;  професійний розвиток та підвищення кваліфікації педагогів відповідно до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сучасних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умов; зростання навичок учнів у використанні ІКТ. </a:t>
            </a:r>
            <a:endParaRPr kumimoji="0" lang="uk-UA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Закінчивши навчання в Програмі значна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(понад 60%)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частина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учителів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частіше 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використовує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Інтернет для підготовки до уроків та інших заходів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використовує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комп’ютер для дидактичної методичної роботи (створення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роздаткових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матеріалів, проведення оцінювання, аналіз відвідування тощо)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подає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інформацію учням із використанням комп’ютерних технологій (презентацій, публікацій, буклетів,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бюлетнів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, 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веб-сайтів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тощо)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Pct val="125000"/>
              <a:buFont typeface="Times" pitchFamily="18" charset="0"/>
              <a:buChar char="•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пропонує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учням самостійно обирати теми для своїх дослідницьких проектів, працювати над груповими проектами, проводити самостійні дослідження з використанням Інтернету та комп’ютерних і проектних технологій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899B2-1BB6-4B69-9B31-8AD09DFE2F9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200" dirty="0" err="1" smtClean="0"/>
              <a:t>Мотива</a:t>
            </a:r>
            <a:r>
              <a:rPr lang="ru-RU" sz="2200" dirty="0" err="1" smtClean="0"/>
              <a:t>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викладачів</a:t>
            </a:r>
            <a:r>
              <a:rPr lang="ru-RU" sz="2200" dirty="0" smtClean="0"/>
              <a:t>, </a:t>
            </a:r>
            <a:r>
              <a:rPr lang="ru-RU" sz="2200" dirty="0" err="1" smtClean="0"/>
              <a:t>тренерів</a:t>
            </a:r>
            <a:r>
              <a:rPr lang="ru-RU" sz="2200" dirty="0" smtClean="0"/>
              <a:t>, </a:t>
            </a:r>
            <a:r>
              <a:rPr lang="ru-RU" sz="2200" dirty="0" err="1" smtClean="0"/>
              <a:t>координаторів</a:t>
            </a:r>
            <a:r>
              <a:rPr lang="ru-RU" sz="2200" dirty="0" smtClean="0"/>
              <a:t>, </a:t>
            </a:r>
            <a:r>
              <a:rPr lang="ru-RU" sz="2200" dirty="0" err="1" smtClean="0"/>
              <a:t>у</a:t>
            </a:r>
            <a:r>
              <a:rPr lang="ru-RU" sz="2200" dirty="0" err="1" smtClean="0"/>
              <a:t>чителів</a:t>
            </a:r>
            <a:r>
              <a:rPr lang="ru-RU" sz="2200" dirty="0" smtClean="0"/>
              <a:t>; </a:t>
            </a:r>
            <a:r>
              <a:rPr lang="ru-RU" sz="2200" dirty="0" err="1" smtClean="0"/>
              <a:t>адміністративна</a:t>
            </a:r>
            <a:r>
              <a:rPr lang="ru-RU" sz="2200" dirty="0" smtClean="0"/>
              <a:t> </a:t>
            </a:r>
            <a:r>
              <a:rPr lang="ru-RU" sz="2200" dirty="0" err="1" smtClean="0"/>
              <a:t>підтримка</a:t>
            </a:r>
            <a:r>
              <a:rPr lang="ru-RU" sz="2200" dirty="0" smtClean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Пропозиції: </a:t>
            </a: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Погодинна оплата праці при проведенні тренінгів</a:t>
            </a: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Преміювання тренерів, координаторів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Програми</a:t>
            </a:r>
            <a:endParaRPr kumimoji="0" lang="uk-UA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Нагородження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тренерів та координаторів грамотами МОНУ,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облУО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міськ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райВО</a:t>
            </a:r>
            <a:endParaRPr kumimoji="0" lang="uk-UA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Відзначення педагогів, які успішно реалізують 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програму, нагородами різного рівня</a:t>
            </a:r>
            <a:endParaRPr kumimoji="0" lang="uk-UA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Врахування результатів роботи педагога за програмою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Інтел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процесі </a:t>
            </a:r>
            <a:r>
              <a:rPr kumimoji="0" lang="uk-UA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 </a:t>
            </a:r>
            <a:r>
              <a:rPr kumimoji="0" lang="uk-UA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атестації</a:t>
            </a:r>
          </a:p>
          <a:p>
            <a:pPr marL="360000" marR="0" lvl="0" indent="0" algn="l" defTabSz="914400" rtl="0" eaLnBrk="0" fontAlgn="base" latinLnBrk="0" hangingPunct="0">
              <a:lnSpc>
                <a:spcPct val="8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uk-UA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A436-FB90-4697-BFC7-812B75ACC22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400" smtClean="0"/>
              <a:t>Стан впровадження програми в області</a:t>
            </a:r>
            <a:br>
              <a:rPr lang="uk-UA" sz="2400" smtClean="0"/>
            </a:br>
            <a:r>
              <a:rPr lang="uk-UA" sz="2400" smtClean="0"/>
              <a:t>					</a:t>
            </a:r>
            <a:r>
              <a:rPr lang="uk-UA" sz="1600" b="0" i="1" smtClean="0"/>
              <a:t>(на 1 жовтня 2009 р.)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68338"/>
            <a:ext cx="4179888" cy="53990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1600" dirty="0" smtClean="0"/>
              <a:t>  </a:t>
            </a:r>
            <a:r>
              <a:rPr lang="ru-RU" sz="1600" dirty="0" err="1" smtClean="0"/>
              <a:t>Програма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впроваджується</a:t>
            </a:r>
            <a:r>
              <a:rPr lang="ru-RU" sz="1600" dirty="0" smtClean="0"/>
              <a:t> </a:t>
            </a:r>
            <a:r>
              <a:rPr lang="uk-UA" sz="1600" dirty="0" smtClean="0">
                <a:solidFill>
                  <a:srgbClr val="F22402"/>
                </a:solidFill>
                <a:latin typeface="Arial" charset="0"/>
              </a:rPr>
              <a:t>з грудня 2004</a:t>
            </a:r>
            <a:r>
              <a:rPr lang="ru-RU" sz="1600" dirty="0" smtClean="0"/>
              <a:t> </a:t>
            </a:r>
            <a:r>
              <a:rPr lang="ru-RU" sz="1600" dirty="0" smtClean="0"/>
              <a:t>року,</a:t>
            </a:r>
            <a:r>
              <a:rPr lang="en-US" sz="1600" dirty="0" smtClean="0"/>
              <a:t> </a:t>
            </a:r>
            <a:r>
              <a:rPr lang="ru-RU" sz="1600" dirty="0" err="1" smtClean="0"/>
              <a:t>реалізується</a:t>
            </a:r>
            <a:r>
              <a:rPr lang="ru-RU" sz="1600" dirty="0" smtClean="0"/>
              <a:t> </a:t>
            </a:r>
            <a:r>
              <a:rPr lang="uk-UA" sz="1600" dirty="0" smtClean="0"/>
              <a:t>у </a:t>
            </a:r>
            <a:r>
              <a:rPr lang="uk-UA" sz="1600" dirty="0" smtClean="0">
                <a:solidFill>
                  <a:srgbClr val="F22402"/>
                </a:solidFill>
                <a:latin typeface="Arial" charset="0"/>
              </a:rPr>
              <a:t>31</a:t>
            </a:r>
            <a:r>
              <a:rPr lang="uk-UA" sz="1600" dirty="0" smtClean="0">
                <a:solidFill>
                  <a:srgbClr val="F420BC"/>
                </a:solidFill>
              </a:rPr>
              <a:t> </a:t>
            </a:r>
            <a:r>
              <a:rPr lang="uk-UA" sz="1600" dirty="0" smtClean="0"/>
              <a:t>район</a:t>
            </a:r>
            <a:r>
              <a:rPr lang="uk-UA" sz="1600" dirty="0" smtClean="0">
                <a:latin typeface="Arial" charset="0"/>
              </a:rPr>
              <a:t>і</a:t>
            </a:r>
            <a:r>
              <a:rPr lang="uk-UA" sz="1600" dirty="0" smtClean="0"/>
              <a:t> області з </a:t>
            </a:r>
            <a:r>
              <a:rPr lang="uk-UA" sz="1600" dirty="0" smtClean="0">
                <a:solidFill>
                  <a:srgbClr val="F22402"/>
                </a:solidFill>
                <a:latin typeface="Arial" charset="0"/>
              </a:rPr>
              <a:t>31</a:t>
            </a:r>
            <a:r>
              <a:rPr lang="uk-UA" sz="1600" dirty="0" smtClean="0">
                <a:solidFill>
                  <a:srgbClr val="F420BC"/>
                </a:solidFill>
              </a:rPr>
              <a:t> </a:t>
            </a:r>
            <a:r>
              <a:rPr lang="ru-RU" sz="1600" dirty="0" smtClean="0">
                <a:solidFill>
                  <a:srgbClr val="F22402"/>
                </a:solidFill>
              </a:rPr>
              <a:t>(100 %) </a:t>
            </a:r>
            <a:r>
              <a:rPr lang="ru-RU" sz="1600" dirty="0" smtClean="0"/>
              <a:t>на  </a:t>
            </a:r>
            <a:r>
              <a:rPr lang="ru-RU" sz="1600" dirty="0" err="1" smtClean="0"/>
              <a:t>базі</a:t>
            </a:r>
            <a:r>
              <a:rPr lang="ru-RU" sz="1600" dirty="0" smtClean="0">
                <a:solidFill>
                  <a:srgbClr val="F420BC"/>
                </a:solidFill>
              </a:rPr>
              <a:t> </a:t>
            </a:r>
            <a:r>
              <a:rPr lang="ru-RU" sz="1600" dirty="0" smtClean="0">
                <a:solidFill>
                  <a:srgbClr val="F22402"/>
                </a:solidFill>
                <a:latin typeface="Arial" charset="0"/>
              </a:rPr>
              <a:t>193</a:t>
            </a:r>
            <a:r>
              <a:rPr lang="ru-RU" sz="1600" dirty="0" smtClean="0"/>
              <a:t> </a:t>
            </a:r>
            <a:r>
              <a:rPr lang="ru-RU" sz="1600" dirty="0" err="1" smtClean="0"/>
              <a:t>опорних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шкіл</a:t>
            </a:r>
            <a:endParaRPr lang="ru-RU" sz="1600" dirty="0" smtClean="0"/>
          </a:p>
          <a:p>
            <a:pPr marL="0" indent="0" eaLnBrk="1" hangingPunct="1">
              <a:spcBef>
                <a:spcPct val="0"/>
              </a:spcBef>
            </a:pPr>
            <a:r>
              <a:rPr lang="ru-RU" sz="1600" dirty="0" smtClean="0">
                <a:solidFill>
                  <a:srgbClr val="F22402"/>
                </a:solidFill>
              </a:rPr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області</a:t>
            </a:r>
            <a:r>
              <a:rPr lang="ru-RU" sz="1600" dirty="0" smtClean="0">
                <a:solidFill>
                  <a:srgbClr val="F22402"/>
                </a:solidFill>
              </a:rPr>
              <a:t> 184 </a:t>
            </a:r>
            <a:r>
              <a:rPr lang="ru-RU" sz="1600" dirty="0" err="1" smtClean="0"/>
              <a:t>тренери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них  </a:t>
            </a:r>
            <a:r>
              <a:rPr lang="ru-RU" sz="1600" dirty="0" err="1" smtClean="0"/>
              <a:t>пройшли</a:t>
            </a:r>
            <a:r>
              <a:rPr lang="ru-RU" sz="1600" dirty="0" smtClean="0"/>
              <a:t> </a:t>
            </a:r>
            <a:r>
              <a:rPr lang="ru-RU" sz="1600" dirty="0" err="1" smtClean="0"/>
              <a:t>атестацію</a:t>
            </a:r>
            <a:r>
              <a:rPr lang="ru-RU" sz="1600" dirty="0" smtClean="0"/>
              <a:t>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200" dirty="0" smtClean="0">
                <a:solidFill>
                  <a:srgbClr val="F22402"/>
                </a:solidFill>
              </a:rPr>
              <a:t>	</a:t>
            </a:r>
            <a:r>
              <a:rPr lang="ru-RU" sz="1400" dirty="0" smtClean="0">
                <a:solidFill>
                  <a:srgbClr val="F22402"/>
                </a:solidFill>
              </a:rPr>
              <a:t>56 </a:t>
            </a:r>
            <a:r>
              <a:rPr lang="ru-RU" sz="1400" dirty="0" err="1" smtClean="0"/>
              <a:t>регіональних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тренерів</a:t>
            </a: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400" dirty="0" smtClean="0"/>
              <a:t>	</a:t>
            </a:r>
            <a:r>
              <a:rPr lang="ru-RU" sz="1400" dirty="0" smtClean="0">
                <a:solidFill>
                  <a:srgbClr val="F22402"/>
                </a:solidFill>
              </a:rPr>
              <a:t>2 </a:t>
            </a:r>
            <a:r>
              <a:rPr lang="ru-RU" sz="1400" dirty="0" err="1" smtClean="0"/>
              <a:t>тренери-методисти</a:t>
            </a: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400" dirty="0" smtClean="0"/>
              <a:t>	</a:t>
            </a:r>
            <a:r>
              <a:rPr lang="ru-RU" sz="1400" dirty="0" smtClean="0">
                <a:solidFill>
                  <a:srgbClr val="F22402"/>
                </a:solidFill>
              </a:rPr>
              <a:t>0 </a:t>
            </a:r>
            <a:r>
              <a:rPr lang="ru-RU" sz="1400" dirty="0" smtClean="0"/>
              <a:t>старших </a:t>
            </a:r>
            <a:r>
              <a:rPr lang="ru-RU" sz="1400" dirty="0" err="1" smtClean="0"/>
              <a:t>тренерів</a:t>
            </a:r>
            <a:r>
              <a:rPr lang="ru-RU" sz="1400" dirty="0" smtClean="0"/>
              <a:t>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dirty="0" smtClean="0"/>
              <a:t> Взаємодія з  системою ВНЗ </a:t>
            </a:r>
            <a:r>
              <a:rPr lang="uk-UA" sz="1600" dirty="0" smtClean="0"/>
              <a:t>– </a:t>
            </a:r>
            <a:r>
              <a:rPr lang="uk-UA" sz="1600" dirty="0" smtClean="0">
                <a:solidFill>
                  <a:srgbClr val="F22402"/>
                </a:solidFill>
              </a:rPr>
              <a:t>так</a:t>
            </a:r>
            <a:r>
              <a:rPr lang="uk-UA" sz="1600" dirty="0" smtClean="0"/>
              <a:t> </a:t>
            </a:r>
            <a:r>
              <a:rPr lang="uk-UA" sz="1600" dirty="0" smtClean="0"/>
              <a:t>, з ПТО</a:t>
            </a:r>
            <a:r>
              <a:rPr lang="en-US" sz="1600" dirty="0" smtClean="0"/>
              <a:t> </a:t>
            </a:r>
            <a:r>
              <a:rPr lang="ru-RU" sz="1600" dirty="0" smtClean="0"/>
              <a:t>- </a:t>
            </a:r>
            <a:r>
              <a:rPr lang="uk-UA" sz="1600" dirty="0" smtClean="0">
                <a:solidFill>
                  <a:srgbClr val="F22402"/>
                </a:solidFill>
              </a:rPr>
              <a:t>так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dirty="0" smtClean="0"/>
              <a:t> Експертиза впровадження: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dirty="0" smtClean="0"/>
              <a:t>на обласних семінарах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міських</a:t>
            </a:r>
            <a:r>
              <a:rPr lang="ru-RU" sz="1600" dirty="0" smtClean="0"/>
              <a:t> (</a:t>
            </a:r>
            <a:r>
              <a:rPr lang="ru-RU" sz="1600" dirty="0" err="1" smtClean="0"/>
              <a:t>районних</a:t>
            </a:r>
            <a:r>
              <a:rPr lang="ru-RU" sz="1600" dirty="0" smtClean="0"/>
              <a:t>) </a:t>
            </a:r>
            <a:r>
              <a:rPr lang="ru-RU" sz="1600" dirty="0" err="1" smtClean="0"/>
              <a:t>координаторів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тренерів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працюють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Програмою</a:t>
            </a:r>
            <a:r>
              <a:rPr lang="ru-RU" sz="1600" dirty="0" smtClean="0"/>
              <a:t> </a:t>
            </a:r>
            <a:r>
              <a:rPr lang="uk-UA" sz="1600" dirty="0" smtClean="0"/>
              <a:t>(щоквартально)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dirty="0" smtClean="0"/>
              <a:t>анкетування, відвідування тренінгів, збір статистичної інформації (2 рази на рік)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dirty="0" smtClean="0"/>
              <a:t> на майстер-класах щодо підвищення якості навчальних проектів (1 раз на рік)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dirty="0" smtClean="0"/>
              <a:t> Кількість позитивних відгуків </a:t>
            </a:r>
            <a:r>
              <a:rPr lang="uk-UA" sz="1600" dirty="0" smtClean="0">
                <a:solidFill>
                  <a:srgbClr val="F22402"/>
                </a:solidFill>
              </a:rPr>
              <a:t>90 %</a:t>
            </a:r>
            <a:r>
              <a:rPr lang="uk-UA" sz="1600" dirty="0" smtClean="0"/>
              <a:t> </a:t>
            </a:r>
            <a:endParaRPr lang="en-US" sz="1600" dirty="0" smtClean="0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441825" y="1033463"/>
            <a:ext cx="4513263" cy="2478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500" u="sng" dirty="0" err="1">
                <a:latin typeface="Verdana" pitchFamily="34" charset="0"/>
              </a:rPr>
              <a:t>Всього</a:t>
            </a:r>
            <a:r>
              <a:rPr lang="ru-RU" sz="1500" u="sng" dirty="0">
                <a:latin typeface="Verdana" pitchFamily="34" charset="0"/>
              </a:rPr>
              <a:t> </a:t>
            </a:r>
            <a:r>
              <a:rPr lang="ru-RU" sz="1500" u="sng" dirty="0" err="1">
                <a:latin typeface="Verdana" pitchFamily="34" charset="0"/>
              </a:rPr>
              <a:t>навчено</a:t>
            </a:r>
            <a:r>
              <a:rPr lang="ru-RU" sz="1500" dirty="0">
                <a:latin typeface="Verdana" pitchFamily="34" charset="0"/>
              </a:rPr>
              <a:t>:   </a:t>
            </a:r>
          </a:p>
          <a:p>
            <a:pPr>
              <a:spcBef>
                <a:spcPts val="600"/>
              </a:spcBef>
              <a:defRPr/>
            </a:pP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4636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вчителів</a:t>
            </a:r>
            <a:r>
              <a:rPr lang="ru-RU" sz="1500" dirty="0">
                <a:latin typeface="Verdana" pitchFamily="34" charset="0"/>
              </a:rPr>
              <a:t> за </a:t>
            </a:r>
            <a:r>
              <a:rPr lang="en-US" sz="1500" dirty="0">
                <a:solidFill>
                  <a:srgbClr val="F22402"/>
                </a:solidFill>
                <a:latin typeface="Verdana" pitchFamily="34" charset="0"/>
              </a:rPr>
              <a:t>5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 рок</a:t>
            </a:r>
            <a:r>
              <a:rPr lang="uk-UA" sz="1500" dirty="0" err="1">
                <a:solidFill>
                  <a:srgbClr val="F22402"/>
                </a:solidFill>
                <a:latin typeface="Arial" charset="0"/>
              </a:rPr>
              <a:t>ів</a:t>
            </a:r>
            <a:r>
              <a:rPr lang="ru-RU" sz="1500" dirty="0">
                <a:latin typeface="Verdana" pitchFamily="34" charset="0"/>
              </a:rPr>
              <a:t>, </a:t>
            </a:r>
            <a:r>
              <a:rPr lang="ru-RU" sz="1500" dirty="0" err="1">
                <a:latin typeface="Verdana" pitchFamily="34" charset="0"/>
              </a:rPr>
              <a:t>що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складає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23 </a:t>
            </a:r>
            <a:r>
              <a:rPr lang="ru-RU" sz="1500" dirty="0">
                <a:latin typeface="Verdana" pitchFamily="34" charset="0"/>
              </a:rPr>
              <a:t>% </a:t>
            </a:r>
            <a:r>
              <a:rPr lang="ru-RU" sz="1500" dirty="0" err="1">
                <a:latin typeface="Verdana" pitchFamily="34" charset="0"/>
              </a:rPr>
              <a:t>від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загальної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кількості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вчителів</a:t>
            </a:r>
            <a:r>
              <a:rPr lang="ru-RU" sz="1500" dirty="0">
                <a:latin typeface="Verdana" pitchFamily="34" charset="0"/>
              </a:rPr>
              <a:t>, </a:t>
            </a:r>
            <a:r>
              <a:rPr lang="ru-RU" sz="1500" dirty="0" err="1">
                <a:latin typeface="Verdana" pitchFamily="34" charset="0"/>
              </a:rPr>
              <a:t>зокрема</a:t>
            </a:r>
            <a:r>
              <a:rPr lang="ru-RU" sz="1500" dirty="0">
                <a:latin typeface="Verdana" pitchFamily="34" charset="0"/>
              </a:rPr>
              <a:t>, </a:t>
            </a:r>
          </a:p>
          <a:p>
            <a:pPr marL="360000" lvl="3">
              <a:defRPr/>
            </a:pPr>
            <a:r>
              <a:rPr lang="ru-RU" sz="1500" dirty="0">
                <a:latin typeface="Verdana" pitchFamily="34" charset="0"/>
              </a:rPr>
              <a:t>у 2004 р. –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53</a:t>
            </a:r>
            <a:r>
              <a:rPr lang="ru-RU" sz="1500" dirty="0">
                <a:latin typeface="Verdana" pitchFamily="34" charset="0"/>
              </a:rPr>
              <a:t> </a:t>
            </a:r>
          </a:p>
          <a:p>
            <a:pPr marL="360000" lvl="3">
              <a:defRPr/>
            </a:pPr>
            <a:r>
              <a:rPr lang="ru-RU" sz="1500" dirty="0">
                <a:latin typeface="Verdana" pitchFamily="34" charset="0"/>
              </a:rPr>
              <a:t>у 2005 р. –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981</a:t>
            </a:r>
            <a:endParaRPr lang="ru-RU" sz="1500" dirty="0">
              <a:latin typeface="Verdana" pitchFamily="34" charset="0"/>
            </a:endParaRPr>
          </a:p>
          <a:p>
            <a:pPr marL="360000" lvl="3">
              <a:defRPr/>
            </a:pPr>
            <a:r>
              <a:rPr lang="ru-RU" sz="1500" dirty="0">
                <a:latin typeface="Verdana" pitchFamily="34" charset="0"/>
              </a:rPr>
              <a:t>У 2006 р. - 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1000</a:t>
            </a:r>
            <a:endParaRPr lang="ru-RU" sz="1500" dirty="0">
              <a:latin typeface="Verdana" pitchFamily="34" charset="0"/>
            </a:endParaRPr>
          </a:p>
          <a:p>
            <a:pPr marL="360000" lvl="3">
              <a:defRPr/>
            </a:pPr>
            <a:r>
              <a:rPr lang="ru-RU" sz="1500" dirty="0">
                <a:latin typeface="Verdana" pitchFamily="34" charset="0"/>
              </a:rPr>
              <a:t>У 2007 р. - 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1000</a:t>
            </a:r>
            <a:endParaRPr lang="ru-RU" sz="1500" dirty="0">
              <a:solidFill>
                <a:srgbClr val="F22402"/>
              </a:solidFill>
              <a:latin typeface="Arial" charset="0"/>
            </a:endParaRPr>
          </a:p>
          <a:p>
            <a:pPr marL="360000" lvl="3">
              <a:defRPr/>
            </a:pPr>
            <a:r>
              <a:rPr lang="ru-RU" sz="1500" dirty="0">
                <a:latin typeface="Verdana" pitchFamily="34" charset="0"/>
              </a:rPr>
              <a:t>У 2008 р.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 – 1000</a:t>
            </a:r>
          </a:p>
          <a:p>
            <a:pPr marL="360000" lvl="1">
              <a:defRPr/>
            </a:pP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У 2009 р. – 602 </a:t>
            </a:r>
            <a:r>
              <a:rPr lang="uk-UA" sz="1500" i="1" dirty="0">
                <a:latin typeface="Verdana" pitchFamily="34" charset="0"/>
              </a:rPr>
              <a:t>(станом на </a:t>
            </a:r>
            <a:r>
              <a:rPr lang="uk-UA" sz="1500" i="1" dirty="0" smtClean="0">
                <a:latin typeface="Verdana" pitchFamily="34" charset="0"/>
              </a:rPr>
              <a:t>1.10.09)</a:t>
            </a:r>
            <a:endParaRPr lang="uk-UA" sz="1500" i="1" dirty="0">
              <a:latin typeface="Verdana" pitchFamily="34" charset="0"/>
            </a:endParaRPr>
          </a:p>
          <a:p>
            <a:pPr marL="742950" lvl="1" indent="-285750">
              <a:defRPr/>
            </a:pPr>
            <a:r>
              <a:rPr lang="uk-UA" sz="1500" dirty="0">
                <a:latin typeface="Verdana" pitchFamily="34" charset="0"/>
              </a:rPr>
              <a:t>+ прогнозовано у жовтні-грудні -</a:t>
            </a:r>
            <a:r>
              <a:rPr lang="uk-UA" sz="1500" dirty="0">
                <a:solidFill>
                  <a:srgbClr val="FF0000"/>
                </a:solidFill>
                <a:latin typeface="Verdana" pitchFamily="34" charset="0"/>
              </a:rPr>
              <a:t> 398</a:t>
            </a:r>
            <a:endParaRPr lang="ru-RU" sz="1500" dirty="0">
              <a:latin typeface="Verdana" pitchFamily="34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470400" y="3513138"/>
          <a:ext cx="4427538" cy="2743200"/>
        </p:xfrm>
        <a:graphic>
          <a:graphicData uri="http://schemas.openxmlformats.org/presentationml/2006/ole">
            <p:oleObj spid="_x0000_s1026" name="Диаграмма" r:id="rId4" imgW="3924367" imgH="2428943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187DF-7FA2-47D1-9F52-9D6305E1F63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1" y="185965"/>
            <a:ext cx="8693150" cy="889000"/>
          </a:xfrm>
        </p:spPr>
        <p:txBody>
          <a:bodyPr/>
          <a:lstStyle/>
          <a:p>
            <a:pPr eaLnBrk="1" hangingPunct="1"/>
            <a:r>
              <a:rPr lang="uk-UA" dirty="0" smtClean="0"/>
              <a:t>Структура впровадження програми в області</a:t>
            </a: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354013" y="825500"/>
            <a:ext cx="8237537" cy="4927600"/>
            <a:chOff x="354013" y="825500"/>
            <a:chExt cx="8237537" cy="4927600"/>
          </a:xfrm>
        </p:grpSpPr>
        <p:grpSp>
          <p:nvGrpSpPr>
            <p:cNvPr id="8" name="Группа 28"/>
            <p:cNvGrpSpPr>
              <a:grpSpLocks noGrp="1"/>
            </p:cNvGrpSpPr>
            <p:nvPr>
              <p:ph idx="1"/>
            </p:nvPr>
          </p:nvGrpSpPr>
          <p:grpSpPr>
            <a:xfrm>
              <a:off x="354013" y="825500"/>
              <a:ext cx="8237537" cy="4927600"/>
              <a:chOff x="354013" y="825500"/>
              <a:chExt cx="8237537" cy="4927600"/>
            </a:xfrm>
          </p:grpSpPr>
          <p:sp>
            <p:nvSpPr>
              <p:cNvPr id="17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354013" y="825500"/>
                <a:ext cx="8237537" cy="4927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_s2063"/>
              <p:cNvSpPr>
                <a:spLocks noChangeShapeType="1"/>
              </p:cNvSpPr>
              <p:nvPr/>
            </p:nvSpPr>
            <p:spPr bwMode="auto">
              <a:xfrm rot="5400000" flipH="1">
                <a:off x="4232730" y="3390123"/>
                <a:ext cx="429376" cy="2818"/>
              </a:xfrm>
              <a:prstGeom prst="bentConnector3">
                <a:avLst>
                  <a:gd name="adj1" fmla="val 265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cxnSp>
            <p:nvCxnSpPr>
              <p:cNvPr id="19" name="_s2061"/>
              <p:cNvCxnSpPr>
                <a:cxnSpLocks noChangeShapeType="1"/>
                <a:stCxn id="28" idx="1"/>
                <a:endCxn id="19" idx="2"/>
              </p:cNvCxnSpPr>
              <p:nvPr/>
            </p:nvCxnSpPr>
            <p:spPr bwMode="auto">
              <a:xfrm rot="10800000">
                <a:off x="1571466" y="4447447"/>
                <a:ext cx="414272" cy="876277"/>
              </a:xfrm>
              <a:prstGeom prst="bentConnector2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</p:cxnSp>
          <p:cxnSp>
            <p:nvCxnSpPr>
              <p:cNvPr id="20" name="_s2055"/>
              <p:cNvCxnSpPr>
                <a:cxnSpLocks noChangeShapeType="1"/>
                <a:stCxn id="27" idx="0"/>
                <a:endCxn id="25" idx="2"/>
              </p:cNvCxnSpPr>
              <p:nvPr/>
            </p:nvCxnSpPr>
            <p:spPr bwMode="auto">
              <a:xfrm rot="16200000">
                <a:off x="7135454" y="3390123"/>
                <a:ext cx="429376" cy="2818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1" name="_s2053"/>
              <p:cNvCxnSpPr>
                <a:cxnSpLocks noChangeShapeType="1"/>
                <a:stCxn id="19" idx="0"/>
                <a:endCxn id="26" idx="2"/>
              </p:cNvCxnSpPr>
              <p:nvPr/>
            </p:nvCxnSpPr>
            <p:spPr bwMode="auto">
              <a:xfrm rot="16200000">
                <a:off x="1358187" y="3390123"/>
                <a:ext cx="429376" cy="2818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2" name="AutoShape 6"/>
              <p:cNvCxnSpPr>
                <a:cxnSpLocks noChangeShapeType="1"/>
                <a:stCxn id="28" idx="0"/>
                <a:endCxn id="25" idx="2"/>
              </p:cNvCxnSpPr>
              <p:nvPr/>
            </p:nvCxnSpPr>
            <p:spPr bwMode="auto">
              <a:xfrm rot="5400000" flipH="1">
                <a:off x="5689728" y="437098"/>
                <a:ext cx="429376" cy="2888633"/>
              </a:xfrm>
              <a:prstGeom prst="bentConnector3">
                <a:avLst>
                  <a:gd name="adj1" fmla="val 26667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</p:cxnSp>
          <p:sp>
            <p:nvSpPr>
              <p:cNvPr id="23" name="AutoShape 7"/>
              <p:cNvSpPr>
                <a:spLocks noChangeShapeType="1"/>
              </p:cNvSpPr>
              <p:nvPr/>
            </p:nvSpPr>
            <p:spPr bwMode="auto">
              <a:xfrm rot="16200000">
                <a:off x="4238366" y="1874369"/>
                <a:ext cx="429376" cy="14091"/>
              </a:xfrm>
              <a:prstGeom prst="bentConnector3">
                <a:avLst>
                  <a:gd name="adj1" fmla="val 26667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cxnSp>
            <p:nvCxnSpPr>
              <p:cNvPr id="24" name="_s2056"/>
              <p:cNvCxnSpPr>
                <a:cxnSpLocks noChangeShapeType="1"/>
                <a:stCxn id="26" idx="0"/>
                <a:endCxn id="25" idx="2"/>
              </p:cNvCxnSpPr>
              <p:nvPr/>
            </p:nvCxnSpPr>
            <p:spPr bwMode="auto">
              <a:xfrm rot="16200000">
                <a:off x="2801095" y="437098"/>
                <a:ext cx="429376" cy="2888633"/>
              </a:xfrm>
              <a:prstGeom prst="bentConnector3">
                <a:avLst>
                  <a:gd name="adj1" fmla="val 26667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</p:cxnSp>
          <p:sp>
            <p:nvSpPr>
              <p:cNvPr id="25" name="_s2057"/>
              <p:cNvSpPr>
                <a:spLocks noChangeArrowheads="1"/>
              </p:cNvSpPr>
              <p:nvPr/>
            </p:nvSpPr>
            <p:spPr bwMode="auto">
              <a:xfrm>
                <a:off x="3242646" y="825500"/>
                <a:ext cx="2434907" cy="84122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Рудіна О.М.</a:t>
                </a:r>
                <a:r>
                  <a:rPr lang="ru-RU" sz="1100" b="1">
                    <a:latin typeface="Verdana" pitchFamily="34" charset="0"/>
                  </a:rPr>
                  <a:t>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Координатор програми в області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Адміністративний рівень</a:t>
                </a:r>
                <a:endParaRPr lang="ru-RU" sz="1100">
                  <a:latin typeface="Verdana" pitchFamily="34" charset="0"/>
                </a:endParaRPr>
              </a:p>
            </p:txBody>
          </p:sp>
          <p:sp>
            <p:nvSpPr>
              <p:cNvPr id="26" name="_s2058"/>
              <p:cNvSpPr>
                <a:spLocks noChangeArrowheads="1"/>
              </p:cNvSpPr>
              <p:nvPr/>
            </p:nvSpPr>
            <p:spPr bwMode="auto">
              <a:xfrm>
                <a:off x="354013" y="2096102"/>
                <a:ext cx="2434907" cy="108074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Управління освіти і науки </a:t>
                </a:r>
              </a:p>
              <a:p>
                <a:pPr algn="ctr"/>
                <a:r>
                  <a:rPr lang="ru-RU" sz="1100">
                    <a:solidFill>
                      <a:srgbClr val="F22402"/>
                    </a:solidFill>
                    <a:latin typeface="Verdana" pitchFamily="34" charset="0"/>
                  </a:rPr>
                  <a:t>Луганської облдержадміністрації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Забезпечення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впровадження програми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Фінансова підтримка</a:t>
                </a:r>
              </a:p>
            </p:txBody>
          </p:sp>
          <p:sp>
            <p:nvSpPr>
              <p:cNvPr id="27" name="_s2059"/>
              <p:cNvSpPr>
                <a:spLocks noChangeArrowheads="1"/>
              </p:cNvSpPr>
              <p:nvPr/>
            </p:nvSpPr>
            <p:spPr bwMode="auto">
              <a:xfrm>
                <a:off x="3228556" y="2096102"/>
                <a:ext cx="2434907" cy="108074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Щоткіна А.М</a:t>
                </a:r>
                <a:r>
                  <a:rPr lang="ru-RU" sz="1100" b="1">
                    <a:latin typeface="Verdana" pitchFamily="34" charset="0"/>
                  </a:rPr>
                  <a:t>.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Координатор з питань організації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навчання за програмою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в  містах (районах) області</a:t>
                </a:r>
              </a:p>
              <a:p>
                <a:pPr algn="ctr"/>
                <a:endParaRPr lang="ru-RU" sz="1100">
                  <a:latin typeface="Verdana" pitchFamily="34" charset="0"/>
                </a:endParaRPr>
              </a:p>
            </p:txBody>
          </p:sp>
          <p:sp>
            <p:nvSpPr>
              <p:cNvPr id="28" name="AutoShape 12"/>
              <p:cNvSpPr>
                <a:spLocks noChangeArrowheads="1"/>
              </p:cNvSpPr>
              <p:nvPr/>
            </p:nvSpPr>
            <p:spPr bwMode="auto">
              <a:xfrm>
                <a:off x="6131280" y="2096102"/>
                <a:ext cx="2434907" cy="108074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Воротникова І.П., </a:t>
                </a:r>
              </a:p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Кудінов Ю.В.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Обласні тренери 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Підготовка міськ(рай) тренерів 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Навчання за програмою</a:t>
                </a:r>
                <a:endParaRPr lang="ru-RU" sz="1100">
                  <a:latin typeface="Verdana" pitchFamily="34" charset="0"/>
                </a:endParaRPr>
              </a:p>
            </p:txBody>
          </p:sp>
          <p:sp>
            <p:nvSpPr>
              <p:cNvPr id="29" name="AutoShape 13"/>
              <p:cNvSpPr>
                <a:spLocks noChangeArrowheads="1"/>
              </p:cNvSpPr>
              <p:nvPr/>
            </p:nvSpPr>
            <p:spPr bwMode="auto">
              <a:xfrm>
                <a:off x="354013" y="3606220"/>
                <a:ext cx="2434907" cy="84122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ru-RU" sz="1100" b="1">
                    <a:solidFill>
                      <a:srgbClr val="F22402"/>
                    </a:solidFill>
                    <a:latin typeface="Verdana" pitchFamily="34" charset="0"/>
                  </a:rPr>
                  <a:t>Міськ(рай) відділи освіти </a:t>
                </a:r>
                <a:r>
                  <a:rPr lang="ru-RU" sz="1100">
                    <a:latin typeface="Verdana" pitchFamily="34" charset="0"/>
                  </a:rPr>
                  <a:t>(31)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Забезпечення </a:t>
                </a:r>
              </a:p>
              <a:p>
                <a:pPr algn="ctr"/>
                <a:r>
                  <a:rPr lang="ru-RU" sz="1100">
                    <a:latin typeface="Verdana" pitchFamily="34" charset="0"/>
                  </a:rPr>
                  <a:t>впровадження програми</a:t>
                </a:r>
              </a:p>
            </p:txBody>
          </p:sp>
          <p:sp>
            <p:nvSpPr>
              <p:cNvPr id="30" name="_s2054"/>
              <p:cNvSpPr>
                <a:spLocks noChangeArrowheads="1"/>
              </p:cNvSpPr>
              <p:nvPr/>
            </p:nvSpPr>
            <p:spPr bwMode="auto">
              <a:xfrm>
                <a:off x="6105916" y="3606220"/>
                <a:ext cx="2485634" cy="85875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uk-UA" sz="1100" b="1">
                    <a:solidFill>
                      <a:srgbClr val="F22402"/>
                    </a:solidFill>
                    <a:latin typeface="Verdana" pitchFamily="34" charset="0"/>
                  </a:rPr>
                  <a:t>Міськ(рай) тренери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(56 осіб)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Навчання за програмою</a:t>
                </a:r>
                <a:endParaRPr lang="ru-RU" sz="1100">
                  <a:latin typeface="Verdana" pitchFamily="34" charset="0"/>
                </a:endParaRPr>
              </a:p>
            </p:txBody>
          </p:sp>
          <p:sp>
            <p:nvSpPr>
              <p:cNvPr id="31" name="_s2060"/>
              <p:cNvSpPr>
                <a:spLocks noChangeArrowheads="1"/>
              </p:cNvSpPr>
              <p:nvPr/>
            </p:nvSpPr>
            <p:spPr bwMode="auto">
              <a:xfrm>
                <a:off x="1985739" y="4894348"/>
                <a:ext cx="2488452" cy="858752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ru-RU" sz="1100">
                  <a:latin typeface="Verdana" pitchFamily="34" charset="0"/>
                </a:endParaRPr>
              </a:p>
            </p:txBody>
          </p:sp>
          <p:sp>
            <p:nvSpPr>
              <p:cNvPr id="32" name="_s2062"/>
              <p:cNvSpPr>
                <a:spLocks noChangeArrowheads="1"/>
              </p:cNvSpPr>
              <p:nvPr/>
            </p:nvSpPr>
            <p:spPr bwMode="auto">
              <a:xfrm>
                <a:off x="3203192" y="3606220"/>
                <a:ext cx="2488452" cy="858752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lIns="0" tIns="0" rIns="0" bIns="0" anchor="ctr"/>
              <a:lstStyle/>
              <a:p>
                <a:pPr algn="ctr"/>
                <a:r>
                  <a:rPr lang="uk-UA" sz="1100" b="1">
                    <a:solidFill>
                      <a:srgbClr val="F22402"/>
                    </a:solidFill>
                    <a:latin typeface="Verdana" pitchFamily="34" charset="0"/>
                  </a:rPr>
                  <a:t>Міськ(рай) координатори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(31 особа)</a:t>
                </a:r>
              </a:p>
              <a:p>
                <a:pPr algn="ctr"/>
                <a:r>
                  <a:rPr lang="uk-UA" sz="1100">
                    <a:latin typeface="Verdana" pitchFamily="34" charset="0"/>
                  </a:rPr>
                  <a:t>Організація навчання </a:t>
                </a:r>
                <a:endParaRPr lang="ru-RU" sz="1100">
                  <a:latin typeface="Verdana" pitchFamily="34" charset="0"/>
                </a:endParaRPr>
              </a:p>
            </p:txBody>
          </p:sp>
        </p:grpSp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5676900" y="3962400"/>
              <a:ext cx="406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>
              <a:off x="2794000" y="3937000"/>
              <a:ext cx="406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8"/>
            <p:cNvSpPr>
              <a:spLocks noChangeArrowheads="1"/>
            </p:cNvSpPr>
            <p:nvPr/>
          </p:nvSpPr>
          <p:spPr bwMode="auto">
            <a:xfrm>
              <a:off x="3225800" y="4927600"/>
              <a:ext cx="2489200" cy="812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uk-UA" sz="1100" b="1" dirty="0">
                  <a:solidFill>
                    <a:srgbClr val="F22402"/>
                  </a:solidFill>
                  <a:latin typeface="Verdana" pitchFamily="34" charset="0"/>
                </a:rPr>
                <a:t>Опорні школи</a:t>
              </a:r>
            </a:p>
            <a:p>
              <a:pPr algn="ctr"/>
              <a:r>
                <a:rPr lang="uk-UA" sz="1100" dirty="0">
                  <a:latin typeface="Verdana" pitchFamily="34" charset="0"/>
                </a:rPr>
                <a:t>(</a:t>
              </a:r>
              <a:r>
                <a:rPr lang="uk-UA" sz="1100" dirty="0" smtClean="0">
                  <a:latin typeface="Verdana" pitchFamily="34" charset="0"/>
                </a:rPr>
                <a:t>193 </a:t>
              </a:r>
              <a:r>
                <a:rPr lang="uk-UA" sz="1100" dirty="0">
                  <a:latin typeface="Verdana" pitchFamily="34" charset="0"/>
                </a:rPr>
                <a:t>ЗНЗ)</a:t>
              </a:r>
            </a:p>
            <a:p>
              <a:pPr algn="ctr"/>
              <a:r>
                <a:rPr lang="uk-UA" sz="1100" dirty="0">
                  <a:latin typeface="Verdana" pitchFamily="34" charset="0"/>
                </a:rPr>
                <a:t>Проведення навчання</a:t>
              </a:r>
              <a:endParaRPr lang="ru-RU" sz="1100" dirty="0">
                <a:latin typeface="Verdana" pitchFamily="34" charset="0"/>
              </a:endParaRPr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>
              <a:off x="1587500" y="4470400"/>
              <a:ext cx="0" cy="86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1587500" y="5334000"/>
              <a:ext cx="1625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4457700" y="4483100"/>
              <a:ext cx="1270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auto">
            <a:xfrm>
              <a:off x="7400925" y="4470400"/>
              <a:ext cx="3175" cy="8540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538"/>
                </a:cxn>
              </a:cxnLst>
              <a:rect l="0" t="0" r="r" b="b"/>
              <a:pathLst>
                <a:path w="2" h="538">
                  <a:moveTo>
                    <a:pt x="2" y="0"/>
                  </a:moveTo>
                  <a:cubicBezTo>
                    <a:pt x="2" y="90"/>
                    <a:pt x="0" y="426"/>
                    <a:pt x="0" y="53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auto">
            <a:xfrm>
              <a:off x="5715000" y="5321300"/>
              <a:ext cx="1695450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8" y="2"/>
                </a:cxn>
              </a:cxnLst>
              <a:rect l="0" t="0" r="r" b="b"/>
              <a:pathLst>
                <a:path w="1068" h="2">
                  <a:moveTo>
                    <a:pt x="0" y="0"/>
                  </a:moveTo>
                  <a:lnTo>
                    <a:pt x="1068" y="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ABCA8-A088-47F4-8B49-179CDA00792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0" y="0"/>
            <a:ext cx="8237537" cy="889000"/>
          </a:xfrm>
        </p:spPr>
        <p:txBody>
          <a:bodyPr/>
          <a:lstStyle/>
          <a:p>
            <a:pPr eaLnBrk="1" hangingPunct="1"/>
            <a:r>
              <a:rPr lang="ru-RU" dirty="0" smtClean="0"/>
              <a:t>З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стикаєтесь</a:t>
            </a:r>
            <a:r>
              <a:rPr lang="ru-RU" dirty="0" smtClean="0"/>
              <a:t>? </a:t>
            </a:r>
            <a:br>
              <a:rPr lang="ru-RU" dirty="0" smtClean="0"/>
            </a:br>
            <a:r>
              <a:rPr lang="ru-RU" dirty="0" err="1" smtClean="0"/>
              <a:t>Які</a:t>
            </a:r>
            <a:r>
              <a:rPr lang="ru-RU" dirty="0" smtClean="0"/>
              <a:t> шляхи </a:t>
            </a:r>
            <a:r>
              <a:rPr lang="ru-RU" dirty="0" err="1" smtClean="0"/>
              <a:t>їх</a:t>
            </a:r>
            <a:r>
              <a:rPr lang="ru-RU" dirty="0" smtClean="0"/>
              <a:t> 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пропонуєте</a:t>
            </a:r>
            <a:r>
              <a:rPr lang="ru-RU" dirty="0" smtClean="0"/>
              <a:t>? 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06401" y="921655"/>
            <a:ext cx="3965802" cy="5890843"/>
          </a:xfrm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uk-UA" sz="1600" b="1" dirty="0" smtClean="0"/>
              <a:t>Проблеми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dirty="0" smtClean="0"/>
              <a:t> Учителі не володіють первинними навичками роботи за комп’ютером</a:t>
            </a:r>
          </a:p>
          <a:p>
            <a:pPr marL="0" indent="0" eaLnBrk="1" hangingPunct="1">
              <a:spcBef>
                <a:spcPts val="3000"/>
              </a:spcBef>
              <a:buClr>
                <a:srgbClr val="FF0000"/>
              </a:buClr>
            </a:pPr>
            <a:r>
              <a:rPr lang="uk-UA" sz="1600" dirty="0" smtClean="0"/>
              <a:t> Відсутнє підключення більшості ЗНЗ до мережі Інтернет, у зв’язку з цим неможливість роботи в Інтернеті (особливо в сільській місцевості через низьку якість каналів зв’язку)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dirty="0" smtClean="0"/>
              <a:t> Відсутність ліцензійної програми </a:t>
            </a:r>
            <a:r>
              <a:rPr lang="uk-UA" sz="1600" dirty="0" err="1" smtClean="0"/>
              <a:t>Pablisher</a:t>
            </a:r>
            <a:r>
              <a:rPr lang="uk-UA" sz="1600" dirty="0" smtClean="0"/>
              <a:t> 2002, 2003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dirty="0" smtClean="0"/>
              <a:t>Відсутність </a:t>
            </a:r>
            <a:r>
              <a:rPr lang="uk-UA" sz="1600" dirty="0" smtClean="0"/>
              <a:t>підтримки та розуміння важливості впровадження програми з боку керівників окремих ЗНЗ</a:t>
            </a:r>
            <a:endParaRPr lang="uk-UA" sz="1600" dirty="0" smtClean="0"/>
          </a:p>
          <a:p>
            <a:pPr marL="0" indent="0" eaLnBrk="1" hangingPunct="1">
              <a:spcBef>
                <a:spcPts val="2400"/>
              </a:spcBef>
              <a:buClr>
                <a:srgbClr val="FF0000"/>
              </a:buClr>
            </a:pPr>
            <a:r>
              <a:rPr lang="uk-UA" sz="1600" dirty="0" smtClean="0"/>
              <a:t> </a:t>
            </a:r>
            <a:r>
              <a:rPr lang="uk-UA" sz="1600" dirty="0" smtClean="0"/>
              <a:t>Недостатність </a:t>
            </a:r>
            <a:r>
              <a:rPr lang="uk-UA" sz="1600" dirty="0" smtClean="0"/>
              <a:t>коштів </a:t>
            </a:r>
            <a:r>
              <a:rPr lang="uk-UA" sz="1600" dirty="0" smtClean="0"/>
              <a:t>у місцевих бюджетах </a:t>
            </a:r>
            <a:r>
              <a:rPr lang="uk-UA" sz="1600" dirty="0" smtClean="0"/>
              <a:t>на </a:t>
            </a:r>
            <a:r>
              <a:rPr lang="uk-UA" sz="1600" dirty="0" smtClean="0"/>
              <a:t>впровадження Програми</a:t>
            </a:r>
            <a:endParaRPr lang="uk-UA" sz="1600" dirty="0" smtClean="0"/>
          </a:p>
          <a:p>
            <a:pPr marL="0" indent="0" eaLnBrk="1" hangingPunct="1">
              <a:spcBef>
                <a:spcPts val="600"/>
              </a:spcBef>
              <a:buClr>
                <a:srgbClr val="FF0000"/>
              </a:buClr>
            </a:pPr>
            <a:r>
              <a:rPr lang="uk-UA" sz="1600" dirty="0" smtClean="0">
                <a:solidFill>
                  <a:schemeClr val="bg1"/>
                </a:solidFill>
              </a:rPr>
              <a:t>Недостатня підготовленість </a:t>
            </a:r>
            <a:r>
              <a:rPr lang="uk-UA" sz="1600" dirty="0" smtClean="0">
                <a:solidFill>
                  <a:schemeClr val="bg1"/>
                </a:solidFill>
              </a:rPr>
              <a:t>педагогів до опанування </a:t>
            </a:r>
            <a:r>
              <a:rPr lang="uk-UA" sz="1600" dirty="0" smtClean="0">
                <a:solidFill>
                  <a:schemeClr val="bg1"/>
                </a:solidFill>
              </a:rPr>
              <a:t>методу проектів</a:t>
            </a:r>
            <a:endParaRPr lang="uk-UA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4646" y="921658"/>
            <a:ext cx="4043362" cy="4343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uk-UA" sz="1600" b="1" dirty="0" smtClean="0"/>
              <a:t>Шляхи вирішення 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b="1" dirty="0" smtClean="0"/>
              <a:t> </a:t>
            </a:r>
            <a:r>
              <a:rPr lang="uk-UA" sz="1600" dirty="0" smtClean="0"/>
              <a:t>Проведення підготовчого етапу  за курсом "Користувач ПК" або </a:t>
            </a:r>
            <a:r>
              <a:rPr lang="uk-UA" sz="1600" dirty="0" err="1" smtClean="0"/>
              <a:t>„Основи</a:t>
            </a:r>
            <a:r>
              <a:rPr lang="uk-UA" sz="1600" dirty="0" smtClean="0"/>
              <a:t> інформаційно-комунікаційних </a:t>
            </a:r>
            <a:r>
              <a:rPr lang="uk-UA" sz="1600" dirty="0" err="1" smtClean="0"/>
              <a:t>технологій”</a:t>
            </a:r>
            <a:endParaRPr lang="uk-UA" sz="1600" dirty="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 Підключити до Інтернету всі ЗНЗ, які мають комп’ютерні </a:t>
            </a:r>
            <a:r>
              <a:rPr lang="uk-UA" sz="1600" dirty="0" smtClean="0"/>
              <a:t>класи, залучити до співпраці більш потужних провайдерів</a:t>
            </a:r>
            <a:endParaRPr lang="uk-UA" sz="1600" dirty="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  <a:buNone/>
            </a:pPr>
            <a:endParaRPr lang="uk-UA" sz="1600" dirty="0" smtClean="0"/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Clr>
                <a:srgbClr val="FF0000"/>
              </a:buClr>
            </a:pPr>
            <a:r>
              <a:rPr lang="uk-UA" sz="1600" dirty="0" smtClean="0"/>
              <a:t> Забезпечити централізовано ліцензійною програмою </a:t>
            </a:r>
            <a:r>
              <a:rPr lang="uk-UA" sz="1600" dirty="0" err="1" smtClean="0"/>
              <a:t>Pablisher</a:t>
            </a:r>
            <a:r>
              <a:rPr lang="uk-UA" sz="1600" dirty="0" smtClean="0"/>
              <a:t> 2002, 2003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Мотивація керівниками </a:t>
            </a:r>
            <a:r>
              <a:rPr lang="uk-UA" sz="1600" dirty="0" smtClean="0"/>
              <a:t>відділів </a:t>
            </a:r>
            <a:r>
              <a:rPr lang="uk-UA" sz="1600" dirty="0" smtClean="0"/>
              <a:t>освіти </a:t>
            </a:r>
            <a:r>
              <a:rPr lang="uk-UA" sz="1600" dirty="0" smtClean="0"/>
              <a:t>директорів </a:t>
            </a:r>
            <a:r>
              <a:rPr lang="uk-UA" sz="1600" dirty="0" smtClean="0"/>
              <a:t>ЗНЗ та спонукання їх до виконання програми в повному обсязі</a:t>
            </a:r>
            <a:endParaRPr lang="en-US" sz="1600" dirty="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dirty="0" smtClean="0"/>
              <a:t>Прийняття місцевими бюджетами спеціального рішення щодо фінансування  Програми</a:t>
            </a:r>
          </a:p>
          <a:p>
            <a:pPr marL="0" indent="0" eaLnBrk="1" hangingPunct="1">
              <a:lnSpc>
                <a:spcPct val="80000"/>
              </a:lnSpc>
              <a:spcBef>
                <a:spcPts val="2400"/>
              </a:spcBef>
              <a:buClr>
                <a:srgbClr val="FF0000"/>
              </a:buClr>
            </a:pPr>
            <a:r>
              <a:rPr lang="uk-UA" sz="1600" dirty="0" smtClean="0">
                <a:solidFill>
                  <a:schemeClr val="bg1"/>
                </a:solidFill>
              </a:rPr>
              <a:t>Впровадження проектів професійного розвитку педагогів щодо навичок високого мислення</a:t>
            </a:r>
            <a:endParaRPr lang="uk-UA" sz="1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Arial" charset="0"/>
              </a:rPr>
              <a:t>Найкращий досвід впровадження програми в області (участь, </a:t>
            </a:r>
            <a:r>
              <a:rPr lang="uk-UA" dirty="0" smtClean="0">
                <a:latin typeface="Arial" charset="0"/>
              </a:rPr>
              <a:t>дистанційні курси </a:t>
            </a:r>
            <a:r>
              <a:rPr lang="uk-UA" dirty="0" smtClean="0">
                <a:latin typeface="Arial" charset="0"/>
              </a:rPr>
              <a:t>інше)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sz="1800" dirty="0" smtClean="0">
                <a:latin typeface="Verdana" pitchFamily="34" charset="0"/>
              </a:rPr>
              <a:t>створення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публікацій</a:t>
            </a:r>
            <a:r>
              <a:rPr lang="ru-RU" sz="1800" dirty="0" smtClean="0">
                <a:latin typeface="Verdana" pitchFamily="34" charset="0"/>
              </a:rPr>
              <a:t> в MS </a:t>
            </a:r>
            <a:r>
              <a:rPr lang="ru-RU" sz="1800" dirty="0" err="1" smtClean="0">
                <a:latin typeface="Verdana" pitchFamily="34" charset="0"/>
              </a:rPr>
              <a:t>Publis</a:t>
            </a:r>
            <a:r>
              <a:rPr lang="en-US" sz="1800" dirty="0" smtClean="0">
                <a:latin typeface="Verdana" pitchFamily="34" charset="0"/>
              </a:rPr>
              <a:t>h</a:t>
            </a:r>
            <a:r>
              <a:rPr lang="ru-RU" sz="1800" dirty="0" err="1" smtClean="0">
                <a:latin typeface="Verdana" pitchFamily="34" charset="0"/>
              </a:rPr>
              <a:t>er</a:t>
            </a:r>
            <a:r>
              <a:rPr lang="ru-RU" sz="1800" dirty="0" smtClean="0">
                <a:latin typeface="Verdana" pitchFamily="34" charset="0"/>
              </a:rPr>
              <a:t> (</a:t>
            </a:r>
            <a:r>
              <a:rPr lang="ru-RU" sz="1800" dirty="0" err="1" smtClean="0">
                <a:latin typeface="Verdana" pitchFamily="34" charset="0"/>
              </a:rPr>
              <a:t>понад</a:t>
            </a:r>
            <a:r>
              <a:rPr lang="ru-RU" sz="1800" dirty="0" smtClean="0">
                <a:latin typeface="Verdana" pitchFamily="34" charset="0"/>
              </a:rPr>
              <a:t> 60% </a:t>
            </a:r>
            <a:r>
              <a:rPr lang="ru-RU" sz="1800" dirty="0" err="1" smtClean="0">
                <a:latin typeface="Verdana" pitchFamily="34" charset="0"/>
              </a:rPr>
              <a:t>педагогів</a:t>
            </a:r>
            <a:r>
              <a:rPr lang="ru-RU" sz="1800" dirty="0" smtClean="0">
                <a:latin typeface="Verdana" pitchFamily="34" charset="0"/>
              </a:rPr>
              <a:t> - </a:t>
            </a:r>
            <a:r>
              <a:rPr lang="ru-RU" sz="1800" dirty="0" err="1" smtClean="0">
                <a:latin typeface="Verdana" pitchFamily="34" charset="0"/>
              </a:rPr>
              <a:t>м.Сєверодонецьк</a:t>
            </a:r>
            <a:r>
              <a:rPr lang="ru-RU" sz="1800" dirty="0" smtClean="0">
                <a:latin typeface="Verdana" pitchFamily="34" charset="0"/>
              </a:rPr>
              <a:t>, м. </a:t>
            </a:r>
            <a:r>
              <a:rPr lang="ru-RU" sz="1800" dirty="0" err="1" smtClean="0">
                <a:latin typeface="Verdana" pitchFamily="34" charset="0"/>
              </a:rPr>
              <a:t>Лисичанськ</a:t>
            </a:r>
            <a:r>
              <a:rPr lang="ru-RU" sz="1800" dirty="0" smtClean="0">
                <a:latin typeface="Verdana" pitchFamily="34" charset="0"/>
              </a:rPr>
              <a:t>, </a:t>
            </a:r>
            <a:r>
              <a:rPr lang="ru-RU" sz="1800" dirty="0" err="1" smtClean="0">
                <a:latin typeface="Verdana" pitchFamily="34" charset="0"/>
              </a:rPr>
              <a:t>Марківський</a:t>
            </a:r>
            <a:r>
              <a:rPr lang="ru-RU" sz="1800" dirty="0" smtClean="0">
                <a:latin typeface="Verdana" pitchFamily="34" charset="0"/>
              </a:rPr>
              <a:t> та </a:t>
            </a:r>
            <a:r>
              <a:rPr lang="ru-RU" sz="1800" dirty="0" err="1" smtClean="0">
                <a:latin typeface="Verdana" pitchFamily="34" charset="0"/>
              </a:rPr>
              <a:t>Кремінський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райони</a:t>
            </a:r>
            <a:r>
              <a:rPr lang="ru-RU" sz="1800" dirty="0" smtClean="0">
                <a:latin typeface="Verdana" pitchFamily="34" charset="0"/>
              </a:rPr>
              <a:t>)</a:t>
            </a:r>
            <a:endParaRPr lang="ru-RU" sz="1800" dirty="0" smtClean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1800" dirty="0" err="1" smtClean="0">
                <a:latin typeface="Verdana" pitchFamily="34" charset="0"/>
              </a:rPr>
              <a:t>створення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й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використання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дидактичних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матеріалів</a:t>
            </a:r>
            <a:r>
              <a:rPr lang="ru-RU" sz="1800" dirty="0" smtClean="0">
                <a:latin typeface="Verdana" pitchFamily="34" charset="0"/>
              </a:rPr>
              <a:t> на </a:t>
            </a:r>
            <a:r>
              <a:rPr lang="ru-RU" sz="1800" dirty="0" smtClean="0">
                <a:latin typeface="Verdana" pitchFamily="34" charset="0"/>
              </a:rPr>
              <a:t>уроках (</a:t>
            </a:r>
            <a:r>
              <a:rPr lang="ru-RU" sz="1800" dirty="0" err="1" smtClean="0">
                <a:latin typeface="Verdana" pitchFamily="34" charset="0"/>
              </a:rPr>
              <a:t>близько</a:t>
            </a:r>
            <a:r>
              <a:rPr lang="ru-RU" sz="1800" dirty="0" smtClean="0">
                <a:latin typeface="Verdana" pitchFamily="34" charset="0"/>
              </a:rPr>
              <a:t> 90% </a:t>
            </a:r>
            <a:r>
              <a:rPr lang="ru-RU" sz="1800" dirty="0" err="1" smtClean="0">
                <a:latin typeface="Verdana" pitchFamily="34" charset="0"/>
              </a:rPr>
              <a:t>педагогів</a:t>
            </a:r>
            <a:r>
              <a:rPr lang="ru-RU" sz="1800" dirty="0" smtClean="0">
                <a:latin typeface="Verdana" pitchFamily="34" charset="0"/>
              </a:rPr>
              <a:t> – </a:t>
            </a:r>
            <a:r>
              <a:rPr lang="ru-RU" sz="1800" dirty="0" err="1" smtClean="0">
                <a:latin typeface="Verdana" pitchFamily="34" charset="0"/>
              </a:rPr>
              <a:t>учасників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програми</a:t>
            </a:r>
            <a:r>
              <a:rPr lang="ru-RU" sz="1800" dirty="0" smtClean="0">
                <a:latin typeface="Verdana" pitchFamily="34" charset="0"/>
              </a:rPr>
              <a:t>)</a:t>
            </a:r>
            <a:endParaRPr lang="ru-RU" sz="1800" dirty="0" smtClean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1800" dirty="0" err="1" smtClean="0">
                <a:latin typeface="Verdana" pitchFamily="34" charset="0"/>
              </a:rPr>
              <a:t>використання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презентацій</a:t>
            </a:r>
            <a:r>
              <a:rPr lang="ru-RU" sz="1800" dirty="0" smtClean="0">
                <a:latin typeface="Verdana" pitchFamily="34" charset="0"/>
              </a:rPr>
              <a:t> на уроках </a:t>
            </a:r>
            <a:r>
              <a:rPr lang="ru-RU" sz="1800" dirty="0" err="1" smtClean="0">
                <a:latin typeface="Verdana" pitchFamily="34" charset="0"/>
              </a:rPr>
              <a:t>різних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типів</a:t>
            </a:r>
            <a:r>
              <a:rPr lang="ru-RU" sz="1800" dirty="0" smtClean="0">
                <a:latin typeface="Verdana" pitchFamily="34" charset="0"/>
              </a:rPr>
              <a:t> (як правило, при </a:t>
            </a:r>
            <a:r>
              <a:rPr lang="ru-RU" sz="1800" dirty="0" err="1" smtClean="0">
                <a:latin typeface="Verdana" pitchFamily="34" charset="0"/>
              </a:rPr>
              <a:t>проведенні</a:t>
            </a:r>
            <a:r>
              <a:rPr lang="ru-RU" sz="1800" dirty="0" smtClean="0">
                <a:latin typeface="Verdana" pitchFamily="34" charset="0"/>
              </a:rPr>
              <a:t> «</a:t>
            </a:r>
            <a:r>
              <a:rPr lang="ru-RU" sz="1800" dirty="0" err="1" smtClean="0">
                <a:latin typeface="Verdana" pitchFamily="34" charset="0"/>
              </a:rPr>
              <a:t>відкритих</a:t>
            </a:r>
            <a:r>
              <a:rPr lang="ru-RU" sz="1800" dirty="0" smtClean="0">
                <a:latin typeface="Verdana" pitchFamily="34" charset="0"/>
              </a:rPr>
              <a:t>» </a:t>
            </a:r>
            <a:r>
              <a:rPr lang="ru-RU" sz="1800" dirty="0" err="1" smtClean="0">
                <a:latin typeface="Verdana" pitchFamily="34" charset="0"/>
              </a:rPr>
              <a:t>уроків</a:t>
            </a:r>
            <a:r>
              <a:rPr lang="ru-RU" sz="1800" dirty="0" smtClean="0">
                <a:latin typeface="Verdana" pitchFamily="34" charset="0"/>
              </a:rPr>
              <a:t> 100% </a:t>
            </a:r>
            <a:r>
              <a:rPr lang="ru-RU" sz="1800" dirty="0" err="1" smtClean="0">
                <a:latin typeface="Verdana" pitchFamily="34" charset="0"/>
              </a:rPr>
              <a:t>використання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err="1" smtClean="0">
                <a:latin typeface="Verdana" pitchFamily="34" charset="0"/>
              </a:rPr>
              <a:t>презентацій</a:t>
            </a:r>
            <a:r>
              <a:rPr lang="ru-RU" sz="1800" dirty="0" smtClean="0">
                <a:latin typeface="Verdana" pitchFamily="34" charset="0"/>
              </a:rPr>
              <a:t>)</a:t>
            </a:r>
            <a:endParaRPr lang="ru-RU" sz="1800" dirty="0" smtClean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uk-UA" sz="1800" dirty="0" smtClean="0">
                <a:latin typeface="Verdana" pitchFamily="34" charset="0"/>
              </a:rPr>
              <a:t>облік слухачів та сертифікатів Програми (паперовий </a:t>
            </a:r>
            <a:r>
              <a:rPr lang="uk-UA" sz="1800" dirty="0" smtClean="0">
                <a:latin typeface="Verdana" pitchFamily="34" charset="0"/>
              </a:rPr>
              <a:t>варіант</a:t>
            </a:r>
            <a:r>
              <a:rPr lang="uk-UA" sz="1800" dirty="0" smtClean="0">
                <a:latin typeface="Verdana" pitchFamily="34" charset="0"/>
              </a:rPr>
              <a:t> </a:t>
            </a:r>
            <a:r>
              <a:rPr lang="uk-UA" sz="1800" dirty="0" smtClean="0">
                <a:latin typeface="Verdana" pitchFamily="34" charset="0"/>
              </a:rPr>
              <a:t>та електронний в </a:t>
            </a:r>
            <a:r>
              <a:rPr lang="en-US" sz="1800" dirty="0" smtClean="0">
                <a:latin typeface="Verdana" pitchFamily="34" charset="0"/>
              </a:rPr>
              <a:t>Excel</a:t>
            </a:r>
            <a:r>
              <a:rPr lang="uk-UA" sz="1800" dirty="0" smtClean="0">
                <a:latin typeface="Verdana" pitchFamily="34" charset="0"/>
              </a:rPr>
              <a:t>)</a:t>
            </a:r>
            <a:endParaRPr lang="ru-RU" sz="1800" dirty="0" smtClean="0">
              <a:latin typeface="Verdana" pitchFamily="34" charset="0"/>
            </a:endParaRPr>
          </a:p>
          <a:p>
            <a:endParaRPr lang="uk-UA" sz="1800" dirty="0" smtClean="0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AE96-DE39-4B78-A0BC-74EDF786AE2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SWOT</a:t>
            </a:r>
            <a:r>
              <a:rPr lang="uk-UA" sz="2400" dirty="0" smtClean="0"/>
              <a:t> </a:t>
            </a:r>
            <a:r>
              <a:rPr lang="uk-UA" sz="2400" dirty="0" smtClean="0">
                <a:latin typeface="Arial" charset="0"/>
              </a:rPr>
              <a:t>- </a:t>
            </a:r>
            <a:r>
              <a:rPr lang="ru-RU" sz="2400" dirty="0" err="1" smtClean="0"/>
              <a:t>аналіз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області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err="1" smtClean="0"/>
              <a:t>й</a:t>
            </a:r>
            <a:r>
              <a:rPr lang="ru-RU" sz="2400" dirty="0" smtClean="0"/>
              <a:t> заходи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поліпшення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endParaRPr lang="ru-RU" sz="2400" dirty="0" smtClean="0"/>
          </a:p>
        </p:txBody>
      </p:sp>
      <p:graphicFrame>
        <p:nvGraphicFramePr>
          <p:cNvPr id="7" name="Group 6"/>
          <p:cNvGraphicFramePr>
            <a:graphicFrameLocks/>
          </p:cNvGraphicFramePr>
          <p:nvPr/>
        </p:nvGraphicFramePr>
        <p:xfrm>
          <a:off x="252413" y="1092200"/>
          <a:ext cx="8237537" cy="4770120"/>
        </p:xfrm>
        <a:graphic>
          <a:graphicData uri="http://schemas.openxmlformats.org/drawingml/2006/table">
            <a:tbl>
              <a:tblPr/>
              <a:tblGrid>
                <a:gridCol w="2746375"/>
                <a:gridCol w="2744787"/>
                <a:gridCol w="2746375"/>
              </a:tblGrid>
              <a:tr h="1279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Можливості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Підвищення комп’ютерної грамотності </a:t>
                      </a:r>
                      <a:r>
                        <a:rPr kumimoji="0" lang="uk-U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педпрацівників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Комплексне поєднання ІКТ та проектних технологій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Підвищення якості навчання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Загрози</a:t>
                      </a: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Нерозуміння суті методу проектів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Відсутність навичок роботи з ПК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Слабка матеріальна база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(технічно застарілі ПК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та низькі можливості </a:t>
                      </a:r>
                      <a:r>
                        <a:rPr kumimoji="0" lang="uk-U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Інтернет-провайдерів</a:t>
                      </a: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Сильні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Чітка структура і програма курсу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Методичні рекомендації для тренерів-методистів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Проектна методика на основі самостійної дослідницько-пошукової роботи учнів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Впровадження в навчальний процес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навчальних проектів учнів</a:t>
                      </a: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Підвищення  компетентності учасників тренінгу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Розвиток навичок роботи за ПК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Централізоване забезпечення навчальних комп’ютерних комплексів ліцензійним програмним забезпеченням, можливість працювати в мережі Інтернет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Впровадження курсу з основ інформаційно-комунікаційних технологій (елементарних навичок роботи за ПК)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Забезпечення кваліфікованими тренерами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навчання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 програмою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Слабкі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Недостатня методична  й технологічна кваліфікація тренерів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Орієнтація на кількість підготовлених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Слабка мотивація роботи тренерів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Мотивація педагогів щодо впровадження інформаційних та проектних технологій у своїй практичній діяльності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Організація методичної підтримки вчителів щодо впровадження проектів у навчальний процес через участь в електронних форумах, майстер-класах, конкурсах для вчителів щодо реалізації навчальних проектів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D162D-4C5B-4972-A4AB-73B1A850E79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Фінансування програми</a:t>
            </a:r>
          </a:p>
        </p:txBody>
      </p:sp>
      <p:graphicFrame>
        <p:nvGraphicFramePr>
          <p:cNvPr id="7" name="Group 30"/>
          <p:cNvGraphicFramePr>
            <a:graphicFrameLocks noGrp="1"/>
          </p:cNvGraphicFramePr>
          <p:nvPr>
            <p:ph sz="half" idx="2"/>
          </p:nvPr>
        </p:nvGraphicFramePr>
        <p:xfrm>
          <a:off x="374650" y="952500"/>
          <a:ext cx="8388350" cy="4992116"/>
        </p:xfrm>
        <a:graphic>
          <a:graphicData uri="http://schemas.openxmlformats.org/drawingml/2006/table">
            <a:tbl>
              <a:tblPr/>
              <a:tblGrid>
                <a:gridCol w="1497693"/>
                <a:gridCol w="1335314"/>
                <a:gridCol w="1407886"/>
                <a:gridCol w="1407886"/>
                <a:gridCol w="1436914"/>
                <a:gridCol w="1302657"/>
              </a:tblGrid>
              <a:tr h="108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Рік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Джерело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Бюджетне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Цільове фінансування на програму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Спів-фінансування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Intel</a:t>
                      </a: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Microsoft</a:t>
                      </a: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CISCO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-</a:t>
                      </a:r>
                      <a:endParaRPr kumimoji="0" 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Фонд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-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ine 43"/>
          <p:cNvSpPr>
            <a:spLocks noChangeShapeType="1"/>
          </p:cNvSpPr>
          <p:nvPr/>
        </p:nvSpPr>
        <p:spPr bwMode="auto">
          <a:xfrm>
            <a:off x="381000" y="952500"/>
            <a:ext cx="1491343" cy="10940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0FAAA-ECD3-4AB9-851B-54AC047C717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298450"/>
            <a:ext cx="8237537" cy="889000"/>
          </a:xfrm>
        </p:spPr>
        <p:txBody>
          <a:bodyPr/>
          <a:lstStyle/>
          <a:p>
            <a:pPr eaLnBrk="1" hangingPunct="1"/>
            <a:r>
              <a:rPr lang="ru-RU" altLang="ja-JP" sz="2400" smtClean="0"/>
              <a:t>Над чим ще треба працювати?</a:t>
            </a:r>
            <a:br>
              <a:rPr lang="ru-RU" altLang="ja-JP" sz="2400" smtClean="0"/>
            </a:br>
            <a:r>
              <a:rPr lang="ru-RU" altLang="ja-JP" sz="2400" smtClean="0"/>
              <a:t>Що потребує покращення </a:t>
            </a:r>
            <a:r>
              <a:rPr lang="ru-RU" altLang="ja-JP" sz="2400" smtClean="0">
                <a:latin typeface="Arial" charset="0"/>
              </a:rPr>
              <a:t>в</a:t>
            </a:r>
            <a:r>
              <a:rPr lang="ru-RU" altLang="ja-JP" sz="2400" smtClean="0"/>
              <a:t> області?</a:t>
            </a:r>
            <a:r>
              <a:rPr lang="ru-RU" altLang="ja-JP" sz="2000" smtClean="0"/>
              <a:t>   </a:t>
            </a:r>
            <a:endParaRPr lang="ru-RU" sz="2000" smtClean="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57200" y="2734126"/>
            <a:ext cx="8686800" cy="30931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>
                <a:latin typeface="Verdana" pitchFamily="34" charset="0"/>
              </a:rPr>
              <a:t>Що</a:t>
            </a:r>
            <a:r>
              <a:rPr lang="ru-RU" sz="2400" dirty="0"/>
              <a:t> </a:t>
            </a:r>
            <a:r>
              <a:rPr lang="ru-RU" sz="2400" b="1" dirty="0">
                <a:latin typeface="Verdana" pitchFamily="34" charset="0"/>
              </a:rPr>
              <a:t>треба </a:t>
            </a:r>
            <a:r>
              <a:rPr lang="ru-RU" sz="2400" b="1" dirty="0" err="1">
                <a:latin typeface="Verdana" pitchFamily="34" charset="0"/>
              </a:rPr>
              <a:t>зробити</a:t>
            </a:r>
            <a:r>
              <a:rPr lang="en-US" sz="2400" b="1" dirty="0">
                <a:latin typeface="Verdana" pitchFamily="34" charset="0"/>
              </a:rPr>
              <a:t> </a:t>
            </a:r>
            <a:r>
              <a:rPr lang="uk-UA" sz="2400" b="1" dirty="0">
                <a:latin typeface="Verdana" pitchFamily="34" charset="0"/>
              </a:rPr>
              <a:t>для вдосконалення реалізації програми</a:t>
            </a:r>
            <a:endParaRPr lang="ru-RU" sz="2400" b="1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1400" dirty="0" smtClean="0">
                <a:latin typeface="Verdana" pitchFamily="34" charset="0"/>
              </a:rPr>
              <a:t> МОН України – відзначення педагогів, які успішно реалізують Програму та фінансова підтримка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1400" dirty="0" smtClean="0">
                <a:latin typeface="Verdana" pitchFamily="34" charset="0"/>
              </a:rPr>
              <a:t> АПН України – наукове супроводження Програми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1400" dirty="0" smtClean="0">
                <a:latin typeface="Verdana" pitchFamily="34" charset="0"/>
              </a:rPr>
              <a:t>  ОУОН ОДА - відзначення педагогів, які успішно реалізують Програму та фінансова підтримка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1400" dirty="0" smtClean="0">
                <a:latin typeface="Verdana" pitchFamily="34" charset="0"/>
              </a:rPr>
              <a:t> </a:t>
            </a:r>
            <a:r>
              <a:rPr lang="uk-UA" sz="1400" b="1" dirty="0" smtClean="0"/>
              <a:t> </a:t>
            </a:r>
            <a:r>
              <a:rPr lang="uk-UA" sz="1400" dirty="0" err="1" smtClean="0">
                <a:latin typeface="Verdana" pitchFamily="34" charset="0"/>
              </a:rPr>
              <a:t>ІІТіЗО</a:t>
            </a:r>
            <a:r>
              <a:rPr lang="uk-UA" sz="1400" dirty="0" smtClean="0">
                <a:latin typeface="Verdana" pitchFamily="34" charset="0"/>
              </a:rPr>
              <a:t> </a:t>
            </a:r>
            <a:r>
              <a:rPr lang="uk-UA" sz="1400" dirty="0" smtClean="0">
                <a:latin typeface="Verdana" pitchFamily="34" charset="0"/>
              </a:rPr>
              <a:t>– науково-методичний супровід реалізації програми</a:t>
            </a:r>
            <a:endParaRPr lang="uk-UA" sz="1400" dirty="0" smtClean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uk-UA" sz="1400" dirty="0" smtClean="0">
                <a:latin typeface="Verdana" pitchFamily="34" charset="0"/>
              </a:rPr>
              <a:t> </a:t>
            </a:r>
            <a:r>
              <a:rPr lang="uk-UA" sz="1400" dirty="0" err="1" smtClean="0">
                <a:latin typeface="Verdana" pitchFamily="34" charset="0"/>
              </a:rPr>
              <a:t>Intel</a:t>
            </a:r>
            <a:r>
              <a:rPr lang="uk-UA" sz="1400" dirty="0" smtClean="0">
                <a:latin typeface="Verdana" pitchFamily="34" charset="0"/>
              </a:rPr>
              <a:t>  -  забезпечення навчально-методичними матеріалами та підвищення фінансування Програми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6584" y="1101271"/>
            <a:ext cx="8237537" cy="1772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Підвищення</a:t>
            </a:r>
            <a:r>
              <a:rPr kumimoji="0" lang="uk-UA" altLang="ja-JP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потреби педагогів у 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навчанні 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та 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використанні 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інформаційно-комунікаційних технологій, методу проектів у навчально-виховному процесі школи </a:t>
            </a:r>
          </a:p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Цільове фінансування 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реалізації програми на </a:t>
            </a:r>
            <a:r>
              <a:rPr kumimoji="0" lang="uk-UA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міськ</a:t>
            </a: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(рай) рівнях</a:t>
            </a:r>
            <a:endParaRPr kumimoji="0" lang="uk-UA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uk-UA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Мотивація педагогів щодо впровадження інформаційних та проектних технологій у своїй практичній діяльності</a:t>
            </a:r>
          </a:p>
          <a:p>
            <a:pPr marL="246063" marR="0" lvl="1" indent="-244475" algn="l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uk-UA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Удосконалення роботи тренерів програми щодо якості навчальних проектів</a:t>
            </a:r>
            <a:endParaRPr kumimoji="0" lang="uk-UA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34368-B767-44D0-97A5-10E1F191BEA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3" y="285750"/>
            <a:ext cx="8237537" cy="889000"/>
          </a:xfrm>
        </p:spPr>
        <p:txBody>
          <a:bodyPr/>
          <a:lstStyle/>
          <a:p>
            <a:pPr eaLnBrk="1" hangingPunct="1"/>
            <a:r>
              <a:rPr lang="ru-RU" altLang="ja-JP" smtClean="0"/>
              <a:t>Плани на 2010</a:t>
            </a:r>
            <a:r>
              <a:rPr lang="uk-UA" altLang="ja-JP" smtClean="0"/>
              <a:t>-2014</a:t>
            </a:r>
            <a:r>
              <a:rPr lang="en-US" altLang="ja-JP" smtClean="0">
                <a:ea typeface="ＭＳ Ｐゴシック" pitchFamily="34" charset="-128"/>
              </a:rPr>
              <a:t> </a:t>
            </a:r>
            <a:r>
              <a:rPr lang="uk-UA" altLang="ja-JP" smtClean="0"/>
              <a:t>роки</a:t>
            </a:r>
            <a:r>
              <a:rPr lang="ru-RU" altLang="ja-JP" smtClean="0"/>
              <a:t>.</a:t>
            </a:r>
            <a:endParaRPr lang="ru-RU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054100"/>
            <a:ext cx="8237537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dirty="0" err="1" smtClean="0"/>
              <a:t>Очікувана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кількість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навчених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</a:t>
            </a:r>
            <a:r>
              <a:rPr lang="ru-RU" sz="1600" b="1" dirty="0" err="1" smtClean="0"/>
              <a:t>чителів</a:t>
            </a:r>
            <a:r>
              <a:rPr lang="ru-RU" sz="1600" b="1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dirty="0" smtClean="0"/>
              <a:t>у 2010 р. – </a:t>
            </a:r>
            <a:r>
              <a:rPr lang="ru-RU" sz="1600" b="1" dirty="0" smtClean="0">
                <a:solidFill>
                  <a:srgbClr val="F22402"/>
                </a:solidFill>
              </a:rPr>
              <a:t>1000,</a:t>
            </a:r>
            <a:r>
              <a:rPr lang="ru-RU" sz="1600" b="1" dirty="0" smtClean="0"/>
              <a:t>  у 2011 р. – </a:t>
            </a:r>
            <a:r>
              <a:rPr lang="ru-RU" sz="1600" b="1" dirty="0" smtClean="0">
                <a:solidFill>
                  <a:srgbClr val="F22402"/>
                </a:solidFill>
              </a:rPr>
              <a:t>1000,</a:t>
            </a:r>
            <a:r>
              <a:rPr lang="ru-RU" sz="1600" b="1" dirty="0" smtClean="0"/>
              <a:t> у 2012 р. - </a:t>
            </a:r>
            <a:r>
              <a:rPr lang="ru-RU" sz="1600" b="1" dirty="0" smtClean="0">
                <a:solidFill>
                  <a:srgbClr val="F22402"/>
                </a:solidFill>
              </a:rPr>
              <a:t>1000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dirty="0" smtClean="0"/>
              <a:t>у 2013 р. – </a:t>
            </a:r>
            <a:r>
              <a:rPr lang="ru-RU" sz="1600" b="1" dirty="0" smtClean="0">
                <a:solidFill>
                  <a:srgbClr val="F22402"/>
                </a:solidFill>
              </a:rPr>
              <a:t>1000,  </a:t>
            </a:r>
            <a:r>
              <a:rPr lang="ru-RU" sz="1600" b="1" dirty="0" smtClean="0"/>
              <a:t>у 2014 р. - </a:t>
            </a:r>
            <a:r>
              <a:rPr lang="ru-RU" sz="1600" b="1" dirty="0" smtClean="0">
                <a:solidFill>
                  <a:srgbClr val="F22402"/>
                </a:solidFill>
              </a:rPr>
              <a:t>1000</a:t>
            </a:r>
            <a:endParaRPr lang="ru-RU" sz="16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dirty="0" smtClean="0"/>
              <a:t>Заходи: </a:t>
            </a:r>
            <a:endParaRPr lang="ru-RU" sz="1600" b="1" dirty="0" smtClean="0">
              <a:solidFill>
                <a:srgbClr val="33CC33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1600" b="1" dirty="0" smtClean="0"/>
              <a:t> </a:t>
            </a:r>
            <a:r>
              <a:rPr lang="uk-UA" sz="1600" dirty="0" smtClean="0"/>
              <a:t>семінари </a:t>
            </a:r>
            <a:r>
              <a:rPr lang="uk-UA" sz="1600" dirty="0" smtClean="0"/>
              <a:t>(щоквартально)</a:t>
            </a:r>
            <a:endParaRPr lang="uk-UA" sz="1600" dirty="0" smtClean="0"/>
          </a:p>
          <a:p>
            <a:pPr marL="0" indent="0">
              <a:lnSpc>
                <a:spcPct val="80000"/>
              </a:lnSpc>
            </a:pPr>
            <a:r>
              <a:rPr lang="uk-UA" sz="1600" dirty="0" smtClean="0"/>
              <a:t> </a:t>
            </a:r>
            <a:r>
              <a:rPr lang="uk-UA" sz="1600" dirty="0" smtClean="0"/>
              <a:t>майстер-класи (двічі на рік)</a:t>
            </a:r>
            <a:endParaRPr lang="uk-UA" sz="1600" dirty="0" smtClean="0"/>
          </a:p>
          <a:p>
            <a:pPr marL="0" indent="0">
              <a:lnSpc>
                <a:spcPct val="80000"/>
              </a:lnSpc>
            </a:pPr>
            <a:r>
              <a:rPr lang="uk-UA" sz="1600" dirty="0" smtClean="0"/>
              <a:t>к</a:t>
            </a:r>
            <a:r>
              <a:rPr lang="uk-UA" sz="1600" dirty="0" smtClean="0"/>
              <a:t>онсультування (за потребою кожного місяця)</a:t>
            </a:r>
            <a:endParaRPr lang="ru-RU" sz="16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dirty="0" err="1" smtClean="0"/>
              <a:t>Ініціативи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нові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можливості</a:t>
            </a:r>
            <a:r>
              <a:rPr lang="ru-RU" sz="1600" b="1" dirty="0" smtClean="0"/>
              <a:t>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1600" b="1" dirty="0" smtClean="0"/>
              <a:t> </a:t>
            </a:r>
            <a:r>
              <a:rPr lang="ru-RU" sz="1600" dirty="0" err="1" smtClean="0"/>
              <a:t>Урахування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здобути</a:t>
            </a:r>
            <a:r>
              <a:rPr lang="ru-RU" sz="1600" dirty="0" err="1" smtClean="0"/>
              <a:t>х</a:t>
            </a:r>
            <a:r>
              <a:rPr lang="ru-RU" sz="1600" dirty="0" smtClean="0"/>
              <a:t> у </a:t>
            </a:r>
            <a:r>
              <a:rPr lang="ru-RU" sz="1600" dirty="0" err="1" smtClean="0"/>
              <a:t>П</a:t>
            </a:r>
            <a:r>
              <a:rPr lang="ru-RU" sz="1600" dirty="0" err="1" smtClean="0"/>
              <a:t>рограмі</a:t>
            </a:r>
            <a:r>
              <a:rPr lang="ru-RU" sz="1600" dirty="0" smtClean="0"/>
              <a:t> </a:t>
            </a:r>
            <a:r>
              <a:rPr lang="uk-UA" sz="1600" dirty="0" smtClean="0"/>
              <a:t>навичок при атестації та підтвердженні педагогічних звань педагогами</a:t>
            </a:r>
            <a:endParaRPr lang="ru-RU" sz="1600" b="1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ru-RU" sz="1600" b="1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досвіду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опанували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високому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, при </a:t>
            </a:r>
            <a:r>
              <a:rPr lang="ru-RU" sz="1600" dirty="0" err="1" smtClean="0"/>
              <a:t>впровадженні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проектів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 «1+1»</a:t>
            </a:r>
            <a:endParaRPr lang="ru-RU" sz="1600" dirty="0" smtClean="0"/>
          </a:p>
          <a:p>
            <a:pPr marL="0" indent="0" eaLnBrk="1" hangingPunct="1">
              <a:lnSpc>
                <a:spcPct val="90000"/>
              </a:lnSpc>
            </a:pPr>
            <a:r>
              <a:rPr lang="ru-RU" sz="1600" dirty="0" err="1" smtClean="0"/>
              <a:t>Запровадження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Програми</a:t>
            </a:r>
            <a:r>
              <a:rPr lang="ru-RU" sz="1600" dirty="0" smtClean="0"/>
              <a:t>, у </a:t>
            </a:r>
            <a:r>
              <a:rPr lang="ru-RU" sz="1600" dirty="0" err="1" smtClean="0"/>
              <a:t>масову</a:t>
            </a:r>
            <a:r>
              <a:rPr lang="ru-RU" sz="1600" dirty="0" smtClean="0"/>
              <a:t> практику </a:t>
            </a:r>
            <a:endParaRPr lang="ru-RU" sz="16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uk-UA" sz="16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_intel_only">
  <a:themeElements>
    <a:clrScheme name="white_intel_only 2">
      <a:dk1>
        <a:srgbClr val="0860A8"/>
      </a:dk1>
      <a:lt1>
        <a:srgbClr val="FFFFFF"/>
      </a:lt1>
      <a:dk2>
        <a:srgbClr val="F5E647"/>
      </a:dk2>
      <a:lt2>
        <a:srgbClr val="FF5C47"/>
      </a:lt2>
      <a:accent1>
        <a:srgbClr val="A6CAE1"/>
      </a:accent1>
      <a:accent2>
        <a:srgbClr val="567EB9"/>
      </a:accent2>
      <a:accent3>
        <a:srgbClr val="FFFFFF"/>
      </a:accent3>
      <a:accent4>
        <a:srgbClr val="06518F"/>
      </a:accent4>
      <a:accent5>
        <a:srgbClr val="D0E1EE"/>
      </a:accent5>
      <a:accent6>
        <a:srgbClr val="4D72A7"/>
      </a:accent6>
      <a:hlink>
        <a:srgbClr val="0C2E86"/>
      </a:hlink>
      <a:folHlink>
        <a:srgbClr val="AA014C"/>
      </a:folHlink>
    </a:clrScheme>
    <a:fontScheme name="white_intel_onl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te_intel_only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intel_only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26122</TotalTime>
  <Words>1341</Words>
  <Application>Microsoft PowerPoint</Application>
  <PresentationFormat>Экран (4:3)</PresentationFormat>
  <Paragraphs>216</Paragraphs>
  <Slides>13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white_intel_only</vt:lpstr>
      <vt:lpstr>Диаграмма</vt:lpstr>
      <vt:lpstr>Intel® “Навчання для майбутнього”   Аналіз стану впровадження  програми  та плани на 2009-2011 роки Луганська область </vt:lpstr>
      <vt:lpstr>Стан впровадження програми в області      (на 1 жовтня 2009 р.)</vt:lpstr>
      <vt:lpstr>Структура впровадження програми в області</vt:lpstr>
      <vt:lpstr>З якими проблеми стикаєтесь?  Які шляхи їх  вирішення пропонуєте? </vt:lpstr>
      <vt:lpstr>Найкращий досвід впровадження програми в області (участь, дистанційні курси інше)</vt:lpstr>
      <vt:lpstr>SWOT - аналіз реалізації програми в області  й заходи щодо поліпшення діяльності</vt:lpstr>
      <vt:lpstr>Фінансування програми</vt:lpstr>
      <vt:lpstr>Над чим ще треба працювати? Що потребує покращення в області?   </vt:lpstr>
      <vt:lpstr>Плани на 2010-2014 роки.</vt:lpstr>
      <vt:lpstr>Медіа-підтримка програми в області</vt:lpstr>
      <vt:lpstr>Додаткова інформація  Місія і завдання програми в області </vt:lpstr>
      <vt:lpstr>Ефективність впровадження програми в області</vt:lpstr>
      <vt:lpstr>Мотивація викладачів, тренерів, координаторів, учителів; адміністративна підтримка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Robby Swinnen</dc:creator>
  <cp:lastModifiedBy>ольга</cp:lastModifiedBy>
  <cp:revision>981</cp:revision>
  <cp:lastPrinted>2000-08-23T18:27:38Z</cp:lastPrinted>
  <dcterms:created xsi:type="dcterms:W3CDTF">2000-06-12T17:51:33Z</dcterms:created>
  <dcterms:modified xsi:type="dcterms:W3CDTF">2009-10-09T15:08:21Z</dcterms:modified>
</cp:coreProperties>
</file>