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5"/>
  </p:notesMasterIdLst>
  <p:handoutMasterIdLst>
    <p:handoutMasterId r:id="rId16"/>
  </p:handoutMasterIdLst>
  <p:sldIdLst>
    <p:sldId id="320" r:id="rId2"/>
    <p:sldId id="370" r:id="rId3"/>
    <p:sldId id="384" r:id="rId4"/>
    <p:sldId id="371" r:id="rId5"/>
    <p:sldId id="387" r:id="rId6"/>
    <p:sldId id="382" r:id="rId7"/>
    <p:sldId id="376" r:id="rId8"/>
    <p:sldId id="359" r:id="rId9"/>
    <p:sldId id="364" r:id="rId10"/>
    <p:sldId id="385" r:id="rId11"/>
    <p:sldId id="383" r:id="rId12"/>
    <p:sldId id="386" r:id="rId13"/>
    <p:sldId id="375" r:id="rId14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66"/>
    <a:srgbClr val="DDDDDD"/>
    <a:srgbClr val="00FFFF"/>
    <a:srgbClr val="6699FF"/>
    <a:srgbClr val="CC00FF"/>
    <a:srgbClr val="0033CC"/>
    <a:srgbClr val="F2240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3514" autoAdjust="0"/>
  </p:normalViewPr>
  <p:slideViewPr>
    <p:cSldViewPr snapToGrid="0">
      <p:cViewPr>
        <p:scale>
          <a:sx n="100" d="100"/>
          <a:sy n="100" d="100"/>
        </p:scale>
        <p:origin x="-27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pPr>
              <a:defRPr/>
            </a:pPr>
            <a:r>
              <a:rPr lang="ja-JP" altLang="en-US"/>
              <a:t>x</a:t>
            </a: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pPr>
              <a:defRPr/>
            </a:pPr>
            <a:fld id="{B538D7E0-91CD-4B2C-9430-8BE05E7984B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pPr>
              <a:defRPr/>
            </a:pPr>
            <a:r>
              <a:rPr lang="ja-JP" altLang="en-US"/>
              <a:t>x</a:t>
            </a:r>
            <a:endParaRPr lang="en-US" altLang="ja-JP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74" tIns="46337" rIns="92674" bIns="46337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pPr>
              <a:defRPr/>
            </a:pPr>
            <a:fld id="{C7351F0C-D8C3-44B0-A8FF-1507A3AF52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ntelEDU_rgb_14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77025" y="457200"/>
            <a:ext cx="19780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0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0938" y="3651250"/>
            <a:ext cx="6265862" cy="457200"/>
          </a:xfrm>
        </p:spPr>
        <p:txBody>
          <a:bodyPr anchor="b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06650" y="4478338"/>
            <a:ext cx="6280150" cy="457200"/>
          </a:xfrm>
        </p:spPr>
        <p:txBody>
          <a:bodyPr wrap="none">
            <a:spAutoFit/>
          </a:bodyPr>
          <a:lstStyle>
            <a:lvl1pPr algn="r">
              <a:defRPr sz="3000">
                <a:solidFill>
                  <a:srgbClr val="0860A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5DDF2-0EEE-4E11-966B-781B36CD6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73050"/>
            <a:ext cx="2058987" cy="5441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26150" cy="5441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AA90D-1720-4350-99BB-6DCCD5ADE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71C36-663D-485A-ADD8-8B5D59DCA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5613" y="1371600"/>
            <a:ext cx="8237537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ED127-9DA1-44B5-AC05-EAB80B216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D69DC-BFB1-4920-B559-AD8478756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343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73597-ECFD-4F86-855E-D761E17A4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1C70-53BF-48CB-B058-AC1B7A1B8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E9F60-EE16-4A14-9A6D-235D97B92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75CA6-7765-445B-9B7D-56116EF2B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1600"/>
            <a:ext cx="4041775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A9098-2E72-443D-91D9-4C776BCA2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539E9-629E-44AF-BDE4-91593E1D9E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29268-D773-4B83-8B24-2739B4C63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6C830-CEE3-43AE-BA21-38913904C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8B891-CC7A-4722-A602-A405EEC98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B3137-E955-47FA-8E64-D840B7E8C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ChangeArrowheads="1"/>
          </p:cNvSpPr>
          <p:nvPr/>
        </p:nvSpPr>
        <p:spPr bwMode="white">
          <a:xfrm>
            <a:off x="3175" y="6029325"/>
            <a:ext cx="9140825" cy="828675"/>
          </a:xfrm>
          <a:prstGeom prst="rect">
            <a:avLst/>
          </a:prstGeom>
          <a:solidFill>
            <a:srgbClr val="0860A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375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3753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9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7588" y="6357938"/>
            <a:ext cx="993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9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4088" y="6357938"/>
            <a:ext cx="3889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99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8788" y="6357938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58F164D-5279-4545-8F4F-1054EBD3A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3560" name="Picture 10" descr="intelEDU_rgb_145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8026400" y="6124575"/>
            <a:ext cx="958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61" r:id="rId9"/>
    <p:sldLayoutId id="2147483660" r:id="rId10"/>
    <p:sldLayoutId id="2147483659" r:id="rId11"/>
    <p:sldLayoutId id="2147483658" r:id="rId12"/>
    <p:sldLayoutId id="2147483657" r:id="rId13"/>
    <p:sldLayoutId id="2147483656" r:id="rId14"/>
    <p:sldLayoutId id="2147483655" r:id="rId15"/>
    <p:sldLayoutId id="2147483654" r:id="rId16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0" fontAlgn="base" hangingPunct="0">
        <a:spcBef>
          <a:spcPct val="40000"/>
        </a:spcBef>
        <a:spcAft>
          <a:spcPct val="0"/>
        </a:spcAft>
        <a:buSzPct val="125000"/>
        <a:buFont typeface="Times"/>
        <a:buChar char="•"/>
        <a:defRPr sz="2800">
          <a:solidFill>
            <a:schemeClr val="tx1"/>
          </a:solidFill>
          <a:latin typeface="+mn-lt"/>
        </a:defRPr>
      </a:lvl2pPr>
      <a:lvl3pPr marL="571500" indent="-3238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725488" indent="-152400" algn="l" rtl="0" eaLnBrk="0" fontAlgn="base" hangingPunct="0">
        <a:spcBef>
          <a:spcPct val="20000"/>
        </a:spcBef>
        <a:spcAft>
          <a:spcPct val="0"/>
        </a:spcAft>
        <a:buFont typeface="Times"/>
        <a:buChar char="•"/>
        <a:defRPr sz="1600">
          <a:solidFill>
            <a:schemeClr val="tx1"/>
          </a:solidFill>
          <a:latin typeface="+mn-lt"/>
        </a:defRPr>
      </a:lvl4pPr>
      <a:lvl5pPr marL="1136650" indent="-40957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5pPr>
      <a:lvl6pPr marL="15938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6pPr>
      <a:lvl7pPr marL="20510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7pPr>
      <a:lvl8pPr marL="25082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8pPr>
      <a:lvl9pPr marL="2965450" indent="-409575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15900" y="2079625"/>
            <a:ext cx="8450263" cy="2282825"/>
          </a:xfrm>
        </p:spPr>
        <p:txBody>
          <a:bodyPr/>
          <a:lstStyle/>
          <a:p>
            <a:pPr defTabSz="698500" eaLnBrk="1" hangingPunct="1"/>
            <a:r>
              <a:rPr lang="en-US" sz="2400" b="0" smtClean="0"/>
              <a:t>Intel</a:t>
            </a:r>
            <a:r>
              <a:rPr lang="en-US" sz="2400" b="0" baseline="30000" smtClean="0"/>
              <a:t>®</a:t>
            </a:r>
            <a:r>
              <a:rPr lang="en-US" sz="2400" b="0" smtClean="0"/>
              <a:t> </a:t>
            </a:r>
            <a:r>
              <a:rPr lang="uk-UA" sz="2400" b="0" smtClean="0"/>
              <a:t>“Навчання для майбутнього”</a:t>
            </a:r>
            <a:br>
              <a:rPr lang="uk-UA" sz="2400" b="0" smtClean="0"/>
            </a:br>
            <a:r>
              <a:rPr lang="en-US" smtClean="0"/>
              <a:t> </a:t>
            </a:r>
            <a:br>
              <a:rPr lang="en-US" smtClean="0"/>
            </a:br>
            <a:r>
              <a:rPr lang="uk-UA" sz="2400" smtClean="0"/>
              <a:t>Аналіз стану впровадження  програми </a:t>
            </a:r>
            <a:br>
              <a:rPr lang="uk-UA" sz="2400" smtClean="0"/>
            </a:br>
            <a:r>
              <a:rPr lang="uk-UA" sz="2400" smtClean="0"/>
              <a:t>та п</a:t>
            </a:r>
            <a:r>
              <a:rPr lang="ru-RU" sz="2400" smtClean="0"/>
              <a:t>лани на 200</a:t>
            </a:r>
            <a:r>
              <a:rPr lang="en-US" sz="2400" smtClean="0"/>
              <a:t>9</a:t>
            </a:r>
            <a:r>
              <a:rPr lang="ru-RU" sz="2400" smtClean="0"/>
              <a:t>-2011 роки</a:t>
            </a:r>
            <a:r>
              <a:rPr lang="ru-RU" sz="2000" smtClean="0"/>
              <a:t/>
            </a:r>
            <a:br>
              <a:rPr lang="ru-RU" sz="2000" smtClean="0"/>
            </a:br>
            <a:r>
              <a:rPr lang="uk-UA" sz="2400" smtClean="0">
                <a:solidFill>
                  <a:srgbClr val="FF3300"/>
                </a:solidFill>
                <a:latin typeface="Arial" charset="0"/>
              </a:rPr>
              <a:t>Луганська область</a:t>
            </a:r>
            <a:r>
              <a:rPr lang="uk-UA" sz="2400" smtClean="0"/>
              <a:t/>
            </a:r>
            <a:br>
              <a:rPr lang="uk-UA" sz="2400" smtClean="0"/>
            </a:br>
            <a:endParaRPr lang="en-US" sz="2400" smtClean="0"/>
          </a:p>
        </p:txBody>
      </p:sp>
      <p:sp>
        <p:nvSpPr>
          <p:cNvPr id="2048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98688" y="4478338"/>
            <a:ext cx="6488112" cy="1671637"/>
          </a:xfrm>
        </p:spPr>
        <p:txBody>
          <a:bodyPr wrap="square"/>
          <a:lstStyle/>
          <a:p>
            <a:pPr marL="0" indent="0" eaLnBrk="1" hangingPunct="1">
              <a:buFontTx/>
              <a:buNone/>
            </a:pPr>
            <a:r>
              <a:rPr lang="uk-UA" sz="2000" smtClean="0"/>
              <a:t>Координатор програми </a:t>
            </a:r>
          </a:p>
          <a:p>
            <a:pPr marL="0" indent="0" eaLnBrk="1" hangingPunct="1">
              <a:buFontTx/>
              <a:buNone/>
            </a:pPr>
            <a:r>
              <a:rPr lang="uk-UA" sz="2000" b="1" smtClean="0">
                <a:solidFill>
                  <a:srgbClr val="FF3300"/>
                </a:solidFill>
                <a:latin typeface="Arial" charset="0"/>
              </a:rPr>
              <a:t>Рудіна Ольга Михайлівна</a:t>
            </a:r>
          </a:p>
          <a:p>
            <a:pPr marL="0" indent="0" eaLnBrk="1" hangingPunct="1">
              <a:buFontTx/>
              <a:buNone/>
            </a:pPr>
            <a:r>
              <a:rPr lang="uk-UA" sz="1800" smtClean="0"/>
              <a:t>Жовтень 200</a:t>
            </a:r>
            <a:r>
              <a:rPr lang="en-US" sz="1800" smtClean="0"/>
              <a:t>9</a:t>
            </a:r>
            <a:r>
              <a:rPr lang="uk-UA" sz="1800" smtClean="0"/>
              <a:t> р.</a:t>
            </a:r>
            <a:endParaRPr lang="en-US" sz="1800" smtClean="0"/>
          </a:p>
          <a:p>
            <a:pPr marL="0" indent="0" eaLnBrk="1" hangingPunct="1">
              <a:buFontTx/>
              <a:buNone/>
            </a:pPr>
            <a:endParaRPr lang="en-US" sz="18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2A6FF-73B9-453B-8A52-D57F531F4B6B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82613" y="298450"/>
            <a:ext cx="8237537" cy="889000"/>
          </a:xfrm>
        </p:spPr>
        <p:txBody>
          <a:bodyPr/>
          <a:lstStyle/>
          <a:p>
            <a:pPr eaLnBrk="1" hangingPunct="1"/>
            <a:r>
              <a:rPr lang="uk-UA" smtClean="0"/>
              <a:t>Медіа-підтримка програми в області</a:t>
            </a:r>
            <a:endParaRPr lang="ru-RU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016000"/>
            <a:ext cx="8237537" cy="46609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smtClean="0"/>
              <a:t> </a:t>
            </a:r>
            <a:r>
              <a:rPr lang="en-US" sz="1800" smtClean="0"/>
              <a:t>web-</a:t>
            </a:r>
            <a:r>
              <a:rPr lang="ru-RU" sz="1800" smtClean="0"/>
              <a:t>підтримка (</a:t>
            </a:r>
            <a:r>
              <a:rPr lang="en-US" sz="1800" smtClean="0"/>
              <a:t>www.loippo.edu.ua </a:t>
            </a:r>
            <a:r>
              <a:rPr lang="uk-UA" sz="1800" smtClean="0"/>
              <a:t>–</a:t>
            </a:r>
            <a:r>
              <a:rPr lang="en-US" sz="1800" smtClean="0"/>
              <a:t> </a:t>
            </a:r>
            <a:r>
              <a:rPr lang="ru-RU" sz="1800" smtClean="0"/>
              <a:t>сайт інституту, де розміщено інформацію про програму</a:t>
            </a:r>
            <a:r>
              <a:rPr lang="uk-UA" sz="1800" smtClean="0"/>
              <a:t>, проблеми впровадження та результати навчання в містах(районах) області, конкурси Інтел, кращі проекти вчителів, відгуки щодо навчання за програмою, тощо</a:t>
            </a:r>
            <a:r>
              <a:rPr lang="ru-RU" sz="1800" smtClean="0"/>
              <a:t>) 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ru-RU" sz="1800" smtClean="0"/>
              <a:t> публікації у виданнях для освітян про програму (журнал «Освіта на Луганщині» (двічі на рік)</a:t>
            </a:r>
            <a:endParaRPr lang="uk-UA" sz="1800" smtClean="0"/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smtClean="0"/>
              <a:t> листи та буклети щодо впровадження Програми, мети й завдань та результатів навчання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smtClean="0"/>
              <a:t> методичні видання “Управлінські умови впровадження інформаційних технологій у загальній середній освіті”, “Інноваційні технології управління школою нового типу” із статтями про основні здобутки Програми та про впровадження Програми в нашій області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smtClean="0"/>
              <a:t> збірник конспектів уроків учителів області “Інформаційні технології та електронні засоби навчального призначення – ознака сучасного уроку” з використання методу проектів  та ІКТ в навчальному процесі загальноосвітніх навчальних закладів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800" smtClean="0"/>
              <a:t>узагальнення досвіду впровадження Програми ЗНЗ області у науково-методичних виданнях ЛОІППО</a:t>
            </a:r>
            <a:endParaRPr lang="ru-RU" sz="1800" smtClean="0"/>
          </a:p>
          <a:p>
            <a:pPr marL="0" indent="0" eaLnBrk="1" hangingPunct="1">
              <a:buFontTx/>
              <a:buNone/>
            </a:pPr>
            <a:endParaRPr lang="ru-RU" sz="1800" smtClean="0">
              <a:solidFill>
                <a:srgbClr val="F22402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09EC9A-432E-466C-8B38-89D63E10FAE4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85738"/>
            <a:ext cx="8237537" cy="889000"/>
          </a:xfrm>
        </p:spPr>
        <p:txBody>
          <a:bodyPr/>
          <a:lstStyle/>
          <a:p>
            <a:pPr algn="ctr" eaLnBrk="1" hangingPunct="1"/>
            <a:r>
              <a:rPr lang="ru-RU" sz="2200" b="0" i="1" smtClean="0"/>
              <a:t>Додаткова інформац</a:t>
            </a:r>
            <a:r>
              <a:rPr lang="uk-UA" sz="2200" b="0" i="1" smtClean="0"/>
              <a:t>ія</a:t>
            </a:r>
            <a:r>
              <a:rPr lang="uk-UA" sz="2200" smtClean="0"/>
              <a:t/>
            </a:r>
            <a:br>
              <a:rPr lang="uk-UA" sz="2200" smtClean="0"/>
            </a:br>
            <a:r>
              <a:rPr lang="uk-UA" sz="2200" smtClean="0"/>
              <a:t> </a:t>
            </a:r>
            <a:r>
              <a:rPr lang="uk-UA" sz="2400" smtClean="0"/>
              <a:t>Місія і завдання програми в області</a:t>
            </a:r>
            <a:r>
              <a:rPr lang="uk-UA" sz="2200" smtClean="0"/>
              <a:t/>
            </a:r>
            <a:br>
              <a:rPr lang="uk-UA" sz="2200" smtClean="0"/>
            </a:br>
            <a:endParaRPr lang="ru-RU" sz="22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877888"/>
            <a:ext cx="8516938" cy="5362575"/>
          </a:xfrm>
        </p:spPr>
        <p:txBody>
          <a:bodyPr/>
          <a:lstStyle/>
          <a:p>
            <a:pPr marL="0" indent="0" eaLnBrk="1" hangingPunct="1"/>
            <a:r>
              <a:rPr lang="uk-UA" sz="1800" smtClean="0"/>
              <a:t> Місія: 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Сприяти професійному  розвитку педагогів, модернізації методик викладання навчальних предметів, оптимізації результатів навчання  засобами впровадження ефективних інформаційних технологій щодо формування навичок ХХІ століття та підготовки конкурентноспроможного випускника школи і внз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Ініціювати процес модернізації освіти  в умовах економіки знань на основі вільного володіння молоддю ІКТ</a:t>
            </a:r>
            <a:endParaRPr lang="uk-UA" sz="1800" smtClean="0"/>
          </a:p>
          <a:p>
            <a:pPr marL="0" indent="0" eaLnBrk="1" hangingPunct="1"/>
            <a:r>
              <a:rPr lang="uk-UA" sz="1800" smtClean="0"/>
              <a:t>Завдання: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  <a:buFont typeface="Times"/>
              <a:buNone/>
            </a:pPr>
            <a:r>
              <a:rPr lang="uk-UA" sz="1600" smtClean="0"/>
              <a:t>Формувати: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комп’ютерну грамотність (компетентне й виважене користування     комп</a:t>
            </a:r>
            <a:r>
              <a:rPr lang="ar-SA" sz="1600" smtClean="0">
                <a:cs typeface="Arial" charset="0"/>
              </a:rPr>
              <a:t>ۥ</a:t>
            </a:r>
            <a:r>
              <a:rPr lang="uk-UA" sz="1600" smtClean="0"/>
              <a:t>ютерами в повсякденному житті)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інформаційну культуру (вміння користуватись інструментарієм ІКТ для розв’язування шаблонних задач інших галузей)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інформатичну компетентність (вміння користуватись методами інформатики у поєднанні з інструментарієм ІКТ для розв’язування задач інших галузей, задач професійної діяльності та задач, що сприяють підвищенню рівня професійної компетентності )</a:t>
            </a:r>
          </a:p>
          <a:p>
            <a:pPr marL="742950" lvl="1" indent="-285750" eaLnBrk="1" hangingPunct="1">
              <a:lnSpc>
                <a:spcPct val="80000"/>
              </a:lnSpc>
              <a:buClr>
                <a:srgbClr val="FF0000"/>
              </a:buClr>
              <a:buFont typeface="Times"/>
              <a:buNone/>
            </a:pPr>
            <a:r>
              <a:rPr lang="uk-UA" sz="1600" smtClean="0"/>
              <a:t>Вчити педагогів використанню технологій моделювання, проектування, реалізації інформаційних систем за допомогою проблемно-орієнтованого інструментарію та вміння захищати власні проекти</a:t>
            </a:r>
            <a:endParaRPr lang="ru-RU" sz="18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4DC71-1A54-4FF7-A13B-05846524BCE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Ефективність впровадження програми в області</a:t>
            </a:r>
            <a:endParaRPr lang="ru-RU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5613" y="1079500"/>
            <a:ext cx="8237537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90000"/>
              </a:lnSpc>
              <a:spcBef>
                <a:spcPct val="60000"/>
              </a:spcBef>
              <a:defRPr/>
            </a:pPr>
            <a:r>
              <a:rPr lang="uk-UA" sz="1800" kern="0" dirty="0">
                <a:latin typeface="+mn-lt"/>
              </a:rPr>
              <a:t>	</a:t>
            </a:r>
            <a:r>
              <a:rPr lang="uk-UA" sz="1600" kern="0" dirty="0">
                <a:latin typeface="+mn-lt"/>
              </a:rPr>
              <a:t>Позитивними результатами реалізації експерименту впровадження програми </a:t>
            </a:r>
            <a:r>
              <a:rPr lang="uk-UA" sz="1600" kern="0" dirty="0" err="1">
                <a:latin typeface="+mn-lt"/>
              </a:rPr>
              <a:t>„Intel®</a:t>
            </a:r>
            <a:r>
              <a:rPr lang="uk-UA" sz="1600" kern="0" dirty="0">
                <a:latin typeface="+mn-lt"/>
              </a:rPr>
              <a:t> Навчання для </a:t>
            </a:r>
            <a:r>
              <a:rPr lang="uk-UA" sz="1600" kern="0" dirty="0" err="1">
                <a:latin typeface="+mn-lt"/>
              </a:rPr>
              <a:t>майбутнього”</a:t>
            </a:r>
            <a:r>
              <a:rPr lang="uk-UA" sz="1600" kern="0" dirty="0">
                <a:latin typeface="+mn-lt"/>
              </a:rPr>
              <a:t> є: підвищення ефективності використання педагогічними працівниками області інформаційно-комунікаційних та проектних технологій у навчальному процесі;  професійний розвиток та підвищення кваліфікації педагогів відповідно до сучасних умов; зростання навичок учнів у використанні ІКТ. </a:t>
            </a:r>
          </a:p>
          <a:p>
            <a:pPr>
              <a:lnSpc>
                <a:spcPct val="90000"/>
              </a:lnSpc>
              <a:spcBef>
                <a:spcPct val="60000"/>
              </a:spcBef>
              <a:defRPr/>
            </a:pPr>
            <a:r>
              <a:rPr lang="uk-UA" sz="1600" kern="0" dirty="0">
                <a:latin typeface="+mn-lt"/>
              </a:rPr>
              <a:t>Закінчивши навчання в Програмі значна (понад 60%) частина учителів: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  <a:defRPr/>
            </a:pPr>
            <a:r>
              <a:rPr lang="uk-UA" sz="1600" kern="0" dirty="0">
                <a:latin typeface="+mn-lt"/>
              </a:rPr>
              <a:t>частіше  використовує Інтернет для підготовки до уроків та інших заходів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  <a:defRPr/>
            </a:pPr>
            <a:r>
              <a:rPr lang="uk-UA" sz="1600" kern="0" dirty="0">
                <a:latin typeface="+mn-lt"/>
              </a:rPr>
              <a:t>використовує комп’ютер для дидактичної методичної роботи (створення </a:t>
            </a:r>
            <a:r>
              <a:rPr lang="uk-UA" sz="1600" kern="0" dirty="0" err="1">
                <a:latin typeface="+mn-lt"/>
              </a:rPr>
              <a:t>роздаткових</a:t>
            </a:r>
            <a:r>
              <a:rPr lang="uk-UA" sz="1600" kern="0" dirty="0">
                <a:latin typeface="+mn-lt"/>
              </a:rPr>
              <a:t> матеріалів, проведення оцінювання, аналіз відвідування тощо)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  <a:defRPr/>
            </a:pPr>
            <a:r>
              <a:rPr lang="uk-UA" sz="1600" kern="0" dirty="0">
                <a:latin typeface="+mn-lt"/>
              </a:rPr>
              <a:t>подає інформацію учням із використанням комп’ютерних технологій (презентацій, публікацій, буклетів, </a:t>
            </a:r>
            <a:r>
              <a:rPr lang="uk-UA" sz="1600" kern="0" dirty="0" err="1">
                <a:latin typeface="+mn-lt"/>
              </a:rPr>
              <a:t>бюлетнів</a:t>
            </a:r>
            <a:r>
              <a:rPr lang="uk-UA" sz="1600" kern="0" dirty="0">
                <a:latin typeface="+mn-lt"/>
              </a:rPr>
              <a:t>,  </a:t>
            </a:r>
            <a:r>
              <a:rPr lang="uk-UA" sz="1600" kern="0" dirty="0" err="1">
                <a:latin typeface="+mn-lt"/>
              </a:rPr>
              <a:t>веб-сайтів</a:t>
            </a:r>
            <a:r>
              <a:rPr lang="uk-UA" sz="1600" kern="0" dirty="0">
                <a:latin typeface="+mn-lt"/>
              </a:rPr>
              <a:t> тощо)</a:t>
            </a:r>
          </a:p>
          <a:p>
            <a:pPr marL="742950" lvl="1" indent="-285750">
              <a:lnSpc>
                <a:spcPct val="90000"/>
              </a:lnSpc>
              <a:spcBef>
                <a:spcPct val="40000"/>
              </a:spcBef>
              <a:buSzPct val="125000"/>
              <a:buFont typeface="Times" pitchFamily="18" charset="0"/>
              <a:buChar char="•"/>
              <a:defRPr/>
            </a:pPr>
            <a:r>
              <a:rPr lang="uk-UA" sz="1600" kern="0" dirty="0">
                <a:latin typeface="+mn-lt"/>
              </a:rPr>
              <a:t>пропонує учням самостійно обирати теми для своїх дослідницьких проектів, працювати над груповими проектами, проводити самостійні дослідження з використанням Інтернету та комп’ютерних і проектних технологій</a:t>
            </a:r>
            <a:endParaRPr lang="ru-RU" sz="1600" kern="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8A3B-BFD6-4451-8B7D-D960499E9EAD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200" smtClean="0"/>
              <a:t>Мотива</a:t>
            </a:r>
            <a:r>
              <a:rPr lang="ru-RU" sz="2200" smtClean="0"/>
              <a:t>ція викладачів, тренерів, координаторів, учителів; адміністративна підтримка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5613" y="1371600"/>
            <a:ext cx="823753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ct val="60000"/>
              </a:spcBef>
              <a:defRPr/>
            </a:pPr>
            <a:r>
              <a:rPr lang="uk-UA" sz="1600" kern="0" dirty="0">
                <a:latin typeface="+mn-lt"/>
              </a:rPr>
              <a:t>Пропозиції: </a:t>
            </a:r>
          </a:p>
          <a:p>
            <a:pPr marL="360000" eaLnBrk="0" hangingPunct="0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  <a:defRPr/>
            </a:pPr>
            <a:r>
              <a:rPr lang="uk-UA" sz="1600" kern="0" dirty="0">
                <a:latin typeface="+mn-lt"/>
              </a:rPr>
              <a:t>Погодинна оплата праці при проведенні тренінгів</a:t>
            </a:r>
          </a:p>
          <a:p>
            <a:pPr marL="360000" eaLnBrk="0" hangingPunct="0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  <a:defRPr/>
            </a:pPr>
            <a:r>
              <a:rPr lang="uk-UA" sz="1600" kern="0" dirty="0">
                <a:latin typeface="+mn-lt"/>
              </a:rPr>
              <a:t> Преміювання тренерів, координаторів Програми</a:t>
            </a:r>
          </a:p>
          <a:p>
            <a:pPr marL="360000" eaLnBrk="0" hangingPunct="0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  <a:defRPr/>
            </a:pPr>
            <a:r>
              <a:rPr lang="uk-UA" sz="1600" kern="0" dirty="0">
                <a:latin typeface="+mn-lt"/>
              </a:rPr>
              <a:t> Нагородження тренерів та координаторів грамотами МОНУ, </a:t>
            </a:r>
            <a:r>
              <a:rPr lang="uk-UA" sz="1600" kern="0" dirty="0" err="1">
                <a:latin typeface="+mn-lt"/>
              </a:rPr>
              <a:t>облУО</a:t>
            </a:r>
            <a:r>
              <a:rPr lang="uk-UA" sz="1600" kern="0" dirty="0">
                <a:latin typeface="+mn-lt"/>
              </a:rPr>
              <a:t>, </a:t>
            </a:r>
            <a:r>
              <a:rPr lang="uk-UA" sz="1600" kern="0" dirty="0" err="1">
                <a:latin typeface="+mn-lt"/>
              </a:rPr>
              <a:t>міськ</a:t>
            </a:r>
            <a:r>
              <a:rPr lang="uk-UA" sz="1600" kern="0" dirty="0">
                <a:latin typeface="+mn-lt"/>
              </a:rPr>
              <a:t>/</a:t>
            </a:r>
            <a:r>
              <a:rPr lang="uk-UA" sz="1600" kern="0" dirty="0" err="1">
                <a:latin typeface="+mn-lt"/>
              </a:rPr>
              <a:t>райВО</a:t>
            </a:r>
            <a:endParaRPr lang="uk-UA" sz="1600" kern="0" dirty="0">
              <a:latin typeface="+mn-lt"/>
            </a:endParaRPr>
          </a:p>
          <a:p>
            <a:pPr marL="360000" eaLnBrk="0" hangingPunct="0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  <a:defRPr/>
            </a:pPr>
            <a:r>
              <a:rPr lang="uk-UA" sz="1600" kern="0" dirty="0">
                <a:latin typeface="+mn-lt"/>
              </a:rPr>
              <a:t> Відзначення педагогів, які успішно реалізують програму, нагородами різного рівня</a:t>
            </a:r>
          </a:p>
          <a:p>
            <a:pPr marL="360000" eaLnBrk="0" hangingPunct="0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  <a:defRPr/>
            </a:pPr>
            <a:r>
              <a:rPr lang="uk-UA" sz="1600" kern="0" dirty="0">
                <a:latin typeface="+mn-lt"/>
              </a:rPr>
              <a:t> Врахування результатів роботи педагога за програмою </a:t>
            </a:r>
            <a:r>
              <a:rPr lang="uk-UA" sz="1600" kern="0" dirty="0" err="1">
                <a:latin typeface="+mn-lt"/>
              </a:rPr>
              <a:t>Інтел</a:t>
            </a:r>
            <a:r>
              <a:rPr lang="uk-UA" sz="1600" kern="0" dirty="0">
                <a:latin typeface="+mn-lt"/>
              </a:rPr>
              <a:t> у процесі </a:t>
            </a:r>
            <a:r>
              <a:rPr lang="uk-UA" sz="1600" kern="0">
                <a:latin typeface="+mn-lt"/>
              </a:rPr>
              <a:t>його атестації</a:t>
            </a:r>
          </a:p>
          <a:p>
            <a:pPr marL="360000" eaLnBrk="0" hangingPunct="0">
              <a:lnSpc>
                <a:spcPct val="80000"/>
              </a:lnSpc>
              <a:spcBef>
                <a:spcPct val="60000"/>
              </a:spcBef>
              <a:defRPr/>
            </a:pPr>
            <a:endParaRPr lang="uk-UA" sz="1600" kern="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688AF-5D40-4B24-9C75-D6DCBC09339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2400" smtClean="0"/>
              <a:t>Стан впровадження програми в області</a:t>
            </a:r>
            <a:br>
              <a:rPr lang="uk-UA" sz="2400" smtClean="0"/>
            </a:br>
            <a:r>
              <a:rPr lang="uk-UA" sz="2400" smtClean="0"/>
              <a:t>					</a:t>
            </a:r>
            <a:r>
              <a:rPr lang="uk-UA" sz="1600" b="0" i="1" smtClean="0"/>
              <a:t>(на 1 жовтня 2009 р.)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68338"/>
            <a:ext cx="4179888" cy="53990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1600" smtClean="0"/>
              <a:t>  Програма впроваджується </a:t>
            </a:r>
            <a:r>
              <a:rPr lang="uk-UA" sz="1600" smtClean="0">
                <a:solidFill>
                  <a:srgbClr val="F22402"/>
                </a:solidFill>
                <a:latin typeface="Arial" charset="0"/>
              </a:rPr>
              <a:t>з грудня 2004</a:t>
            </a:r>
            <a:r>
              <a:rPr lang="ru-RU" sz="1600" smtClean="0"/>
              <a:t> року,</a:t>
            </a:r>
            <a:r>
              <a:rPr lang="en-US" sz="1600" smtClean="0"/>
              <a:t> </a:t>
            </a:r>
            <a:r>
              <a:rPr lang="ru-RU" sz="1600" smtClean="0"/>
              <a:t>реалізується </a:t>
            </a:r>
            <a:r>
              <a:rPr lang="uk-UA" sz="1600" smtClean="0"/>
              <a:t>у </a:t>
            </a:r>
            <a:r>
              <a:rPr lang="uk-UA" sz="1600" smtClean="0">
                <a:solidFill>
                  <a:srgbClr val="F22402"/>
                </a:solidFill>
                <a:latin typeface="Arial" charset="0"/>
              </a:rPr>
              <a:t>31</a:t>
            </a:r>
            <a:r>
              <a:rPr lang="uk-UA" sz="1600" smtClean="0">
                <a:solidFill>
                  <a:srgbClr val="F420BC"/>
                </a:solidFill>
              </a:rPr>
              <a:t> </a:t>
            </a:r>
            <a:r>
              <a:rPr lang="uk-UA" sz="1600" smtClean="0"/>
              <a:t>район</a:t>
            </a:r>
            <a:r>
              <a:rPr lang="uk-UA" sz="1600" smtClean="0">
                <a:latin typeface="Arial" charset="0"/>
              </a:rPr>
              <a:t>і</a:t>
            </a:r>
            <a:r>
              <a:rPr lang="uk-UA" sz="1600" smtClean="0"/>
              <a:t> області з </a:t>
            </a:r>
            <a:r>
              <a:rPr lang="uk-UA" sz="1600" smtClean="0">
                <a:solidFill>
                  <a:srgbClr val="F22402"/>
                </a:solidFill>
                <a:latin typeface="Arial" charset="0"/>
              </a:rPr>
              <a:t>31</a:t>
            </a:r>
            <a:r>
              <a:rPr lang="uk-UA" sz="1600" smtClean="0">
                <a:solidFill>
                  <a:srgbClr val="F420BC"/>
                </a:solidFill>
              </a:rPr>
              <a:t> </a:t>
            </a:r>
            <a:r>
              <a:rPr lang="ru-RU" sz="1600" smtClean="0">
                <a:solidFill>
                  <a:srgbClr val="F22402"/>
                </a:solidFill>
              </a:rPr>
              <a:t>(100 %) </a:t>
            </a:r>
            <a:r>
              <a:rPr lang="ru-RU" sz="1600" smtClean="0"/>
              <a:t>на  базі</a:t>
            </a:r>
            <a:r>
              <a:rPr lang="ru-RU" sz="1600" smtClean="0">
                <a:solidFill>
                  <a:srgbClr val="F420BC"/>
                </a:solidFill>
              </a:rPr>
              <a:t> </a:t>
            </a:r>
            <a:r>
              <a:rPr lang="ru-RU" sz="1600" smtClean="0">
                <a:solidFill>
                  <a:srgbClr val="F22402"/>
                </a:solidFill>
                <a:latin typeface="Arial" charset="0"/>
              </a:rPr>
              <a:t>193</a:t>
            </a:r>
            <a:r>
              <a:rPr lang="ru-RU" sz="1600" smtClean="0"/>
              <a:t> опорних шкіл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1600" smtClean="0">
                <a:solidFill>
                  <a:srgbClr val="F22402"/>
                </a:solidFill>
              </a:rPr>
              <a:t> </a:t>
            </a:r>
            <a:r>
              <a:rPr lang="ru-RU" sz="1600" smtClean="0"/>
              <a:t>В області</a:t>
            </a:r>
            <a:r>
              <a:rPr lang="ru-RU" sz="1600" smtClean="0">
                <a:solidFill>
                  <a:srgbClr val="F22402"/>
                </a:solidFill>
              </a:rPr>
              <a:t> 184 </a:t>
            </a:r>
            <a:r>
              <a:rPr lang="ru-RU" sz="1600" smtClean="0"/>
              <a:t>тренери, з них  пройшли атестацію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200" smtClean="0">
                <a:solidFill>
                  <a:srgbClr val="F22402"/>
                </a:solidFill>
              </a:rPr>
              <a:t>	</a:t>
            </a:r>
            <a:r>
              <a:rPr lang="ru-RU" sz="1400" smtClean="0">
                <a:solidFill>
                  <a:srgbClr val="F22402"/>
                </a:solidFill>
              </a:rPr>
              <a:t>56 </a:t>
            </a:r>
            <a:r>
              <a:rPr lang="ru-RU" sz="1400" smtClean="0"/>
              <a:t>регіональних тренерів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400" smtClean="0"/>
              <a:t>	</a:t>
            </a:r>
            <a:r>
              <a:rPr lang="ru-RU" sz="1400" smtClean="0">
                <a:solidFill>
                  <a:srgbClr val="F22402"/>
                </a:solidFill>
              </a:rPr>
              <a:t>2 </a:t>
            </a:r>
            <a:r>
              <a:rPr lang="ru-RU" sz="1400" smtClean="0"/>
              <a:t>тренери-методисти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400" smtClean="0"/>
              <a:t>	</a:t>
            </a:r>
            <a:r>
              <a:rPr lang="ru-RU" sz="1400" smtClean="0">
                <a:solidFill>
                  <a:srgbClr val="F22402"/>
                </a:solidFill>
              </a:rPr>
              <a:t>0 </a:t>
            </a:r>
            <a:r>
              <a:rPr lang="ru-RU" sz="1400" smtClean="0"/>
              <a:t>старших тренерів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uk-UA" sz="1600" smtClean="0"/>
              <a:t> Взаємодія з  системою ВНЗ – </a:t>
            </a:r>
            <a:r>
              <a:rPr lang="uk-UA" sz="1600" smtClean="0">
                <a:solidFill>
                  <a:srgbClr val="F22402"/>
                </a:solidFill>
              </a:rPr>
              <a:t>так</a:t>
            </a:r>
            <a:r>
              <a:rPr lang="uk-UA" sz="1600" smtClean="0"/>
              <a:t> , з ПТО</a:t>
            </a:r>
            <a:r>
              <a:rPr lang="en-US" sz="1600" smtClean="0"/>
              <a:t> </a:t>
            </a:r>
            <a:r>
              <a:rPr lang="ru-RU" sz="1600" smtClean="0"/>
              <a:t>- </a:t>
            </a:r>
            <a:r>
              <a:rPr lang="uk-UA" sz="1600" smtClean="0">
                <a:solidFill>
                  <a:srgbClr val="F22402"/>
                </a:solidFill>
              </a:rPr>
              <a:t>так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uk-UA" sz="1600" smtClean="0"/>
              <a:t> Експертиза впровадження: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</a:pPr>
            <a:r>
              <a:rPr lang="uk-UA" sz="1600" smtClean="0"/>
              <a:t>на обласних семінарах </a:t>
            </a:r>
            <a:r>
              <a:rPr lang="ru-RU" sz="1600" smtClean="0"/>
              <a:t>для міських (районних) координаторів та тренерів, які працюють за Програмою </a:t>
            </a:r>
            <a:r>
              <a:rPr lang="uk-UA" sz="1600" smtClean="0"/>
              <a:t>(щоквартально)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</a:pPr>
            <a:r>
              <a:rPr lang="uk-UA" sz="1600" smtClean="0"/>
              <a:t>анкетування, відвідування тренінгів, збір статистичної інформації (2 рази на рік)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</a:pPr>
            <a:r>
              <a:rPr lang="uk-UA" sz="1600" smtClean="0"/>
              <a:t> на майстер-класах щодо підвищення якості навчальних проектів (1 раз на рік)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uk-UA" sz="1600" smtClean="0"/>
              <a:t> Кількість позитивних відгуків </a:t>
            </a:r>
            <a:r>
              <a:rPr lang="uk-UA" sz="1600" smtClean="0">
                <a:solidFill>
                  <a:srgbClr val="F22402"/>
                </a:solidFill>
              </a:rPr>
              <a:t>90 %</a:t>
            </a:r>
            <a:r>
              <a:rPr lang="uk-UA" sz="1600" smtClean="0"/>
              <a:t> </a:t>
            </a:r>
            <a:endParaRPr lang="en-US" sz="1600" smtClean="0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4441825" y="1033463"/>
            <a:ext cx="4513263" cy="24780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ru-RU" sz="1500" u="sng" dirty="0" err="1">
                <a:latin typeface="Verdana" pitchFamily="34" charset="0"/>
              </a:rPr>
              <a:t>Всього</a:t>
            </a:r>
            <a:r>
              <a:rPr lang="ru-RU" sz="1500" u="sng" dirty="0">
                <a:latin typeface="Verdana" pitchFamily="34" charset="0"/>
              </a:rPr>
              <a:t> </a:t>
            </a:r>
            <a:r>
              <a:rPr lang="ru-RU" sz="1500" u="sng" dirty="0" err="1">
                <a:latin typeface="Verdana" pitchFamily="34" charset="0"/>
              </a:rPr>
              <a:t>навчено</a:t>
            </a:r>
            <a:r>
              <a:rPr lang="ru-RU" sz="1500" dirty="0">
                <a:latin typeface="Verdana" pitchFamily="34" charset="0"/>
              </a:rPr>
              <a:t>:   </a:t>
            </a:r>
          </a:p>
          <a:p>
            <a:pPr eaLnBrk="0" hangingPunct="0">
              <a:spcBef>
                <a:spcPts val="600"/>
              </a:spcBef>
              <a:defRPr/>
            </a:pP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4636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вчителів</a:t>
            </a:r>
            <a:r>
              <a:rPr lang="ru-RU" sz="1500" dirty="0">
                <a:latin typeface="Verdana" pitchFamily="34" charset="0"/>
              </a:rPr>
              <a:t> за </a:t>
            </a:r>
            <a:r>
              <a:rPr lang="en-US" sz="1500" dirty="0">
                <a:solidFill>
                  <a:srgbClr val="F22402"/>
                </a:solidFill>
                <a:latin typeface="Verdana" pitchFamily="34" charset="0"/>
              </a:rPr>
              <a:t>5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 рок</a:t>
            </a:r>
            <a:r>
              <a:rPr lang="uk-UA" sz="1500" dirty="0" err="1">
                <a:solidFill>
                  <a:srgbClr val="F22402"/>
                </a:solidFill>
                <a:latin typeface="Arial" charset="0"/>
              </a:rPr>
              <a:t>ів</a:t>
            </a:r>
            <a:r>
              <a:rPr lang="ru-RU" sz="1500" dirty="0">
                <a:latin typeface="Verdana" pitchFamily="34" charset="0"/>
              </a:rPr>
              <a:t>, </a:t>
            </a:r>
            <a:r>
              <a:rPr lang="ru-RU" sz="1500" dirty="0" err="1">
                <a:latin typeface="Verdana" pitchFamily="34" charset="0"/>
              </a:rPr>
              <a:t>що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складає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23 </a:t>
            </a:r>
            <a:r>
              <a:rPr lang="ru-RU" sz="1500" dirty="0">
                <a:latin typeface="Verdana" pitchFamily="34" charset="0"/>
              </a:rPr>
              <a:t>% </a:t>
            </a:r>
            <a:r>
              <a:rPr lang="ru-RU" sz="1500" dirty="0" err="1">
                <a:latin typeface="Verdana" pitchFamily="34" charset="0"/>
              </a:rPr>
              <a:t>від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загальної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кількості</a:t>
            </a:r>
            <a:r>
              <a:rPr lang="ru-RU" sz="1500" dirty="0">
                <a:latin typeface="Verdana" pitchFamily="34" charset="0"/>
              </a:rPr>
              <a:t> </a:t>
            </a:r>
            <a:r>
              <a:rPr lang="ru-RU" sz="1500" dirty="0" err="1">
                <a:latin typeface="Verdana" pitchFamily="34" charset="0"/>
              </a:rPr>
              <a:t>вчителів</a:t>
            </a:r>
            <a:r>
              <a:rPr lang="ru-RU" sz="1500" dirty="0">
                <a:latin typeface="Verdana" pitchFamily="34" charset="0"/>
              </a:rPr>
              <a:t>, </a:t>
            </a:r>
            <a:r>
              <a:rPr lang="ru-RU" sz="1500" dirty="0" err="1">
                <a:latin typeface="Verdana" pitchFamily="34" charset="0"/>
              </a:rPr>
              <a:t>зокрема</a:t>
            </a:r>
            <a:r>
              <a:rPr lang="ru-RU" sz="1500" dirty="0">
                <a:latin typeface="Verdana" pitchFamily="34" charset="0"/>
              </a:rPr>
              <a:t>, </a:t>
            </a:r>
          </a:p>
          <a:p>
            <a:pPr marL="360000" lvl="3" eaLnBrk="0" hangingPunct="0">
              <a:defRPr/>
            </a:pPr>
            <a:r>
              <a:rPr lang="ru-RU" sz="1500" dirty="0">
                <a:latin typeface="Verdana" pitchFamily="34" charset="0"/>
              </a:rPr>
              <a:t>у 2004 р. –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53</a:t>
            </a:r>
            <a:r>
              <a:rPr lang="ru-RU" sz="1500" dirty="0">
                <a:latin typeface="Verdana" pitchFamily="34" charset="0"/>
              </a:rPr>
              <a:t> </a:t>
            </a:r>
          </a:p>
          <a:p>
            <a:pPr marL="360000" lvl="3" eaLnBrk="0" hangingPunct="0">
              <a:defRPr/>
            </a:pPr>
            <a:r>
              <a:rPr lang="ru-RU" sz="1500" dirty="0">
                <a:latin typeface="Verdana" pitchFamily="34" charset="0"/>
              </a:rPr>
              <a:t>у 2005 р. –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981</a:t>
            </a:r>
            <a:endParaRPr lang="ru-RU" sz="1500" dirty="0">
              <a:latin typeface="Verdana" pitchFamily="34" charset="0"/>
            </a:endParaRPr>
          </a:p>
          <a:p>
            <a:pPr marL="360000" lvl="3" eaLnBrk="0" hangingPunct="0">
              <a:defRPr/>
            </a:pPr>
            <a:r>
              <a:rPr lang="ru-RU" sz="1500" dirty="0">
                <a:latin typeface="Verdana" pitchFamily="34" charset="0"/>
              </a:rPr>
              <a:t>У 2006 р. - 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1000</a:t>
            </a:r>
            <a:endParaRPr lang="ru-RU" sz="1500" dirty="0">
              <a:latin typeface="Verdana" pitchFamily="34" charset="0"/>
            </a:endParaRPr>
          </a:p>
          <a:p>
            <a:pPr marL="360000" lvl="3" eaLnBrk="0" hangingPunct="0">
              <a:defRPr/>
            </a:pPr>
            <a:r>
              <a:rPr lang="ru-RU" sz="1500" dirty="0">
                <a:latin typeface="Verdana" pitchFamily="34" charset="0"/>
              </a:rPr>
              <a:t>У 2007 р. -  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1000</a:t>
            </a:r>
            <a:endParaRPr lang="ru-RU" sz="1500" dirty="0">
              <a:solidFill>
                <a:srgbClr val="F22402"/>
              </a:solidFill>
              <a:latin typeface="Arial" charset="0"/>
            </a:endParaRPr>
          </a:p>
          <a:p>
            <a:pPr marL="360000" lvl="3" eaLnBrk="0" hangingPunct="0">
              <a:defRPr/>
            </a:pPr>
            <a:r>
              <a:rPr lang="ru-RU" sz="1500" dirty="0">
                <a:latin typeface="Verdana" pitchFamily="34" charset="0"/>
              </a:rPr>
              <a:t>У 2008 р.</a:t>
            </a: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 – 1000</a:t>
            </a:r>
          </a:p>
          <a:p>
            <a:pPr marL="360000" lvl="1" eaLnBrk="0" hangingPunct="0">
              <a:defRPr/>
            </a:pPr>
            <a:r>
              <a:rPr lang="ru-RU" sz="1500" dirty="0">
                <a:solidFill>
                  <a:srgbClr val="F22402"/>
                </a:solidFill>
                <a:latin typeface="Verdana" pitchFamily="34" charset="0"/>
              </a:rPr>
              <a:t>У 2009 р. – 602 </a:t>
            </a:r>
            <a:r>
              <a:rPr lang="uk-UA" sz="1500" i="1" dirty="0">
                <a:latin typeface="Verdana" pitchFamily="34" charset="0"/>
              </a:rPr>
              <a:t>(станом на </a:t>
            </a:r>
            <a:r>
              <a:rPr lang="uk-UA" sz="1500" i="1" dirty="0">
                <a:latin typeface="Verdana" pitchFamily="34" charset="0"/>
              </a:rPr>
              <a:t>1.10.09)</a:t>
            </a:r>
            <a:endParaRPr lang="uk-UA" sz="1500" i="1" dirty="0">
              <a:latin typeface="Verdana" pitchFamily="34" charset="0"/>
            </a:endParaRPr>
          </a:p>
          <a:p>
            <a:pPr marL="742950" lvl="1" indent="-285750" eaLnBrk="0" hangingPunct="0">
              <a:defRPr/>
            </a:pPr>
            <a:r>
              <a:rPr lang="uk-UA" sz="1500" dirty="0">
                <a:latin typeface="Verdana" pitchFamily="34" charset="0"/>
              </a:rPr>
              <a:t>+ прогнозовано у жовтні-грудні -</a:t>
            </a:r>
            <a:r>
              <a:rPr lang="uk-UA" sz="1500" dirty="0">
                <a:solidFill>
                  <a:srgbClr val="FF0000"/>
                </a:solidFill>
                <a:latin typeface="Verdana" pitchFamily="34" charset="0"/>
              </a:rPr>
              <a:t> 398</a:t>
            </a:r>
            <a:endParaRPr lang="ru-RU" sz="1500" dirty="0">
              <a:latin typeface="Verdana" pitchFamily="34" charset="0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4470400" y="3513138"/>
          <a:ext cx="4427538" cy="2743200"/>
        </p:xfrm>
        <a:graphic>
          <a:graphicData uri="http://schemas.openxmlformats.org/presentationml/2006/ole">
            <p:oleObj spid="_x0000_s1026" name="Диаграмма" r:id="rId4" imgW="3924367" imgH="2428943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A69E7-D272-4553-A6A3-D324CBB8CB3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185738"/>
            <a:ext cx="8693150" cy="889000"/>
          </a:xfrm>
        </p:spPr>
        <p:txBody>
          <a:bodyPr/>
          <a:lstStyle/>
          <a:p>
            <a:pPr eaLnBrk="1" hangingPunct="1"/>
            <a:r>
              <a:rPr lang="uk-UA" smtClean="0"/>
              <a:t>Структура впровадження програми в області</a:t>
            </a:r>
            <a:endParaRPr lang="ru-RU" smtClean="0"/>
          </a:p>
        </p:txBody>
      </p:sp>
      <p:grpSp>
        <p:nvGrpSpPr>
          <p:cNvPr id="25603" name="Группа 6"/>
          <p:cNvGrpSpPr>
            <a:grpSpLocks/>
          </p:cNvGrpSpPr>
          <p:nvPr/>
        </p:nvGrpSpPr>
        <p:grpSpPr bwMode="auto">
          <a:xfrm>
            <a:off x="354013" y="825500"/>
            <a:ext cx="8237537" cy="4927600"/>
            <a:chOff x="354013" y="825500"/>
            <a:chExt cx="8237537" cy="4927600"/>
          </a:xfrm>
        </p:grpSpPr>
        <p:sp>
          <p:nvSpPr>
            <p:cNvPr id="25605" name="Line 16"/>
            <p:cNvSpPr>
              <a:spLocks noChangeShapeType="1"/>
            </p:cNvSpPr>
            <p:nvPr/>
          </p:nvSpPr>
          <p:spPr bwMode="auto">
            <a:xfrm>
              <a:off x="5676900" y="3962400"/>
              <a:ext cx="406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06" name="Line 17"/>
            <p:cNvSpPr>
              <a:spLocks noChangeShapeType="1"/>
            </p:cNvSpPr>
            <p:nvPr/>
          </p:nvSpPr>
          <p:spPr bwMode="auto">
            <a:xfrm>
              <a:off x="2794000" y="3937000"/>
              <a:ext cx="406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8"/>
            <p:cNvSpPr>
              <a:spLocks noChangeArrowheads="1"/>
            </p:cNvSpPr>
            <p:nvPr/>
          </p:nvSpPr>
          <p:spPr bwMode="auto">
            <a:xfrm>
              <a:off x="3225800" y="4927600"/>
              <a:ext cx="2489200" cy="81280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uk-UA" sz="1100" b="1" dirty="0">
                  <a:solidFill>
                    <a:srgbClr val="F22402"/>
                  </a:solidFill>
                  <a:latin typeface="Verdana" pitchFamily="34" charset="0"/>
                </a:rPr>
                <a:t>Опорні школи</a:t>
              </a:r>
            </a:p>
            <a:p>
              <a:pPr algn="ctr" eaLnBrk="0" hangingPunct="0">
                <a:defRPr/>
              </a:pPr>
              <a:r>
                <a:rPr lang="uk-UA" sz="1100" dirty="0">
                  <a:latin typeface="Verdana" pitchFamily="34" charset="0"/>
                </a:rPr>
                <a:t>(</a:t>
              </a:r>
              <a:r>
                <a:rPr lang="uk-UA" sz="1100" dirty="0">
                  <a:latin typeface="Verdana" pitchFamily="34" charset="0"/>
                </a:rPr>
                <a:t>193 </a:t>
              </a:r>
              <a:r>
                <a:rPr lang="uk-UA" sz="1100" dirty="0">
                  <a:latin typeface="Verdana" pitchFamily="34" charset="0"/>
                </a:rPr>
                <a:t>ЗНЗ)</a:t>
              </a:r>
            </a:p>
            <a:p>
              <a:pPr algn="ctr" eaLnBrk="0" hangingPunct="0">
                <a:defRPr/>
              </a:pPr>
              <a:r>
                <a:rPr lang="uk-UA" sz="1100" dirty="0">
                  <a:latin typeface="Verdana" pitchFamily="34" charset="0"/>
                </a:rPr>
                <a:t>Проведення навчання</a:t>
              </a:r>
              <a:endParaRPr lang="ru-RU" sz="1100" dirty="0">
                <a:latin typeface="Verdana" pitchFamily="34" charset="0"/>
              </a:endParaRPr>
            </a:p>
          </p:txBody>
        </p:sp>
        <p:sp>
          <p:nvSpPr>
            <p:cNvPr id="25608" name="Line 19"/>
            <p:cNvSpPr>
              <a:spLocks noChangeShapeType="1"/>
            </p:cNvSpPr>
            <p:nvPr/>
          </p:nvSpPr>
          <p:spPr bwMode="auto">
            <a:xfrm>
              <a:off x="1587500" y="4470400"/>
              <a:ext cx="0" cy="86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09" name="Line 20"/>
            <p:cNvSpPr>
              <a:spLocks noChangeShapeType="1"/>
            </p:cNvSpPr>
            <p:nvPr/>
          </p:nvSpPr>
          <p:spPr bwMode="auto">
            <a:xfrm>
              <a:off x="1587500" y="5334000"/>
              <a:ext cx="1625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10" name="Line 21"/>
            <p:cNvSpPr>
              <a:spLocks noChangeShapeType="1"/>
            </p:cNvSpPr>
            <p:nvPr/>
          </p:nvSpPr>
          <p:spPr bwMode="auto">
            <a:xfrm>
              <a:off x="4457700" y="4483100"/>
              <a:ext cx="1270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5611" name="Freeform 22"/>
            <p:cNvSpPr>
              <a:spLocks/>
            </p:cNvSpPr>
            <p:nvPr/>
          </p:nvSpPr>
          <p:spPr bwMode="auto">
            <a:xfrm>
              <a:off x="7400925" y="4470400"/>
              <a:ext cx="3175" cy="854075"/>
            </a:xfrm>
            <a:custGeom>
              <a:avLst/>
              <a:gdLst>
                <a:gd name="T0" fmla="*/ 2 w 2"/>
                <a:gd name="T1" fmla="*/ 0 h 538"/>
                <a:gd name="T2" fmla="*/ 0 w 2"/>
                <a:gd name="T3" fmla="*/ 538 h 538"/>
                <a:gd name="T4" fmla="*/ 0 60000 65536"/>
                <a:gd name="T5" fmla="*/ 0 60000 65536"/>
                <a:gd name="T6" fmla="*/ 0 w 2"/>
                <a:gd name="T7" fmla="*/ 0 h 538"/>
                <a:gd name="T8" fmla="*/ 2 w 2"/>
                <a:gd name="T9" fmla="*/ 538 h 53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538">
                  <a:moveTo>
                    <a:pt x="2" y="0"/>
                  </a:moveTo>
                  <a:cubicBezTo>
                    <a:pt x="2" y="90"/>
                    <a:pt x="0" y="426"/>
                    <a:pt x="0" y="53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25612" name="Freeform 23"/>
            <p:cNvSpPr>
              <a:spLocks/>
            </p:cNvSpPr>
            <p:nvPr/>
          </p:nvSpPr>
          <p:spPr bwMode="auto">
            <a:xfrm>
              <a:off x="5715000" y="5321300"/>
              <a:ext cx="1695450" cy="3175"/>
            </a:xfrm>
            <a:custGeom>
              <a:avLst/>
              <a:gdLst>
                <a:gd name="T0" fmla="*/ 0 w 1068"/>
                <a:gd name="T1" fmla="*/ 0 h 2"/>
                <a:gd name="T2" fmla="*/ 1068 w 1068"/>
                <a:gd name="T3" fmla="*/ 2 h 2"/>
                <a:gd name="T4" fmla="*/ 0 60000 65536"/>
                <a:gd name="T5" fmla="*/ 0 60000 65536"/>
                <a:gd name="T6" fmla="*/ 0 w 1068"/>
                <a:gd name="T7" fmla="*/ 0 h 2"/>
                <a:gd name="T8" fmla="*/ 1068 w 1068"/>
                <a:gd name="T9" fmla="*/ 2 h 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68" h="2">
                  <a:moveTo>
                    <a:pt x="0" y="0"/>
                  </a:moveTo>
                  <a:lnTo>
                    <a:pt x="1068" y="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</p:grpSp>
      <p:grpSp>
        <p:nvGrpSpPr>
          <p:cNvPr id="25604" name="Группа 28"/>
          <p:cNvGrpSpPr>
            <a:grpSpLocks noGrp="1"/>
          </p:cNvGrpSpPr>
          <p:nvPr>
            <p:ph idx="1"/>
          </p:nvPr>
        </p:nvGrpSpPr>
        <p:grpSpPr bwMode="auto">
          <a:xfrm>
            <a:off x="561995638" y="1310481250"/>
            <a:ext cx="2147483647" cy="2147483647"/>
            <a:chOff x="354013" y="825500"/>
            <a:chExt cx="8237537" cy="4927600"/>
          </a:xfrm>
        </p:grpSpPr>
        <p:sp>
          <p:nvSpPr>
            <p:cNvPr id="25613" name="AutoShape 5"/>
            <p:cNvSpPr>
              <a:spLocks noChangeAspect="1" noChangeArrowheads="1" noTextEdit="1"/>
            </p:cNvSpPr>
            <p:nvPr/>
          </p:nvSpPr>
          <p:spPr bwMode="auto">
            <a:xfrm>
              <a:off x="354013" y="825500"/>
              <a:ext cx="8237537" cy="492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25614" name="_s2063"/>
            <p:cNvCxnSpPr>
              <a:cxnSpLocks noChangeShapeType="1"/>
            </p:cNvCxnSpPr>
            <p:nvPr/>
          </p:nvCxnSpPr>
          <p:spPr bwMode="auto">
            <a:xfrm rot="5400000" flipH="1">
              <a:off x="4232730" y="3390123"/>
              <a:ext cx="429376" cy="2818"/>
            </a:xfrm>
            <a:prstGeom prst="bentConnector3">
              <a:avLst>
                <a:gd name="adj1" fmla="val 2656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5615" name="_s2061"/>
            <p:cNvCxnSpPr>
              <a:cxnSpLocks noChangeShapeType="1"/>
              <a:stCxn id="28" idx="1"/>
            </p:cNvCxnSpPr>
            <p:nvPr/>
          </p:nvCxnSpPr>
          <p:spPr bwMode="auto">
            <a:xfrm rot="10800000">
              <a:off x="1571466" y="4447447"/>
              <a:ext cx="414272" cy="876277"/>
            </a:xfrm>
            <a:prstGeom prst="bentConnector2">
              <a:avLst/>
            </a:prstGeom>
            <a:noFill/>
            <a:ln w="28575">
              <a:noFill/>
              <a:miter lim="800000"/>
              <a:headEnd/>
              <a:tailEnd/>
            </a:ln>
          </p:spPr>
        </p:cxnSp>
        <p:cxnSp>
          <p:nvCxnSpPr>
            <p:cNvPr id="25616" name="_s2055"/>
            <p:cNvCxnSpPr>
              <a:cxnSpLocks noChangeShapeType="1"/>
              <a:stCxn id="27" idx="0"/>
              <a:endCxn id="25" idx="2"/>
            </p:cNvCxnSpPr>
            <p:nvPr/>
          </p:nvCxnSpPr>
          <p:spPr bwMode="auto">
            <a:xfrm rot="-5400000">
              <a:off x="7135454" y="3390123"/>
              <a:ext cx="429376" cy="28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17" name="_s2053"/>
            <p:cNvCxnSpPr>
              <a:cxnSpLocks noChangeShapeType="1"/>
            </p:cNvCxnSpPr>
            <p:nvPr/>
          </p:nvCxnSpPr>
          <p:spPr bwMode="auto">
            <a:xfrm rot="-5400000">
              <a:off x="1358187" y="3390123"/>
              <a:ext cx="429376" cy="28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5618" name="AutoShape 6"/>
            <p:cNvCxnSpPr>
              <a:cxnSpLocks noChangeShapeType="1"/>
              <a:stCxn id="28" idx="0"/>
              <a:endCxn id="25" idx="2"/>
            </p:cNvCxnSpPr>
            <p:nvPr/>
          </p:nvCxnSpPr>
          <p:spPr bwMode="auto">
            <a:xfrm rot="5400000" flipH="1">
              <a:off x="5689728" y="437098"/>
              <a:ext cx="429376" cy="2888633"/>
            </a:xfrm>
            <a:prstGeom prst="bentConnector3">
              <a:avLst>
                <a:gd name="adj1" fmla="val 2666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5619" name="AutoShape 7"/>
            <p:cNvCxnSpPr>
              <a:cxnSpLocks noChangeShapeType="1"/>
            </p:cNvCxnSpPr>
            <p:nvPr/>
          </p:nvCxnSpPr>
          <p:spPr bwMode="auto">
            <a:xfrm rot="-5400000">
              <a:off x="4238366" y="1874369"/>
              <a:ext cx="429376" cy="14091"/>
            </a:xfrm>
            <a:prstGeom prst="bentConnector3">
              <a:avLst>
                <a:gd name="adj1" fmla="val 2666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5620" name="_s2056"/>
            <p:cNvCxnSpPr>
              <a:cxnSpLocks noChangeShapeType="1"/>
              <a:stCxn id="26" idx="0"/>
              <a:endCxn id="25" idx="2"/>
            </p:cNvCxnSpPr>
            <p:nvPr/>
          </p:nvCxnSpPr>
          <p:spPr bwMode="auto">
            <a:xfrm rot="-5400000">
              <a:off x="2801095" y="437098"/>
              <a:ext cx="429376" cy="2888633"/>
            </a:xfrm>
            <a:prstGeom prst="bentConnector3">
              <a:avLst>
                <a:gd name="adj1" fmla="val 26667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5" name="_s2057"/>
            <p:cNvSpPr>
              <a:spLocks noChangeArrowheads="1"/>
            </p:cNvSpPr>
            <p:nvPr/>
          </p:nvSpPr>
          <p:spPr bwMode="auto">
            <a:xfrm>
              <a:off x="6435790" y="825500"/>
              <a:ext cx="8237537" cy="306430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ru-RU" sz="1100" b="1">
                  <a:solidFill>
                    <a:srgbClr val="F22402"/>
                  </a:solidFill>
                  <a:latin typeface="Verdana" pitchFamily="34" charset="0"/>
                </a:rPr>
                <a:t>Рудіна О.М.</a:t>
              </a:r>
              <a:r>
                <a:rPr lang="ru-RU" sz="1100" b="1">
                  <a:latin typeface="Verdana" pitchFamily="34" charset="0"/>
                </a:rPr>
                <a:t> 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Координатор програми в області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Адміністративний рівень</a:t>
              </a:r>
              <a:endParaRPr lang="ru-RU" sz="1100">
                <a:latin typeface="Verdana" pitchFamily="34" charset="0"/>
              </a:endParaRPr>
            </a:p>
          </p:txBody>
        </p:sp>
        <p:sp>
          <p:nvSpPr>
            <p:cNvPr id="26" name="_s2058"/>
            <p:cNvSpPr>
              <a:spLocks noChangeArrowheads="1"/>
            </p:cNvSpPr>
            <p:nvPr/>
          </p:nvSpPr>
          <p:spPr bwMode="auto">
            <a:xfrm>
              <a:off x="354013" y="2746079"/>
              <a:ext cx="8237537" cy="393678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ru-RU" sz="1100" b="1">
                  <a:solidFill>
                    <a:srgbClr val="F22402"/>
                  </a:solidFill>
                  <a:latin typeface="Verdana" pitchFamily="34" charset="0"/>
                </a:rPr>
                <a:t>Управління освіти і науки </a:t>
              </a:r>
            </a:p>
            <a:p>
              <a:pPr algn="ctr" eaLnBrk="0" hangingPunct="0">
                <a:defRPr/>
              </a:pPr>
              <a:r>
                <a:rPr lang="ru-RU" sz="1100">
                  <a:solidFill>
                    <a:srgbClr val="F22402"/>
                  </a:solidFill>
                  <a:latin typeface="Verdana" pitchFamily="34" charset="0"/>
                </a:rPr>
                <a:t>Луганської облдержадміністрації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Забезпечення 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впровадження програми 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Фінансова підтримка</a:t>
              </a:r>
            </a:p>
          </p:txBody>
        </p:sp>
        <p:sp>
          <p:nvSpPr>
            <p:cNvPr id="27" name="_s2059"/>
            <p:cNvSpPr>
              <a:spLocks noChangeArrowheads="1"/>
            </p:cNvSpPr>
            <p:nvPr/>
          </p:nvSpPr>
          <p:spPr bwMode="auto">
            <a:xfrm>
              <a:off x="6435790" y="2746079"/>
              <a:ext cx="8237537" cy="393678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ru-RU" sz="1100" b="1">
                  <a:solidFill>
                    <a:srgbClr val="F22402"/>
                  </a:solidFill>
                  <a:latin typeface="Verdana" pitchFamily="34" charset="0"/>
                </a:rPr>
                <a:t>Щоткіна А.М</a:t>
              </a:r>
              <a:r>
                <a:rPr lang="ru-RU" sz="1100" b="1">
                  <a:latin typeface="Verdana" pitchFamily="34" charset="0"/>
                </a:rPr>
                <a:t>.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Координатор з питань організації 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навчання за програмою 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в  містах (районах) області</a:t>
              </a:r>
            </a:p>
            <a:p>
              <a:pPr algn="ctr" eaLnBrk="0" hangingPunct="0">
                <a:defRPr/>
              </a:pPr>
              <a:endParaRPr lang="ru-RU" sz="1100">
                <a:latin typeface="Verdana" pitchFamily="34" charset="0"/>
              </a:endParaRPr>
            </a:p>
          </p:txBody>
        </p:sp>
        <p:sp>
          <p:nvSpPr>
            <p:cNvPr id="28" name="AutoShape 12"/>
            <p:cNvSpPr>
              <a:spLocks noChangeArrowheads="1"/>
            </p:cNvSpPr>
            <p:nvPr/>
          </p:nvSpPr>
          <p:spPr bwMode="auto">
            <a:xfrm>
              <a:off x="6435790" y="2746079"/>
              <a:ext cx="8237537" cy="393678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ru-RU" sz="1100" b="1">
                  <a:solidFill>
                    <a:srgbClr val="F22402"/>
                  </a:solidFill>
                  <a:latin typeface="Verdana" pitchFamily="34" charset="0"/>
                </a:rPr>
                <a:t>Воротникова І.П., </a:t>
              </a:r>
            </a:p>
            <a:p>
              <a:pPr algn="ctr" eaLnBrk="0" hangingPunct="0">
                <a:defRPr/>
              </a:pPr>
              <a:r>
                <a:rPr lang="ru-RU" sz="1100" b="1">
                  <a:solidFill>
                    <a:srgbClr val="F22402"/>
                  </a:solidFill>
                  <a:latin typeface="Verdana" pitchFamily="34" charset="0"/>
                </a:rPr>
                <a:t>Кудінов Ю.В.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Обласні тренери 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Підготовка міськ(рай) тренерів 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Навчання за програмою</a:t>
              </a:r>
              <a:endParaRPr lang="ru-RU" sz="1100">
                <a:latin typeface="Verdana" pitchFamily="34" charset="0"/>
              </a:endParaRPr>
            </a:p>
          </p:txBody>
        </p:sp>
        <p:sp>
          <p:nvSpPr>
            <p:cNvPr id="29" name="AutoShape 13"/>
            <p:cNvSpPr>
              <a:spLocks noChangeArrowheads="1"/>
            </p:cNvSpPr>
            <p:nvPr/>
          </p:nvSpPr>
          <p:spPr bwMode="auto">
            <a:xfrm>
              <a:off x="354013" y="2746079"/>
              <a:ext cx="8237537" cy="306430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ru-RU" sz="1100" b="1">
                  <a:solidFill>
                    <a:srgbClr val="F22402"/>
                  </a:solidFill>
                  <a:latin typeface="Verdana" pitchFamily="34" charset="0"/>
                </a:rPr>
                <a:t>Міськ(рай) відділи освіти </a:t>
              </a:r>
              <a:r>
                <a:rPr lang="ru-RU" sz="1100">
                  <a:latin typeface="Verdana" pitchFamily="34" charset="0"/>
                </a:rPr>
                <a:t>(31)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Забезпечення </a:t>
              </a:r>
            </a:p>
            <a:p>
              <a:pPr algn="ctr" eaLnBrk="0" hangingPunct="0">
                <a:defRPr/>
              </a:pPr>
              <a:r>
                <a:rPr lang="ru-RU" sz="1100">
                  <a:latin typeface="Verdana" pitchFamily="34" charset="0"/>
                </a:rPr>
                <a:t>впровадження програми</a:t>
              </a:r>
            </a:p>
          </p:txBody>
        </p:sp>
        <p:sp>
          <p:nvSpPr>
            <p:cNvPr id="30" name="_s2054"/>
            <p:cNvSpPr>
              <a:spLocks noChangeArrowheads="1"/>
            </p:cNvSpPr>
            <p:nvPr/>
          </p:nvSpPr>
          <p:spPr bwMode="auto">
            <a:xfrm>
              <a:off x="6435790" y="2746079"/>
              <a:ext cx="8237537" cy="31281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uk-UA" sz="1100" b="1">
                  <a:solidFill>
                    <a:srgbClr val="F22402"/>
                  </a:solidFill>
                  <a:latin typeface="Verdana" pitchFamily="34" charset="0"/>
                </a:rPr>
                <a:t>Міськ(рай) тренери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(56 осіб)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Навчання за програмою</a:t>
              </a:r>
              <a:endParaRPr lang="ru-RU" sz="1100">
                <a:latin typeface="Verdana" pitchFamily="34" charset="0"/>
              </a:endParaRPr>
            </a:p>
          </p:txBody>
        </p:sp>
        <p:sp>
          <p:nvSpPr>
            <p:cNvPr id="25627" name="_s2060"/>
            <p:cNvSpPr>
              <a:spLocks noChangeArrowheads="1"/>
            </p:cNvSpPr>
            <p:nvPr/>
          </p:nvSpPr>
          <p:spPr bwMode="auto">
            <a:xfrm>
              <a:off x="1985739" y="4894348"/>
              <a:ext cx="2488452" cy="858752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eaLnBrk="0" hangingPunct="0"/>
              <a:endParaRPr lang="ru-RU" sz="1100">
                <a:latin typeface="Verdana" pitchFamily="34" charset="0"/>
              </a:endParaRPr>
            </a:p>
          </p:txBody>
        </p:sp>
        <p:sp>
          <p:nvSpPr>
            <p:cNvPr id="32" name="_s2062"/>
            <p:cNvSpPr>
              <a:spLocks noChangeArrowheads="1"/>
            </p:cNvSpPr>
            <p:nvPr/>
          </p:nvSpPr>
          <p:spPr bwMode="auto">
            <a:xfrm>
              <a:off x="6435790" y="2746079"/>
              <a:ext cx="8237537" cy="312814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ctr" eaLnBrk="0" hangingPunct="0">
                <a:defRPr/>
              </a:pPr>
              <a:r>
                <a:rPr lang="uk-UA" sz="1100" b="1">
                  <a:solidFill>
                    <a:srgbClr val="F22402"/>
                  </a:solidFill>
                  <a:latin typeface="Verdana" pitchFamily="34" charset="0"/>
                </a:rPr>
                <a:t>Міськ(рай) координатори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(31 особа)</a:t>
              </a:r>
            </a:p>
            <a:p>
              <a:pPr algn="ctr" eaLnBrk="0" hangingPunct="0">
                <a:defRPr/>
              </a:pPr>
              <a:r>
                <a:rPr lang="uk-UA" sz="1100">
                  <a:latin typeface="Verdana" pitchFamily="34" charset="0"/>
                </a:rPr>
                <a:t>Організація навчання </a:t>
              </a:r>
              <a:endParaRPr lang="ru-RU" sz="1100">
                <a:latin typeface="Verdana" pitchFamily="34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D6C9D-2EDE-4ED0-B329-43D1C7750D4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0"/>
            <a:ext cx="8237538" cy="889000"/>
          </a:xfrm>
        </p:spPr>
        <p:txBody>
          <a:bodyPr/>
          <a:lstStyle/>
          <a:p>
            <a:pPr eaLnBrk="1" hangingPunct="1"/>
            <a:r>
              <a:rPr lang="ru-RU" smtClean="0"/>
              <a:t>З якими проблеми стикаєтесь? </a:t>
            </a:r>
            <a:br>
              <a:rPr lang="ru-RU" smtClean="0"/>
            </a:br>
            <a:r>
              <a:rPr lang="ru-RU" smtClean="0"/>
              <a:t>Які шляхи їх  вирішення пропонуєте?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06400" y="922338"/>
            <a:ext cx="3965575" cy="5889625"/>
          </a:xfrm>
        </p:spPr>
        <p:txBody>
          <a:bodyPr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uk-UA" sz="1600" b="1" smtClean="0"/>
              <a:t>Проблеми</a:t>
            </a:r>
          </a:p>
          <a:p>
            <a:pPr marL="0" indent="0" eaLnBrk="1" hangingPunct="1">
              <a:buClr>
                <a:srgbClr val="FF0000"/>
              </a:buClr>
            </a:pPr>
            <a:r>
              <a:rPr lang="uk-UA" sz="1600" smtClean="0"/>
              <a:t> Учителі не володіють первинними навичками роботи за комп’ютером</a:t>
            </a:r>
          </a:p>
          <a:p>
            <a:pPr marL="0" indent="0" eaLnBrk="1" hangingPunct="1">
              <a:spcBef>
                <a:spcPts val="3000"/>
              </a:spcBef>
              <a:buClr>
                <a:srgbClr val="FF0000"/>
              </a:buClr>
            </a:pPr>
            <a:r>
              <a:rPr lang="uk-UA" sz="1600" smtClean="0"/>
              <a:t> Відсутнє підключення більшості ЗНЗ до мережі Інтернет, у зв’язку з цим неможливість роботи в Інтернеті (особливо в сільській місцевості через низьку якість каналів зв’язку)</a:t>
            </a:r>
          </a:p>
          <a:p>
            <a:pPr marL="0" indent="0" eaLnBrk="1" hangingPunct="1">
              <a:buClr>
                <a:srgbClr val="FF0000"/>
              </a:buClr>
            </a:pPr>
            <a:r>
              <a:rPr lang="uk-UA" sz="1600" smtClean="0"/>
              <a:t> Відсутність ліцензійної програми Pablisher 2002, 2003</a:t>
            </a:r>
          </a:p>
          <a:p>
            <a:pPr marL="0" indent="0" eaLnBrk="1" hangingPunct="1">
              <a:buClr>
                <a:srgbClr val="FF0000"/>
              </a:buClr>
            </a:pPr>
            <a:r>
              <a:rPr lang="uk-UA" sz="1600" smtClean="0"/>
              <a:t>Відсутність підтримки та розуміння важливості впровадження програми з боку керівників окремих ЗНЗ</a:t>
            </a:r>
          </a:p>
          <a:p>
            <a:pPr marL="0" indent="0" eaLnBrk="1" hangingPunct="1">
              <a:spcBef>
                <a:spcPts val="2400"/>
              </a:spcBef>
              <a:buClr>
                <a:srgbClr val="FF0000"/>
              </a:buClr>
            </a:pPr>
            <a:r>
              <a:rPr lang="uk-UA" sz="1600" smtClean="0"/>
              <a:t> Недостатність коштів у місцевих бюджетах на впровадження Програми</a:t>
            </a:r>
          </a:p>
          <a:p>
            <a:pPr marL="0" indent="0" eaLnBrk="1" hangingPunct="1">
              <a:spcBef>
                <a:spcPts val="600"/>
              </a:spcBef>
              <a:buClr>
                <a:srgbClr val="FF0000"/>
              </a:buClr>
            </a:pPr>
            <a:r>
              <a:rPr lang="uk-UA" sz="1600" smtClean="0">
                <a:solidFill>
                  <a:schemeClr val="bg1"/>
                </a:solidFill>
              </a:rPr>
              <a:t>Недостатня підготовленість педагогів до опанування методу проектів</a:t>
            </a:r>
            <a:endParaRPr lang="uk-UA" sz="1600" b="1" smtClean="0">
              <a:solidFill>
                <a:schemeClr val="bg1"/>
              </a:solidFill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5325" y="922338"/>
            <a:ext cx="4043363" cy="4343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uk-UA" sz="1600" b="1" smtClean="0"/>
              <a:t>Шляхи вирішення 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b="1" smtClean="0"/>
              <a:t> </a:t>
            </a:r>
            <a:r>
              <a:rPr lang="uk-UA" sz="1600" smtClean="0"/>
              <a:t>Проведення підготовчого етапу  за курсом "Користувач ПК" або „Основи інформаційно-комунікаційних технологій”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 Підключити до Інтернету всі ЗНЗ, які мають комп’ютерні класи, залучити до співпраці більш потужних провайдерів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  <a:buFontTx/>
              <a:buNone/>
            </a:pPr>
            <a:endParaRPr lang="uk-UA" sz="1600" smtClean="0"/>
          </a:p>
          <a:p>
            <a:pPr marL="0" indent="0" eaLnBrk="1" hangingPunct="1">
              <a:lnSpc>
                <a:spcPct val="80000"/>
              </a:lnSpc>
              <a:spcBef>
                <a:spcPts val="1800"/>
              </a:spcBef>
              <a:buClr>
                <a:srgbClr val="FF0000"/>
              </a:buClr>
            </a:pPr>
            <a:r>
              <a:rPr lang="uk-UA" sz="1600" smtClean="0"/>
              <a:t> Забезпечити централізовано ліцензійною програмою Pablisher 2002, 2003</a:t>
            </a:r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Мотивація керівниками відділів освіти директорів ЗНЗ та спонукання їх до виконання програми в повному обсязі</a:t>
            </a:r>
            <a:endParaRPr lang="en-US" sz="1600" smtClean="0"/>
          </a:p>
          <a:p>
            <a:pPr marL="0" indent="0" eaLnBrk="1" hangingPunct="1">
              <a:lnSpc>
                <a:spcPct val="80000"/>
              </a:lnSpc>
              <a:buClr>
                <a:srgbClr val="FF0000"/>
              </a:buClr>
            </a:pPr>
            <a:r>
              <a:rPr lang="uk-UA" sz="1600" smtClean="0"/>
              <a:t>Прийняття місцевими бюджетами спеціального рішення щодо фінансування  Програми</a:t>
            </a:r>
          </a:p>
          <a:p>
            <a:pPr marL="0" indent="0" eaLnBrk="1" hangingPunct="1">
              <a:lnSpc>
                <a:spcPct val="80000"/>
              </a:lnSpc>
              <a:spcBef>
                <a:spcPts val="2400"/>
              </a:spcBef>
              <a:buClr>
                <a:srgbClr val="FF0000"/>
              </a:buClr>
            </a:pPr>
            <a:r>
              <a:rPr lang="uk-UA" sz="1600" smtClean="0">
                <a:solidFill>
                  <a:schemeClr val="bg1"/>
                </a:solidFill>
              </a:rPr>
              <a:t>Впровадження проектів професійного розвитку педагогів щодо навичок високого мислення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Arial" charset="0"/>
              </a:rPr>
              <a:t>Найкращий досвід впровадження програми в області (участь, дистанційні курси інше)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uk-UA" sz="1800" smtClean="0"/>
              <a:t>створення</a:t>
            </a:r>
            <a:r>
              <a:rPr lang="ru-RU" sz="1800" smtClean="0"/>
              <a:t> публікацій в MS Publis</a:t>
            </a:r>
            <a:r>
              <a:rPr lang="en-US" sz="1800" smtClean="0"/>
              <a:t>h</a:t>
            </a:r>
            <a:r>
              <a:rPr lang="ru-RU" sz="1800" smtClean="0"/>
              <a:t>er (понад 60% педагогів - м.Сєверодонецьк, м. Лисичанськ, Марківський та Кремінський райони)</a:t>
            </a:r>
          </a:p>
          <a:p>
            <a:pPr>
              <a:spcBef>
                <a:spcPct val="50000"/>
              </a:spcBef>
            </a:pPr>
            <a:r>
              <a:rPr lang="ru-RU" sz="1800" smtClean="0"/>
              <a:t>створення й використання дидактичних матеріалів на уроках (близько 90% педагогів – учасників програми)</a:t>
            </a:r>
          </a:p>
          <a:p>
            <a:pPr>
              <a:spcBef>
                <a:spcPct val="50000"/>
              </a:spcBef>
            </a:pPr>
            <a:r>
              <a:rPr lang="ru-RU" sz="1800" smtClean="0"/>
              <a:t>використання презентацій на уроках різних типів (як правило, при проведенні «відкритих» уроків 100% використання презентацій)</a:t>
            </a:r>
          </a:p>
          <a:p>
            <a:pPr>
              <a:spcBef>
                <a:spcPct val="50000"/>
              </a:spcBef>
            </a:pPr>
            <a:r>
              <a:rPr lang="uk-UA" sz="1800" smtClean="0"/>
              <a:t>облік слухачів та сертифікатів Програми (паперовий варіант та електронний в </a:t>
            </a:r>
            <a:r>
              <a:rPr lang="en-US" sz="1800" smtClean="0"/>
              <a:t>Excel</a:t>
            </a:r>
            <a:r>
              <a:rPr lang="uk-UA" sz="1800" smtClean="0"/>
              <a:t>)</a:t>
            </a:r>
            <a:endParaRPr lang="ru-RU" sz="1800" smtClean="0"/>
          </a:p>
          <a:p>
            <a:endParaRPr lang="uk-UA" sz="1800" smtClean="0"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97E218-19BA-4C66-B46A-1FE6146FCF0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SWOT</a:t>
            </a:r>
            <a:r>
              <a:rPr lang="uk-UA" sz="2400" smtClean="0"/>
              <a:t> </a:t>
            </a:r>
            <a:r>
              <a:rPr lang="uk-UA" sz="2400" smtClean="0">
                <a:latin typeface="Arial" charset="0"/>
              </a:rPr>
              <a:t>- </a:t>
            </a:r>
            <a:r>
              <a:rPr lang="ru-RU" sz="2400" smtClean="0"/>
              <a:t>аналіз реалізації програми в області </a:t>
            </a:r>
            <a:br>
              <a:rPr lang="ru-RU" sz="2400" smtClean="0"/>
            </a:br>
            <a:r>
              <a:rPr lang="ru-RU" sz="2400" smtClean="0"/>
              <a:t>й заходи щодо поліпшення діяльності</a:t>
            </a:r>
          </a:p>
        </p:txBody>
      </p:sp>
      <p:graphicFrame>
        <p:nvGraphicFramePr>
          <p:cNvPr id="7" name="Group 6"/>
          <p:cNvGraphicFramePr>
            <a:graphicFrameLocks/>
          </p:cNvGraphicFramePr>
          <p:nvPr/>
        </p:nvGraphicFramePr>
        <p:xfrm>
          <a:off x="252413" y="1092200"/>
          <a:ext cx="8237537" cy="4770438"/>
        </p:xfrm>
        <a:graphic>
          <a:graphicData uri="http://schemas.openxmlformats.org/drawingml/2006/table">
            <a:tbl>
              <a:tblPr/>
              <a:tblGrid>
                <a:gridCol w="2746375"/>
                <a:gridCol w="2744787"/>
                <a:gridCol w="2746375"/>
              </a:tblGrid>
              <a:tr h="1279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Можливості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Підвищення комп’ютерної грамотності </a:t>
                      </a:r>
                      <a:r>
                        <a:rPr kumimoji="0" lang="uk-U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педпрацівників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Комплексне поєднання ІКТ та проектних технологій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Підвищення якості навчання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Загрози</a:t>
                      </a: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Нерозуміння суті методу проектів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Відсутність навичок роботи з ПК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Слабка матеріальна база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(технічно застарілі ПК) та низькі можливості </a:t>
                      </a:r>
                      <a:r>
                        <a:rPr kumimoji="0" lang="uk-U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Інтернет-провайдерів</a:t>
                      </a:r>
                      <a:endParaRPr kumimoji="0" lang="uk-U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Сильні сторони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Чітка структура і програма курсу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Методичні рекомендації для тренерів-методистів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Проектна методика на основі самостійної дослідницько-пошукової роботи учнів</a:t>
                      </a:r>
                      <a:endParaRPr kumimoji="0" lang="uk-U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Впровадження в навчальний процес навчальних проектів учнів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Підвищення  компетентності учасників тренінгу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Розвиток навичок роботи за ПК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Централізоване забезпечення навчальних комп’ютерних комплексів ліцензійним програмним забезпеченням, можливість працювати в мережі Інтернет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Впровадження курсу з основ інформаційно-комунікаційних технологій (елементарних навичок роботи за ПК)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Забезпечення кваліфікованими тренерами навчання за програмою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Слабкі сторони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Недостатня методична  й технологічна кваліфікація тренерів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Орієнтація на кількість підготовлених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Слабка мотивація роботи тренерів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Мотивація педагогів щодо впровадження інформаційних та проектних технологій у своїй практичній діяльності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Організація методичної підтримки вчителів щодо впровадження проектів у навчальний процес через участь в електронних форумах, майстер-класах, конкурсах для вчителів щодо реалізації навчальних проектів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F49F30-C0C9-42D2-8852-E3948AE5151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Фінансування програми</a:t>
            </a:r>
          </a:p>
        </p:txBody>
      </p:sp>
      <p:graphicFrame>
        <p:nvGraphicFramePr>
          <p:cNvPr id="33834" name="Group 42"/>
          <p:cNvGraphicFramePr>
            <a:graphicFrameLocks noGrp="1"/>
          </p:cNvGraphicFramePr>
          <p:nvPr>
            <p:ph sz="half" idx="2"/>
          </p:nvPr>
        </p:nvGraphicFramePr>
        <p:xfrm>
          <a:off x="374650" y="952500"/>
          <a:ext cx="8388350" cy="4989513"/>
        </p:xfrm>
        <a:graphic>
          <a:graphicData uri="http://schemas.openxmlformats.org/drawingml/2006/table">
            <a:tbl>
              <a:tblPr/>
              <a:tblGrid>
                <a:gridCol w="1497013"/>
                <a:gridCol w="1336675"/>
                <a:gridCol w="1406525"/>
                <a:gridCol w="1408112"/>
                <a:gridCol w="1436688"/>
                <a:gridCol w="1303337"/>
              </a:tblGrid>
              <a:tr h="108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Рік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Джерело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          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2010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Бюджетне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Цільове фінансування на програму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5 000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Спів-фінансування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Intel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Microsoft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CISCO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-</a:t>
                      </a:r>
                      <a:endParaRPr kumimoji="0" lang="uk-UA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Фонд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-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1 000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2 000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2 000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2 000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2402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2 000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22402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$</a:t>
                      </a:r>
                      <a:r>
                        <a:rPr kumimoji="0" lang="uk-U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32" name="Line 43"/>
          <p:cNvSpPr>
            <a:spLocks noChangeShapeType="1"/>
          </p:cNvSpPr>
          <p:nvPr/>
        </p:nvSpPr>
        <p:spPr bwMode="auto">
          <a:xfrm>
            <a:off x="381000" y="952500"/>
            <a:ext cx="1490663" cy="10937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AB80B-EC37-4148-9DE1-3754B9EB4A0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298450"/>
            <a:ext cx="8237537" cy="889000"/>
          </a:xfrm>
        </p:spPr>
        <p:txBody>
          <a:bodyPr/>
          <a:lstStyle/>
          <a:p>
            <a:pPr eaLnBrk="1" hangingPunct="1"/>
            <a:r>
              <a:rPr lang="ru-RU" altLang="ja-JP" sz="2400" smtClean="0"/>
              <a:t>Над чим ще треба працювати?</a:t>
            </a:r>
            <a:br>
              <a:rPr lang="ru-RU" altLang="ja-JP" sz="2400" smtClean="0"/>
            </a:br>
            <a:r>
              <a:rPr lang="ru-RU" altLang="ja-JP" sz="2400" smtClean="0"/>
              <a:t>Що потребує покращення </a:t>
            </a:r>
            <a:r>
              <a:rPr lang="ru-RU" altLang="ja-JP" sz="2400" smtClean="0">
                <a:latin typeface="Arial" charset="0"/>
              </a:rPr>
              <a:t>в</a:t>
            </a:r>
            <a:r>
              <a:rPr lang="ru-RU" altLang="ja-JP" sz="2400" smtClean="0"/>
              <a:t> області?</a:t>
            </a:r>
            <a:r>
              <a:rPr lang="ru-RU" altLang="ja-JP" sz="2000" smtClean="0"/>
              <a:t>   </a:t>
            </a:r>
            <a:endParaRPr lang="ru-RU" sz="2000" smtClean="0"/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457200" y="2733675"/>
            <a:ext cx="8686800" cy="3094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400" b="1">
                <a:latin typeface="Verdana" pitchFamily="34" charset="0"/>
              </a:rPr>
              <a:t>Що</a:t>
            </a:r>
            <a:r>
              <a:rPr lang="ru-RU" sz="2400"/>
              <a:t> </a:t>
            </a:r>
            <a:r>
              <a:rPr lang="ru-RU" sz="2400" b="1">
                <a:latin typeface="Verdana" pitchFamily="34" charset="0"/>
              </a:rPr>
              <a:t>треба зробити</a:t>
            </a:r>
            <a:r>
              <a:rPr lang="en-US" sz="2400" b="1">
                <a:latin typeface="Verdana" pitchFamily="34" charset="0"/>
              </a:rPr>
              <a:t> </a:t>
            </a:r>
            <a:r>
              <a:rPr lang="uk-UA" sz="2400" b="1">
                <a:latin typeface="Verdana" pitchFamily="34" charset="0"/>
              </a:rPr>
              <a:t>для вдосконалення реалізації програми</a:t>
            </a:r>
            <a:endParaRPr lang="ru-RU" sz="2400" b="1">
              <a:latin typeface="Verdana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uk-UA" sz="1400">
                <a:latin typeface="Verdana" pitchFamily="34" charset="0"/>
              </a:rPr>
              <a:t> МОН України – відзначення педагогів, які успішно реалізують Програму та фінансова підтримка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uk-UA" sz="1400">
                <a:latin typeface="Verdana" pitchFamily="34" charset="0"/>
              </a:rPr>
              <a:t> АПН України – наукове супроводження Програми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uk-UA" sz="1400">
                <a:latin typeface="Verdana" pitchFamily="34" charset="0"/>
              </a:rPr>
              <a:t>  ОУОН ОДА - відзначення педагогів, які успішно реалізують Програму та фінансова підтримка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uk-UA" sz="1400">
                <a:latin typeface="Verdana" pitchFamily="34" charset="0"/>
              </a:rPr>
              <a:t> </a:t>
            </a:r>
            <a:r>
              <a:rPr lang="uk-UA" sz="1400" b="1"/>
              <a:t> </a:t>
            </a:r>
            <a:r>
              <a:rPr lang="uk-UA" sz="1400">
                <a:latin typeface="Verdana" pitchFamily="34" charset="0"/>
              </a:rPr>
              <a:t>ІІТіЗО – науково-методичний супровід реалізації програми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uk-UA" sz="1400">
                <a:latin typeface="Verdana" pitchFamily="34" charset="0"/>
              </a:rPr>
              <a:t> Intel  -  забезпечення навчально-методичними матеріалами та підвищення фінансування Програми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7038" y="1101725"/>
            <a:ext cx="8237537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46063" lvl="1" indent="-244475">
              <a:spcBef>
                <a:spcPct val="40000"/>
              </a:spcBef>
              <a:buFont typeface="Wingdings" pitchFamily="2" charset="2"/>
              <a:buChar char="q"/>
              <a:defRPr/>
            </a:pPr>
            <a:r>
              <a:rPr lang="uk-UA" altLang="ja-JP" sz="1400" kern="0" dirty="0">
                <a:latin typeface="+mn-lt"/>
              </a:rPr>
              <a:t>Підвищення потреби педагогів у навчанні та використанні інформаційно-комунікаційних технологій, методу проектів у навчально-виховному процесі школи </a:t>
            </a:r>
          </a:p>
          <a:p>
            <a:pPr marL="246063" lvl="1" indent="-244475">
              <a:spcBef>
                <a:spcPct val="40000"/>
              </a:spcBef>
              <a:buFont typeface="Wingdings" pitchFamily="2" charset="2"/>
              <a:buChar char="q"/>
              <a:defRPr/>
            </a:pPr>
            <a:r>
              <a:rPr lang="uk-UA" altLang="ja-JP" sz="1400" kern="0" dirty="0">
                <a:latin typeface="+mn-lt"/>
              </a:rPr>
              <a:t>Цільове фінансування реалізації програми на </a:t>
            </a:r>
            <a:r>
              <a:rPr lang="uk-UA" altLang="ja-JP" sz="1400" kern="0" dirty="0" err="1">
                <a:latin typeface="+mn-lt"/>
              </a:rPr>
              <a:t>міськ</a:t>
            </a:r>
            <a:r>
              <a:rPr lang="uk-UA" altLang="ja-JP" sz="1400" kern="0" dirty="0">
                <a:latin typeface="+mn-lt"/>
              </a:rPr>
              <a:t>(рай) рівнях</a:t>
            </a:r>
            <a:endParaRPr lang="uk-UA" sz="1400" kern="0" dirty="0">
              <a:latin typeface="+mn-lt"/>
            </a:endParaRPr>
          </a:p>
          <a:p>
            <a:pPr marL="246063" lvl="1" indent="-244475">
              <a:spcBef>
                <a:spcPct val="40000"/>
              </a:spcBef>
              <a:buFont typeface="Wingdings" pitchFamily="2" charset="2"/>
              <a:buChar char="q"/>
              <a:defRPr/>
            </a:pPr>
            <a:r>
              <a:rPr lang="uk-UA" sz="1400" kern="0" dirty="0">
                <a:latin typeface="+mn-lt"/>
              </a:rPr>
              <a:t>Мотивація педагогів щодо впровадження інформаційних та проектних технологій у своїй практичній діяльності</a:t>
            </a:r>
          </a:p>
          <a:p>
            <a:pPr marL="246063" lvl="1" indent="-244475">
              <a:spcBef>
                <a:spcPct val="40000"/>
              </a:spcBef>
              <a:buFont typeface="Wingdings" pitchFamily="2" charset="2"/>
              <a:buChar char="q"/>
              <a:defRPr/>
            </a:pPr>
            <a:r>
              <a:rPr lang="uk-UA" altLang="ja-JP" sz="1400" kern="0" dirty="0">
                <a:latin typeface="+mn-lt"/>
              </a:rPr>
              <a:t>Удосконалення роботи тренерів програми щодо якості навчальних проектів</a:t>
            </a:r>
            <a:endParaRPr lang="uk-UA" sz="1400" kern="0" dirty="0">
              <a:latin typeface="+mn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D6918-CAED-466A-AACA-A53A2530849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6713" y="285750"/>
            <a:ext cx="8237537" cy="889000"/>
          </a:xfrm>
        </p:spPr>
        <p:txBody>
          <a:bodyPr/>
          <a:lstStyle/>
          <a:p>
            <a:pPr eaLnBrk="1" hangingPunct="1"/>
            <a:r>
              <a:rPr lang="ru-RU" altLang="ja-JP" smtClean="0"/>
              <a:t>Плани на 2010</a:t>
            </a:r>
            <a:r>
              <a:rPr lang="uk-UA" altLang="ja-JP" smtClean="0"/>
              <a:t>-2014</a:t>
            </a:r>
            <a:r>
              <a:rPr lang="en-US" altLang="ja-JP" smtClean="0">
                <a:ea typeface="ＭＳ Ｐゴシック"/>
                <a:cs typeface="ＭＳ Ｐゴシック"/>
              </a:rPr>
              <a:t> </a:t>
            </a:r>
            <a:r>
              <a:rPr lang="uk-UA" altLang="ja-JP" smtClean="0"/>
              <a:t>роки</a:t>
            </a:r>
            <a:r>
              <a:rPr lang="ru-RU" altLang="ja-JP" smtClean="0"/>
              <a:t>.</a:t>
            </a:r>
            <a:endParaRPr lang="ru-RU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054100"/>
            <a:ext cx="8237537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smtClean="0"/>
              <a:t>Очікувана кількість навчених учителів: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smtClean="0"/>
              <a:t>у 2010 р. – </a:t>
            </a:r>
            <a:r>
              <a:rPr lang="ru-RU" sz="1600" b="1" smtClean="0">
                <a:solidFill>
                  <a:srgbClr val="F22402"/>
                </a:solidFill>
              </a:rPr>
              <a:t>1000,</a:t>
            </a:r>
            <a:r>
              <a:rPr lang="ru-RU" sz="1600" b="1" smtClean="0"/>
              <a:t>  у 2011 р. – </a:t>
            </a:r>
            <a:r>
              <a:rPr lang="ru-RU" sz="1600" b="1" smtClean="0">
                <a:solidFill>
                  <a:srgbClr val="F22402"/>
                </a:solidFill>
              </a:rPr>
              <a:t>1000,</a:t>
            </a:r>
            <a:r>
              <a:rPr lang="ru-RU" sz="1600" b="1" smtClean="0"/>
              <a:t> у 2012 р. - </a:t>
            </a:r>
            <a:r>
              <a:rPr lang="ru-RU" sz="1600" b="1" smtClean="0">
                <a:solidFill>
                  <a:srgbClr val="F22402"/>
                </a:solidFill>
              </a:rPr>
              <a:t>1000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smtClean="0"/>
              <a:t>у 2013 р. – </a:t>
            </a:r>
            <a:r>
              <a:rPr lang="ru-RU" sz="1600" b="1" smtClean="0">
                <a:solidFill>
                  <a:srgbClr val="F22402"/>
                </a:solidFill>
              </a:rPr>
              <a:t>1000,  </a:t>
            </a:r>
            <a:r>
              <a:rPr lang="ru-RU" sz="1600" b="1" smtClean="0"/>
              <a:t>у 2014 р. - </a:t>
            </a:r>
            <a:r>
              <a:rPr lang="ru-RU" sz="1600" b="1" smtClean="0">
                <a:solidFill>
                  <a:srgbClr val="F22402"/>
                </a:solidFill>
              </a:rPr>
              <a:t>1000</a:t>
            </a:r>
            <a:endParaRPr lang="ru-RU" sz="1600" b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smtClean="0"/>
              <a:t>Заходи: </a:t>
            </a:r>
            <a:endParaRPr lang="ru-RU" sz="1600" b="1" smtClean="0">
              <a:solidFill>
                <a:srgbClr val="33CC33"/>
              </a:solidFill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ru-RU" sz="1600" b="1" smtClean="0"/>
              <a:t> </a:t>
            </a:r>
            <a:r>
              <a:rPr lang="uk-UA" sz="1600" smtClean="0"/>
              <a:t>семінари (щоквартально)</a:t>
            </a:r>
          </a:p>
          <a:p>
            <a:pPr marL="0" indent="0">
              <a:lnSpc>
                <a:spcPct val="80000"/>
              </a:lnSpc>
            </a:pPr>
            <a:r>
              <a:rPr lang="uk-UA" sz="1600" smtClean="0"/>
              <a:t> майстер-класи (двічі на рік)</a:t>
            </a:r>
          </a:p>
          <a:p>
            <a:pPr marL="0" indent="0">
              <a:lnSpc>
                <a:spcPct val="80000"/>
              </a:lnSpc>
            </a:pPr>
            <a:r>
              <a:rPr lang="uk-UA" sz="1600" smtClean="0"/>
              <a:t>консультування (за потребою кожного місяця)</a:t>
            </a:r>
            <a:endParaRPr lang="ru-RU" sz="1600" b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1600" b="1" smtClean="0"/>
              <a:t>Ініціативи, нові можливості: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1600" b="1" smtClean="0"/>
              <a:t> </a:t>
            </a:r>
            <a:r>
              <a:rPr lang="ru-RU" sz="1600" smtClean="0"/>
              <a:t>Урахування здобутих у Програмі </a:t>
            </a:r>
            <a:r>
              <a:rPr lang="uk-UA" sz="1600" smtClean="0"/>
              <a:t>навичок при атестації та підтвердженні педагогічних звань педагогами</a:t>
            </a:r>
            <a:endParaRPr lang="ru-RU" sz="1600" b="1" smtClean="0"/>
          </a:p>
          <a:p>
            <a:pPr marL="0" indent="0" eaLnBrk="1" hangingPunct="1">
              <a:lnSpc>
                <a:spcPct val="90000"/>
              </a:lnSpc>
            </a:pPr>
            <a:r>
              <a:rPr lang="ru-RU" sz="1600" b="1" smtClean="0"/>
              <a:t> </a:t>
            </a:r>
            <a:r>
              <a:rPr lang="ru-RU" sz="1600" smtClean="0"/>
              <a:t>Використання досвіду педагогів, які опанували Програму на високому рівні, при впровадженні нових проектів, наприклад «1+1»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ru-RU" sz="1600" smtClean="0"/>
              <a:t>Запровадження методичних знахідок педагогів, які розробили методичні матеріали на основі Програми, у масову практику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uk-UA" sz="1600" b="1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_intel_only">
  <a:themeElements>
    <a:clrScheme name="white_intel_only 2">
      <a:dk1>
        <a:srgbClr val="0860A8"/>
      </a:dk1>
      <a:lt1>
        <a:srgbClr val="FFFFFF"/>
      </a:lt1>
      <a:dk2>
        <a:srgbClr val="F5E647"/>
      </a:dk2>
      <a:lt2>
        <a:srgbClr val="FF5C47"/>
      </a:lt2>
      <a:accent1>
        <a:srgbClr val="A6CAE1"/>
      </a:accent1>
      <a:accent2>
        <a:srgbClr val="567EB9"/>
      </a:accent2>
      <a:accent3>
        <a:srgbClr val="FFFFFF"/>
      </a:accent3>
      <a:accent4>
        <a:srgbClr val="06518F"/>
      </a:accent4>
      <a:accent5>
        <a:srgbClr val="D0E1EE"/>
      </a:accent5>
      <a:accent6>
        <a:srgbClr val="4D72A7"/>
      </a:accent6>
      <a:hlink>
        <a:srgbClr val="0C2E86"/>
      </a:hlink>
      <a:folHlink>
        <a:srgbClr val="AA014C"/>
      </a:folHlink>
    </a:clrScheme>
    <a:fontScheme name="white_intel_only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white_intel_only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_intel_only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26150</TotalTime>
  <Words>1282</Words>
  <Application>Microsoft PowerPoint</Application>
  <PresentationFormat>Экран (4:3)</PresentationFormat>
  <Paragraphs>216</Paragraphs>
  <Slides>13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Times New Roman</vt:lpstr>
      <vt:lpstr>Arial</vt:lpstr>
      <vt:lpstr>Verdana</vt:lpstr>
      <vt:lpstr>Times</vt:lpstr>
      <vt:lpstr>ＭＳ Ｐゴシック</vt:lpstr>
      <vt:lpstr>Wingdings</vt:lpstr>
      <vt:lpstr>white_intel_only</vt:lpstr>
      <vt:lpstr>white_intel_only</vt:lpstr>
      <vt:lpstr>Диаграмма</vt:lpstr>
      <vt:lpstr>Intel® “Навчання для майбутнього”   Аналіз стану впровадження  програми  та плани на 2009-2011 роки Луганська область </vt:lpstr>
      <vt:lpstr>Стан впровадження програми в області      (на 1 жовтня 2009 р.)</vt:lpstr>
      <vt:lpstr>Структура впровадження програми в області</vt:lpstr>
      <vt:lpstr>З якими проблеми стикаєтесь?  Які шляхи їх  вирішення пропонуєте? </vt:lpstr>
      <vt:lpstr>Найкращий досвід впровадження програми в області (участь, дистанційні курси інше)</vt:lpstr>
      <vt:lpstr>SWOT - аналіз реалізації програми в області  й заходи щодо поліпшення діяльності</vt:lpstr>
      <vt:lpstr>Фінансування програми</vt:lpstr>
      <vt:lpstr>Над чим ще треба працювати? Що потребує покращення в області?   </vt:lpstr>
      <vt:lpstr>Плани на 2010-2014 роки.</vt:lpstr>
      <vt:lpstr>Медіа-підтримка програми в області</vt:lpstr>
      <vt:lpstr>Додаткова інформація  Місія і завдання програми в області </vt:lpstr>
      <vt:lpstr>Ефективність впровадження програми в області</vt:lpstr>
      <vt:lpstr>Мотивація викладачів, тренерів, координаторів, учителів; адміністративна підтримка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Robby Swinnen</dc:creator>
  <cp:lastModifiedBy>Customer</cp:lastModifiedBy>
  <cp:revision>983</cp:revision>
  <cp:lastPrinted>2000-08-23T18:27:38Z</cp:lastPrinted>
  <dcterms:created xsi:type="dcterms:W3CDTF">2000-06-12T17:51:33Z</dcterms:created>
  <dcterms:modified xsi:type="dcterms:W3CDTF">2009-09-30T10:59:09Z</dcterms:modified>
</cp:coreProperties>
</file>