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1" r:id="rId3"/>
    <p:sldId id="265" r:id="rId4"/>
    <p:sldId id="266" r:id="rId5"/>
    <p:sldId id="267" r:id="rId6"/>
    <p:sldId id="268" r:id="rId7"/>
    <p:sldId id="276" r:id="rId8"/>
    <p:sldId id="269" r:id="rId9"/>
    <p:sldId id="270" r:id="rId10"/>
    <p:sldId id="271" r:id="rId11"/>
    <p:sldId id="278" r:id="rId12"/>
    <p:sldId id="272" r:id="rId13"/>
    <p:sldId id="273" r:id="rId14"/>
    <p:sldId id="274" r:id="rId15"/>
    <p:sldId id="277"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068" autoAdjust="0"/>
    <p:restoredTop sz="94660"/>
  </p:normalViewPr>
  <p:slideViewPr>
    <p:cSldViewPr>
      <p:cViewPr varScale="1">
        <p:scale>
          <a:sx n="103" d="100"/>
          <a:sy n="103" d="100"/>
        </p:scale>
        <p:origin x="-37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4" descr="C:\Users\malves\AppData\Local\Microsoft\Windows\Temporary Internet Files\Content.IE5\54I5HWCN\MPj04372470000[1].jpg"/>
          <p:cNvPicPr>
            <a:picLocks noChangeAspect="1" noChangeArrowheads="1"/>
          </p:cNvPicPr>
          <p:nvPr/>
        </p:nvPicPr>
        <p:blipFill>
          <a:blip r:embed="rId2" cstate="print"/>
          <a:srcRect/>
          <a:stretch>
            <a:fillRect/>
          </a:stretch>
        </p:blipFill>
        <p:spPr bwMode="auto">
          <a:xfrm>
            <a:off x="-1" y="0"/>
            <a:ext cx="9176157" cy="6858000"/>
          </a:xfrm>
          <a:prstGeom prst="rect">
            <a:avLst/>
          </a:prstGeom>
          <a:noFill/>
        </p:spPr>
      </p:pic>
      <p:sp>
        <p:nvSpPr>
          <p:cNvPr id="2" name="Título 1"/>
          <p:cNvSpPr>
            <a:spLocks noGrp="1"/>
          </p:cNvSpPr>
          <p:nvPr>
            <p:ph type="ctrTitle"/>
          </p:nvPr>
        </p:nvSpPr>
        <p:spPr>
          <a:xfrm>
            <a:off x="4038600" y="0"/>
            <a:ext cx="5105400" cy="5181600"/>
          </a:xfrm>
        </p:spPr>
        <p:txBody>
          <a:bodyPr>
            <a:normAutofit/>
          </a:bodyPr>
          <a:lstStyle>
            <a:lvl1pPr>
              <a:defRPr lang="ru-RU" sz="4400" b="1" kern="1200"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39700">
                    <a:schemeClr val="bg1">
                      <a:alpha val="40000"/>
                    </a:schemeClr>
                  </a:glow>
                </a:effectLst>
                <a:latin typeface="+mj-lt"/>
                <a:ea typeface="+mj-ea"/>
                <a:cs typeface="+mj-cs"/>
              </a:defRPr>
            </a:lvl1pPr>
          </a:lstStyle>
          <a:p>
            <a:r>
              <a:rPr lang="ru-RU" smtClean="0"/>
              <a:t>Образец заголовка</a:t>
            </a:r>
            <a:endParaRPr lang="ru-RU" dirty="0"/>
          </a:p>
        </p:txBody>
      </p:sp>
      <p:sp>
        <p:nvSpPr>
          <p:cNvPr id="3" name="Subtítulo 2"/>
          <p:cNvSpPr>
            <a:spLocks noGrp="1"/>
          </p:cNvSpPr>
          <p:nvPr>
            <p:ph type="subTitle" idx="1"/>
          </p:nvPr>
        </p:nvSpPr>
        <p:spPr>
          <a:xfrm>
            <a:off x="4038600" y="5181600"/>
            <a:ext cx="5105400" cy="914400"/>
          </a:xfrm>
        </p:spPr>
        <p:txBody>
          <a:bodyPr>
            <a:normAutofit/>
          </a:bodyPr>
          <a:lstStyle>
            <a:lvl1pPr marL="0" indent="0" algn="ctr" defTabSz="914400" rtl="0" eaLnBrk="1" latinLnBrk="0" hangingPunct="1">
              <a:spcBef>
                <a:spcPct val="20000"/>
              </a:spcBef>
              <a:buFont typeface="Arial" pitchFamily="34" charset="0"/>
              <a:buNone/>
              <a:defRPr lang="ru-RU" sz="2400" b="1" kern="1200" dirty="0">
                <a:solidFill>
                  <a:schemeClr val="accent2">
                    <a:lumMod val="75000"/>
                  </a:schemeClr>
                </a:solidFill>
                <a:effectLst>
                  <a:glow rad="101600">
                    <a:schemeClr val="bg1">
                      <a:alpha val="40000"/>
                    </a:schemeClr>
                  </a:glo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Espaço Reservado para Data 3"/>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5" name="Espaço Reservado para Rodapé 4"/>
          <p:cNvSpPr>
            <a:spLocks noGrp="1"/>
          </p:cNvSpPr>
          <p:nvPr>
            <p:ph type="ftr" sz="quarter" idx="11"/>
          </p:nvPr>
        </p:nvSpPr>
        <p:spPr/>
        <p:txBody>
          <a:bodyPr/>
          <a:lstStyle/>
          <a:p>
            <a:endParaRPr lang="ru-RU"/>
          </a:p>
        </p:txBody>
      </p:sp>
      <p:sp>
        <p:nvSpPr>
          <p:cNvPr id="6" name="Espaço Reservado para Número de Slide 5"/>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mtClean="0"/>
              <a:t>Образец заголовка</a:t>
            </a:r>
            <a:endParaRPr lang="ru-RU"/>
          </a:p>
        </p:txBody>
      </p:sp>
      <p:sp>
        <p:nvSpPr>
          <p:cNvPr id="3" name="Espaço Reservado para Texto Vertical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Espaço Reservado para Data 3"/>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5" name="Espaço Reservado para Rodapé 4"/>
          <p:cNvSpPr>
            <a:spLocks noGrp="1"/>
          </p:cNvSpPr>
          <p:nvPr>
            <p:ph type="ftr" sz="quarter" idx="11"/>
          </p:nvPr>
        </p:nvSpPr>
        <p:spPr/>
        <p:txBody>
          <a:bodyPr/>
          <a:lstStyle/>
          <a:p>
            <a:endParaRPr lang="ru-RU"/>
          </a:p>
        </p:txBody>
      </p:sp>
      <p:sp>
        <p:nvSpPr>
          <p:cNvPr id="6" name="Espaço Reservado para Número de Slide 5"/>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Espaço Reservado para Data 3"/>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5" name="Espaço Reservado para Rodapé 4"/>
          <p:cNvSpPr>
            <a:spLocks noGrp="1"/>
          </p:cNvSpPr>
          <p:nvPr>
            <p:ph type="ftr" sz="quarter" idx="11"/>
          </p:nvPr>
        </p:nvSpPr>
        <p:spPr/>
        <p:txBody>
          <a:bodyPr/>
          <a:lstStyle/>
          <a:p>
            <a:endParaRPr lang="ru-RU"/>
          </a:p>
        </p:txBody>
      </p:sp>
      <p:sp>
        <p:nvSpPr>
          <p:cNvPr id="6" name="Espaço Reservado para Número de Slide 5"/>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mtClean="0"/>
              <a:t>Образец заголовка</a:t>
            </a:r>
            <a:endParaRPr lang="ru-RU"/>
          </a:p>
        </p:txBody>
      </p:sp>
      <p:sp>
        <p:nvSpPr>
          <p:cNvPr id="3" name="Espaço Reservado para Conteúdo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Espaço Reservado para Data 3"/>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5" name="Espaço Reservado para Rodapé 4"/>
          <p:cNvSpPr>
            <a:spLocks noGrp="1"/>
          </p:cNvSpPr>
          <p:nvPr>
            <p:ph type="ftr" sz="quarter" idx="11"/>
          </p:nvPr>
        </p:nvSpPr>
        <p:spPr/>
        <p:txBody>
          <a:bodyPr/>
          <a:lstStyle/>
          <a:p>
            <a:endParaRPr lang="ru-RU"/>
          </a:p>
        </p:txBody>
      </p:sp>
      <p:sp>
        <p:nvSpPr>
          <p:cNvPr id="6" name="Espaço Reservado para Número de Slide 5"/>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Espaço Reservado para Data 3"/>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5" name="Espaço Reservado para Rodapé 4"/>
          <p:cNvSpPr>
            <a:spLocks noGrp="1"/>
          </p:cNvSpPr>
          <p:nvPr>
            <p:ph type="ftr" sz="quarter" idx="11"/>
          </p:nvPr>
        </p:nvSpPr>
        <p:spPr/>
        <p:txBody>
          <a:bodyPr/>
          <a:lstStyle/>
          <a:p>
            <a:endParaRPr lang="ru-RU"/>
          </a:p>
        </p:txBody>
      </p:sp>
      <p:sp>
        <p:nvSpPr>
          <p:cNvPr id="6" name="Espaço Reservado para Número de Slide 5"/>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mtClean="0"/>
              <a:t>Образец заголовка</a:t>
            </a:r>
            <a:endParaRPr lang="ru-RU"/>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Espaço Reservado para Data 4"/>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6" name="Espaço Reservado para Rodapé 5"/>
          <p:cNvSpPr>
            <a:spLocks noGrp="1"/>
          </p:cNvSpPr>
          <p:nvPr>
            <p:ph type="ftr" sz="quarter" idx="11"/>
          </p:nvPr>
        </p:nvSpPr>
        <p:spPr/>
        <p:txBody>
          <a:bodyPr/>
          <a:lstStyle/>
          <a:p>
            <a:endParaRPr lang="ru-RU"/>
          </a:p>
        </p:txBody>
      </p:sp>
      <p:sp>
        <p:nvSpPr>
          <p:cNvPr id="7" name="Espaço Reservado para Número de Slide 6"/>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ru-RU" smtClean="0"/>
              <a:t>Образец заголовка</a:t>
            </a:r>
            <a:endParaRPr lang="ru-RU"/>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Espaço Reservado para Data 6"/>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8" name="Espaço Reservado para Rodapé 7"/>
          <p:cNvSpPr>
            <a:spLocks noGrp="1"/>
          </p:cNvSpPr>
          <p:nvPr>
            <p:ph type="ftr" sz="quarter" idx="11"/>
          </p:nvPr>
        </p:nvSpPr>
        <p:spPr/>
        <p:txBody>
          <a:bodyPr/>
          <a:lstStyle/>
          <a:p>
            <a:endParaRPr lang="ru-RU"/>
          </a:p>
        </p:txBody>
      </p:sp>
      <p:sp>
        <p:nvSpPr>
          <p:cNvPr id="9" name="Espaço Reservado para Número de Slide 8"/>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mtClean="0"/>
              <a:t>Образец заголовка</a:t>
            </a:r>
            <a:endParaRPr lang="ru-RU"/>
          </a:p>
        </p:txBody>
      </p:sp>
      <p:sp>
        <p:nvSpPr>
          <p:cNvPr id="3" name="Espaço Reservado para Data 2"/>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4" name="Espaço Reservado para Rodapé 3"/>
          <p:cNvSpPr>
            <a:spLocks noGrp="1"/>
          </p:cNvSpPr>
          <p:nvPr>
            <p:ph type="ftr" sz="quarter" idx="11"/>
          </p:nvPr>
        </p:nvSpPr>
        <p:spPr/>
        <p:txBody>
          <a:bodyPr/>
          <a:lstStyle/>
          <a:p>
            <a:endParaRPr lang="ru-RU"/>
          </a:p>
        </p:txBody>
      </p:sp>
      <p:sp>
        <p:nvSpPr>
          <p:cNvPr id="5" name="Espaço Reservado para Número de Slide 4"/>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3" name="Espaço Reservado para Rodapé 2"/>
          <p:cNvSpPr>
            <a:spLocks noGrp="1"/>
          </p:cNvSpPr>
          <p:nvPr>
            <p:ph type="ftr" sz="quarter" idx="11"/>
          </p:nvPr>
        </p:nvSpPr>
        <p:spPr/>
        <p:txBody>
          <a:bodyPr/>
          <a:lstStyle/>
          <a:p>
            <a:endParaRPr lang="ru-RU"/>
          </a:p>
        </p:txBody>
      </p:sp>
      <p:sp>
        <p:nvSpPr>
          <p:cNvPr id="4" name="Espaço Reservado para Número de Slide 3"/>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Espaço Reservado para Data 4"/>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6" name="Espaço Reservado para Rodapé 5"/>
          <p:cNvSpPr>
            <a:spLocks noGrp="1"/>
          </p:cNvSpPr>
          <p:nvPr>
            <p:ph type="ftr" sz="quarter" idx="11"/>
          </p:nvPr>
        </p:nvSpPr>
        <p:spPr/>
        <p:txBody>
          <a:bodyPr/>
          <a:lstStyle/>
          <a:p>
            <a:endParaRPr lang="ru-RU"/>
          </a:p>
        </p:txBody>
      </p:sp>
      <p:sp>
        <p:nvSpPr>
          <p:cNvPr id="7" name="Espaço Reservado para Número de Slide 6"/>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Espaço Reservado para Data 4"/>
          <p:cNvSpPr>
            <a:spLocks noGrp="1"/>
          </p:cNvSpPr>
          <p:nvPr>
            <p:ph type="dt" sz="half" idx="10"/>
          </p:nvPr>
        </p:nvSpPr>
        <p:spPr/>
        <p:txBody>
          <a:bodyPr/>
          <a:lstStyle/>
          <a:p>
            <a:fld id="{F3CF8B9D-92F8-483E-AB32-4AD17AF4F73F}" type="datetimeFigureOut">
              <a:rPr lang="ru-RU" smtClean="0"/>
              <a:pPr/>
              <a:t>28.04.2011</a:t>
            </a:fld>
            <a:endParaRPr lang="ru-RU"/>
          </a:p>
        </p:txBody>
      </p:sp>
      <p:sp>
        <p:nvSpPr>
          <p:cNvPr id="6" name="Espaço Reservado para Rodapé 5"/>
          <p:cNvSpPr>
            <a:spLocks noGrp="1"/>
          </p:cNvSpPr>
          <p:nvPr>
            <p:ph type="ftr" sz="quarter" idx="11"/>
          </p:nvPr>
        </p:nvSpPr>
        <p:spPr/>
        <p:txBody>
          <a:bodyPr/>
          <a:lstStyle/>
          <a:p>
            <a:endParaRPr lang="ru-RU"/>
          </a:p>
        </p:txBody>
      </p:sp>
      <p:sp>
        <p:nvSpPr>
          <p:cNvPr id="7" name="Espaço Reservado para Número de Slide 6"/>
          <p:cNvSpPr>
            <a:spLocks noGrp="1"/>
          </p:cNvSpPr>
          <p:nvPr>
            <p:ph type="sldNum" sz="quarter" idx="12"/>
          </p:nvPr>
        </p:nvSpPr>
        <p:spPr/>
        <p:txBody>
          <a:bodyPr/>
          <a:lstStyle/>
          <a:p>
            <a:fld id="{C630614F-63D7-4B9A-9D40-1AE90635FAF9}"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6" name="Picture 4" descr="C:\Users\malves\AppData\Local\Microsoft\Windows\Temporary Internet Files\Content.IE5\54I5HWCN\MPj04372470000[1].jpg"/>
          <p:cNvPicPr>
            <a:picLocks noChangeAspect="1" noChangeArrowheads="1"/>
          </p:cNvPicPr>
          <p:nvPr/>
        </p:nvPicPr>
        <p:blipFill>
          <a:blip r:embed="rId13" cstate="print">
            <a:duotone>
              <a:schemeClr val="accent5">
                <a:shade val="45000"/>
                <a:satMod val="135000"/>
              </a:schemeClr>
              <a:prstClr val="white"/>
            </a:duotone>
            <a:lum bright="4000" contrast="8000"/>
          </a:blip>
          <a:srcRect/>
          <a:stretch>
            <a:fillRect/>
          </a:stretch>
        </p:blipFill>
        <p:spPr bwMode="auto">
          <a:xfrm>
            <a:off x="-1" y="0"/>
            <a:ext cx="9176157" cy="6858000"/>
          </a:xfrm>
          <a:prstGeom prst="rect">
            <a:avLst/>
          </a:prstGeom>
          <a:noFill/>
        </p:spPr>
      </p:pic>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Текст слайда</a:t>
            </a:r>
          </a:p>
          <a:p>
            <a:pPr lvl="1"/>
            <a:r>
              <a:rPr lang="ru-RU" smtClean="0"/>
              <a:t>Текст слайда</a:t>
            </a:r>
          </a:p>
          <a:p>
            <a:pPr lvl="2"/>
            <a:r>
              <a:rPr lang="ru-RU" smtClean="0"/>
              <a:t>Текст слайда</a:t>
            </a:r>
          </a:p>
          <a:p>
            <a:pPr lvl="3"/>
            <a:r>
              <a:rPr lang="ru-RU" smtClean="0"/>
              <a:t>Текст слайда</a:t>
            </a:r>
          </a:p>
          <a:p>
            <a:pPr lvl="4"/>
            <a:r>
              <a:rPr lang="ru-RU" smtClean="0"/>
              <a:t>Текст слайда</a:t>
            </a:r>
            <a:endParaRPr lang="ru-RU" dirty="0"/>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lumMod val="95000"/>
                    <a:lumOff val="5000"/>
                  </a:schemeClr>
                </a:solidFill>
              </a:defRPr>
            </a:lvl1pPr>
          </a:lstStyle>
          <a:p>
            <a:fld id="{F3CF8B9D-92F8-483E-AB32-4AD17AF4F73F}" type="datetimeFigureOut">
              <a:rPr lang="ru-RU" smtClean="0"/>
              <a:pPr/>
              <a:t>28.04.2011</a:t>
            </a:fld>
            <a:endParaRPr lang="ru-RU"/>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lumMod val="85000"/>
                    <a:lumOff val="15000"/>
                  </a:schemeClr>
                </a:solidFill>
              </a:defRPr>
            </a:lvl1pPr>
          </a:lstStyle>
          <a:p>
            <a:fld id="{C630614F-63D7-4B9A-9D40-1AE90635FAF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lang="ru-RU" sz="4400" b="1" kern="1200" cap="all" spc="200" baseline="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39700">
              <a:schemeClr val="bg1">
                <a:alpha val="40000"/>
              </a:schemeClr>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audio" Target="file:///C:\Documents%20and%20Settings\UserXP\&#1056;&#1072;&#1073;&#1086;&#1095;&#1080;&#1081;%20&#1089;&#1090;&#1086;&#1083;\School%20MRIYA\Vchat%20u%20shkoli.mp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gif"/></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1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gif"/><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file:///C:\Users\User\AppData\Local\Temp\FineReader10\media\image1.jpeg" TargetMode="External"/><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Рисунок2.jpg"/>
          <p:cNvPicPr>
            <a:picLocks noChangeAspect="1"/>
          </p:cNvPicPr>
          <p:nvPr/>
        </p:nvPicPr>
        <p:blipFill>
          <a:blip r:embed="rId3" cstate="print"/>
          <a:stretch>
            <a:fillRect/>
          </a:stretch>
        </p:blipFill>
        <p:spPr>
          <a:xfrm rot="21316184">
            <a:off x="5286309" y="4027351"/>
            <a:ext cx="3583302" cy="2687477"/>
          </a:xfrm>
          <a:prstGeom prst="rect">
            <a:avLst/>
          </a:prstGeom>
          <a:ln>
            <a:noFill/>
          </a:ln>
          <a:effectLst>
            <a:softEdge rad="112500"/>
          </a:effectLst>
        </p:spPr>
      </p:pic>
      <p:sp>
        <p:nvSpPr>
          <p:cNvPr id="2" name="Заголовок 1"/>
          <p:cNvSpPr>
            <a:spLocks noGrp="1"/>
          </p:cNvSpPr>
          <p:nvPr>
            <p:ph type="ctrTitle"/>
          </p:nvPr>
        </p:nvSpPr>
        <p:spPr>
          <a:xfrm>
            <a:off x="4038600" y="0"/>
            <a:ext cx="5105400" cy="6705600"/>
          </a:xfrm>
        </p:spPr>
        <p:txBody>
          <a:bodyPr>
            <a:normAutofit/>
          </a:bodyPr>
          <a:lstStyle/>
          <a:p>
            <a:r>
              <a:rPr lang="uk-UA" i="1" dirty="0" smtClean="0">
                <a:solidFill>
                  <a:srgbClr val="FFFF00"/>
                </a:solidFill>
                <a:effectLst>
                  <a:glow rad="228600">
                    <a:schemeClr val="accent3">
                      <a:satMod val="175000"/>
                      <a:alpha val="40000"/>
                    </a:schemeClr>
                  </a:glow>
                  <a:outerShdw blurRad="38100" dist="38100" dir="2700000" algn="tl">
                    <a:srgbClr val="000000">
                      <a:alpha val="43137"/>
                    </a:srgbClr>
                  </a:outerShdw>
                </a:effectLst>
              </a:rPr>
              <a:t>Загальноосвітня школа І ступеня «Мрія» Кіровоградської міської ради Кіровоградської області</a:t>
            </a:r>
            <a:r>
              <a:rPr smtClean="0"/>
              <a:t/>
            </a:r>
            <a:br>
              <a:rPr smtClean="0"/>
            </a:br>
            <a:endParaRPr lang="ru-RU" dirty="0"/>
          </a:p>
        </p:txBody>
      </p:sp>
      <p:pic>
        <p:nvPicPr>
          <p:cNvPr id="3" name="Vchat u shkoli.mp3">
            <a:hlinkClick r:id="" action="ppaction://media"/>
          </p:cNvPr>
          <p:cNvPicPr>
            <a:picLocks noRot="1" noChangeAspect="1"/>
          </p:cNvPicPr>
          <p:nvPr>
            <a:audioFile r:link="rId1"/>
          </p:nvPr>
        </p:nvPicPr>
        <p:blipFill>
          <a:blip r:embed="rId4"/>
          <a:stretch>
            <a:fillRect/>
          </a:stretch>
        </p:blipFill>
        <p:spPr>
          <a:xfrm>
            <a:off x="8686800" y="6553200"/>
            <a:ext cx="304800" cy="30480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3"/>
                                        </p:tgtEl>
                                      </p:cBhvr>
                                    </p:cmd>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5" fill="hold" display="0">
                  <p:stCondLst>
                    <p:cond delay="indefinite"/>
                  </p:stCondLst>
                  <p:endCondLst>
                    <p:cond evt="onPrev" delay="0">
                      <p:tgtEl>
                        <p:sldTgt/>
                      </p:tgtEl>
                    </p:cond>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04801"/>
            <a:ext cx="8458200" cy="3657599"/>
          </a:xfrm>
        </p:spPr>
        <p:txBody>
          <a:bodyPr>
            <a:normAutofit fontScale="55000" lnSpcReduction="20000"/>
          </a:bodyPr>
          <a:lstStyle/>
          <a:p>
            <a:pPr>
              <a:buNone/>
            </a:pPr>
            <a:r>
              <a:rPr lang="uk-UA" b="1" i="1" dirty="0" smtClean="0">
                <a:solidFill>
                  <a:srgbClr val="7030A0"/>
                </a:solidFill>
                <a:effectLst>
                  <a:outerShdw blurRad="38100" dist="38100" dir="2700000" algn="tl">
                    <a:srgbClr val="000000">
                      <a:alpha val="43137"/>
                    </a:srgbClr>
                  </a:outerShdw>
                </a:effectLst>
              </a:rPr>
              <a:t>Вихованці шкільної студії «Пізнай світ» - активні учасники міських, обласних, Всеукраїнських конкурсів та змагань, фестивалю «Степові джерела», Міжнародного дитячого конкурсу «Кенгуру», Всеукраїнського природничого конкурсу «Колосок»</a:t>
            </a:r>
            <a:endParaRPr lang="ru-RU" b="1" i="1" dirty="0" smtClean="0">
              <a:solidFill>
                <a:srgbClr val="7030A0"/>
              </a:solidFill>
              <a:effectLst>
                <a:outerShdw blurRad="38100" dist="38100" dir="2700000" algn="tl">
                  <a:srgbClr val="000000">
                    <a:alpha val="43137"/>
                  </a:srgbClr>
                </a:outerShdw>
              </a:effectLst>
            </a:endParaRPr>
          </a:p>
          <a:p>
            <a:pPr>
              <a:buNone/>
            </a:pPr>
            <a:r>
              <a:rPr lang="uk-UA" b="1" i="1" dirty="0" smtClean="0">
                <a:solidFill>
                  <a:srgbClr val="7030A0"/>
                </a:solidFill>
                <a:effectLst>
                  <a:outerShdw blurRad="38100" dist="38100" dir="2700000" algn="tl">
                    <a:srgbClr val="000000">
                      <a:alpha val="43137"/>
                    </a:srgbClr>
                  </a:outerShdw>
                </a:effectLst>
              </a:rPr>
              <a:t> </a:t>
            </a:r>
            <a:endParaRPr lang="ru-RU" b="1" i="1" dirty="0" smtClean="0">
              <a:solidFill>
                <a:srgbClr val="7030A0"/>
              </a:solidFill>
              <a:effectLst>
                <a:outerShdw blurRad="38100" dist="38100" dir="2700000" algn="tl">
                  <a:srgbClr val="000000">
                    <a:alpha val="43137"/>
                  </a:srgbClr>
                </a:outerShdw>
              </a:effectLst>
            </a:endParaRPr>
          </a:p>
          <a:p>
            <a:pPr>
              <a:buNone/>
            </a:pPr>
            <a:r>
              <a:rPr lang="uk-UA" b="1" i="1" dirty="0" smtClean="0">
                <a:solidFill>
                  <a:srgbClr val="7030A0"/>
                </a:solidFill>
                <a:effectLst>
                  <a:outerShdw blurRad="38100" dist="38100" dir="2700000" algn="tl">
                    <a:srgbClr val="000000">
                      <a:alpha val="43137"/>
                    </a:srgbClr>
                  </a:outerShdw>
                </a:effectLst>
              </a:rPr>
              <a:t>В 2010 році разом з </a:t>
            </a:r>
            <a:r>
              <a:rPr lang="uk-UA" b="1" i="1" dirty="0" err="1" smtClean="0">
                <a:solidFill>
                  <a:srgbClr val="7030A0"/>
                </a:solidFill>
                <a:effectLst>
                  <a:outerShdw blurRad="38100" dist="38100" dir="2700000" algn="tl">
                    <a:srgbClr val="000000">
                      <a:alpha val="43137"/>
                    </a:srgbClr>
                  </a:outerShdw>
                </a:effectLst>
              </a:rPr>
              <a:t>ДП</a:t>
            </a:r>
            <a:r>
              <a:rPr lang="uk-UA" b="1" i="1" dirty="0" smtClean="0">
                <a:solidFill>
                  <a:srgbClr val="7030A0"/>
                </a:solidFill>
                <a:effectLst>
                  <a:outerShdw blurRad="38100" dist="38100" dir="2700000" algn="tl">
                    <a:srgbClr val="000000">
                      <a:alpha val="43137"/>
                    </a:srgbClr>
                  </a:outerShdw>
                </a:effectLst>
              </a:rPr>
              <a:t> «Кіровоградтепло» ТОВ «ЦНТІ УНГА» </a:t>
            </a:r>
            <a:r>
              <a:rPr lang="uk-UA" b="1" i="1" dirty="0" smtClean="0">
                <a:solidFill>
                  <a:srgbClr val="7030A0"/>
                </a:solidFill>
                <a:effectLst>
                  <a:outerShdw blurRad="38100" dist="38100" dir="2700000" algn="tl">
                    <a:srgbClr val="000000">
                      <a:alpha val="43137"/>
                    </a:srgbClr>
                  </a:outerShdw>
                </a:effectLst>
              </a:rPr>
              <a:t>директор </a:t>
            </a:r>
            <a:r>
              <a:rPr lang="uk-UA" b="1" i="1" dirty="0" err="1" smtClean="0">
                <a:solidFill>
                  <a:srgbClr val="7030A0"/>
                </a:solidFill>
                <a:effectLst>
                  <a:outerShdw blurRad="38100" dist="38100" dir="2700000" algn="tl">
                    <a:srgbClr val="000000">
                      <a:alpha val="43137"/>
                    </a:srgbClr>
                  </a:outerShdw>
                </a:effectLst>
              </a:rPr>
              <a:t>Карауш</a:t>
            </a:r>
            <a:r>
              <a:rPr lang="uk-UA" b="1" i="1" dirty="0" smtClean="0">
                <a:solidFill>
                  <a:srgbClr val="7030A0"/>
                </a:solidFill>
                <a:effectLst>
                  <a:outerShdw blurRad="38100" dist="38100" dir="2700000" algn="tl">
                    <a:srgbClr val="000000">
                      <a:alpha val="43137"/>
                    </a:srgbClr>
                  </a:outerShdw>
                </a:effectLst>
              </a:rPr>
              <a:t> </a:t>
            </a:r>
            <a:r>
              <a:rPr lang="uk-UA" b="1" i="1" dirty="0" smtClean="0">
                <a:solidFill>
                  <a:srgbClr val="7030A0"/>
                </a:solidFill>
                <a:effectLst>
                  <a:outerShdw blurRad="38100" dist="38100" dir="2700000" algn="tl">
                    <a:srgbClr val="000000">
                      <a:alpha val="43137"/>
                    </a:srgbClr>
                  </a:outerShdw>
                </a:effectLst>
              </a:rPr>
              <a:t>А.П. та школа «Мрія» стали засновниками проведення обласного футбольного турніру серед учнів початкових класів </a:t>
            </a:r>
            <a:r>
              <a:rPr lang="uk-UA" b="1" i="1" dirty="0" err="1" smtClean="0">
                <a:solidFill>
                  <a:srgbClr val="7030A0"/>
                </a:solidFill>
                <a:effectLst>
                  <a:outerShdw blurRad="38100" dist="38100" dir="2700000" algn="tl">
                    <a:srgbClr val="000000">
                      <a:alpha val="43137"/>
                    </a:srgbClr>
                  </a:outerShdw>
                </a:effectLst>
              </a:rPr>
              <a:t>“Кубок</a:t>
            </a:r>
            <a:r>
              <a:rPr lang="uk-UA" b="1" i="1" dirty="0" smtClean="0">
                <a:solidFill>
                  <a:srgbClr val="7030A0"/>
                </a:solidFill>
                <a:effectLst>
                  <a:outerShdw blurRad="38100" dist="38100" dir="2700000" algn="tl">
                    <a:srgbClr val="000000">
                      <a:alpha val="43137"/>
                    </a:srgbClr>
                  </a:outerShdw>
                </a:effectLst>
              </a:rPr>
              <a:t> </a:t>
            </a:r>
            <a:r>
              <a:rPr lang="uk-UA" b="1" i="1" dirty="0" err="1" smtClean="0">
                <a:solidFill>
                  <a:srgbClr val="7030A0"/>
                </a:solidFill>
                <a:effectLst>
                  <a:outerShdw blurRad="38100" dist="38100" dir="2700000" algn="tl">
                    <a:srgbClr val="000000">
                      <a:alpha val="43137"/>
                    </a:srgbClr>
                  </a:outerShdw>
                </a:effectLst>
              </a:rPr>
              <a:t>Мрії”</a:t>
            </a:r>
            <a:r>
              <a:rPr lang="uk-UA" b="1" i="1" dirty="0" smtClean="0">
                <a:solidFill>
                  <a:srgbClr val="7030A0"/>
                </a:solidFill>
                <a:effectLst>
                  <a:outerShdw blurRad="38100" dist="38100" dir="2700000" algn="tl">
                    <a:srgbClr val="000000">
                      <a:alpha val="43137"/>
                    </a:srgbClr>
                  </a:outerShdw>
                </a:effectLst>
              </a:rPr>
              <a:t> під егідою Кіровоградської обласної </a:t>
            </a:r>
            <a:r>
              <a:rPr lang="uk-UA" b="1" i="1" dirty="0" err="1" smtClean="0">
                <a:solidFill>
                  <a:srgbClr val="7030A0"/>
                </a:solidFill>
                <a:effectLst>
                  <a:outerShdw blurRad="38100" dist="38100" dir="2700000" algn="tl">
                    <a:srgbClr val="000000">
                      <a:alpha val="43137"/>
                    </a:srgbClr>
                  </a:outerShdw>
                </a:effectLst>
              </a:rPr>
              <a:t>Федераціїї</a:t>
            </a:r>
            <a:r>
              <a:rPr lang="uk-UA" b="1" i="1" dirty="0" smtClean="0">
                <a:solidFill>
                  <a:srgbClr val="7030A0"/>
                </a:solidFill>
                <a:effectLst>
                  <a:outerShdw blurRad="38100" dist="38100" dir="2700000" algn="tl">
                    <a:srgbClr val="000000">
                      <a:alpha val="43137"/>
                    </a:srgbClr>
                  </a:outerShdw>
                </a:effectLst>
              </a:rPr>
              <a:t> футболу. Другий рік поспіль учні школи є призерами міських змагань з футболу на призи клубу </a:t>
            </a:r>
            <a:r>
              <a:rPr lang="uk-UA" b="1" i="1" dirty="0" err="1" smtClean="0">
                <a:solidFill>
                  <a:srgbClr val="7030A0"/>
                </a:solidFill>
                <a:effectLst>
                  <a:outerShdw blurRad="38100" dist="38100" dir="2700000" algn="tl">
                    <a:srgbClr val="000000">
                      <a:alpha val="43137"/>
                    </a:srgbClr>
                  </a:outerShdw>
                </a:effectLst>
              </a:rPr>
              <a:t>“Шкіряний</a:t>
            </a:r>
            <a:r>
              <a:rPr lang="uk-UA" b="1" i="1" dirty="0" smtClean="0">
                <a:solidFill>
                  <a:srgbClr val="7030A0"/>
                </a:solidFill>
                <a:effectLst>
                  <a:outerShdw blurRad="38100" dist="38100" dir="2700000" algn="tl">
                    <a:srgbClr val="000000">
                      <a:alpha val="43137"/>
                    </a:srgbClr>
                  </a:outerShdw>
                </a:effectLst>
              </a:rPr>
              <a:t> </a:t>
            </a:r>
            <a:r>
              <a:rPr lang="uk-UA" b="1" i="1" dirty="0" err="1" smtClean="0">
                <a:solidFill>
                  <a:srgbClr val="7030A0"/>
                </a:solidFill>
                <a:effectLst>
                  <a:outerShdw blurRad="38100" dist="38100" dir="2700000" algn="tl">
                    <a:srgbClr val="000000">
                      <a:alpha val="43137"/>
                    </a:srgbClr>
                  </a:outerShdw>
                </a:effectLst>
              </a:rPr>
              <a:t>м’яч</a:t>
            </a:r>
            <a:r>
              <a:rPr lang="uk-UA" b="1" i="1" dirty="0" err="1" smtClean="0">
                <a:solidFill>
                  <a:srgbClr val="7030A0"/>
                </a:solidFill>
                <a:effectLst>
                  <a:outerShdw blurRad="38100" dist="38100" dir="2700000" algn="tl">
                    <a:srgbClr val="000000">
                      <a:alpha val="43137"/>
                    </a:srgbClr>
                  </a:outerShdw>
                </a:effectLst>
              </a:rPr>
              <a:t>”</a:t>
            </a:r>
            <a:endParaRPr lang="en-US" b="1" i="1" dirty="0" smtClean="0">
              <a:solidFill>
                <a:srgbClr val="7030A0"/>
              </a:solidFill>
              <a:effectLst>
                <a:outerShdw blurRad="38100" dist="38100" dir="2700000" algn="tl">
                  <a:srgbClr val="000000">
                    <a:alpha val="43137"/>
                  </a:srgbClr>
                </a:outerShdw>
              </a:effectLst>
            </a:endParaRPr>
          </a:p>
          <a:p>
            <a:pPr>
              <a:buNone/>
            </a:pPr>
            <a:r>
              <a:rPr lang="uk-UA" b="1" i="1" dirty="0" smtClean="0">
                <a:solidFill>
                  <a:srgbClr val="7030A0"/>
                </a:solidFill>
                <a:effectLst>
                  <a:outerShdw blurRad="38100" dist="38100" dir="2700000" algn="tl">
                    <a:srgbClr val="000000">
                      <a:alpha val="43137"/>
                    </a:srgbClr>
                  </a:outerShdw>
                </a:effectLst>
              </a:rPr>
              <a:t>В 2011 році футбольний турнір на приз </a:t>
            </a:r>
            <a:r>
              <a:rPr lang="uk-UA" b="1" i="1" dirty="0" err="1" smtClean="0">
                <a:solidFill>
                  <a:srgbClr val="7030A0"/>
                </a:solidFill>
                <a:effectLst>
                  <a:outerShdw blurRad="38100" dist="38100" dir="2700000" algn="tl">
                    <a:srgbClr val="000000">
                      <a:alpha val="43137"/>
                    </a:srgbClr>
                  </a:outerShdw>
                </a:effectLst>
              </a:rPr>
              <a:t>“Кубок</a:t>
            </a:r>
            <a:r>
              <a:rPr lang="uk-UA" b="1" i="1" dirty="0" smtClean="0">
                <a:solidFill>
                  <a:srgbClr val="7030A0"/>
                </a:solidFill>
                <a:effectLst>
                  <a:outerShdw blurRad="38100" dist="38100" dir="2700000" algn="tl">
                    <a:srgbClr val="000000">
                      <a:alpha val="43137"/>
                    </a:srgbClr>
                  </a:outerShdw>
                </a:effectLst>
              </a:rPr>
              <a:t> </a:t>
            </a:r>
            <a:r>
              <a:rPr lang="uk-UA" b="1" i="1" dirty="0" err="1" smtClean="0">
                <a:solidFill>
                  <a:srgbClr val="7030A0"/>
                </a:solidFill>
                <a:effectLst>
                  <a:outerShdw blurRad="38100" dist="38100" dir="2700000" algn="tl">
                    <a:srgbClr val="000000">
                      <a:alpha val="43137"/>
                    </a:srgbClr>
                  </a:outerShdw>
                </a:effectLst>
              </a:rPr>
              <a:t>Мрії”</a:t>
            </a:r>
            <a:r>
              <a:rPr lang="uk-UA" b="1" i="1" dirty="0" smtClean="0">
                <a:solidFill>
                  <a:srgbClr val="7030A0"/>
                </a:solidFill>
                <a:effectLst>
                  <a:outerShdw blurRad="38100" dist="38100" dir="2700000" algn="tl">
                    <a:srgbClr val="000000">
                      <a:alpha val="43137"/>
                    </a:srgbClr>
                  </a:outerShdw>
                </a:effectLst>
              </a:rPr>
              <a:t>  був проведений під патронатом Кіровської районної ради в м. Кіровограді  голова </a:t>
            </a:r>
            <a:r>
              <a:rPr lang="uk-UA" b="1" i="1" dirty="0" err="1" smtClean="0">
                <a:solidFill>
                  <a:srgbClr val="7030A0"/>
                </a:solidFill>
                <a:effectLst>
                  <a:outerShdw blurRad="38100" dist="38100" dir="2700000" algn="tl">
                    <a:srgbClr val="000000">
                      <a:alpha val="43137"/>
                    </a:srgbClr>
                  </a:outerShdw>
                </a:effectLst>
              </a:rPr>
              <a:t>Рацул</a:t>
            </a:r>
            <a:r>
              <a:rPr lang="uk-UA" b="1" i="1" dirty="0" smtClean="0">
                <a:solidFill>
                  <a:srgbClr val="7030A0"/>
                </a:solidFill>
                <a:effectLst>
                  <a:outerShdw blurRad="38100" dist="38100" dir="2700000" algn="tl">
                    <a:srgbClr val="000000">
                      <a:alpha val="43137"/>
                    </a:srgbClr>
                  </a:outerShdw>
                </a:effectLst>
              </a:rPr>
              <a:t> О.А.  Меценатами турніру </a:t>
            </a:r>
            <a:r>
              <a:rPr lang="uk-UA" b="1" i="1" dirty="0" smtClean="0">
                <a:solidFill>
                  <a:srgbClr val="7030A0"/>
                </a:solidFill>
                <a:effectLst>
                  <a:outerShdw blurRad="38100" dist="38100" dir="2700000" algn="tl">
                    <a:srgbClr val="000000">
                      <a:alpha val="43137"/>
                    </a:srgbClr>
                  </a:outerShdw>
                </a:effectLst>
              </a:rPr>
              <a:t>стали </a:t>
            </a:r>
            <a:r>
              <a:rPr lang="uk-UA" b="1" i="1" dirty="0" err="1" smtClean="0">
                <a:solidFill>
                  <a:srgbClr val="7030A0"/>
                </a:solidFill>
                <a:effectLst>
                  <a:outerShdw blurRad="38100" dist="38100" dir="2700000" algn="tl">
                    <a:srgbClr val="000000">
                      <a:alpha val="43137"/>
                    </a:srgbClr>
                  </a:outerShdw>
                </a:effectLst>
              </a:rPr>
              <a:t>ДП</a:t>
            </a:r>
            <a:r>
              <a:rPr lang="uk-UA" b="1" i="1" dirty="0" smtClean="0">
                <a:solidFill>
                  <a:srgbClr val="7030A0"/>
                </a:solidFill>
                <a:effectLst>
                  <a:outerShdw blurRad="38100" dist="38100" dir="2700000" algn="tl">
                    <a:srgbClr val="000000">
                      <a:alpha val="43137"/>
                    </a:srgbClr>
                  </a:outerShdw>
                </a:effectLst>
              </a:rPr>
              <a:t> «</a:t>
            </a:r>
            <a:r>
              <a:rPr lang="uk-UA" b="1" i="1" dirty="0" err="1" smtClean="0">
                <a:solidFill>
                  <a:srgbClr val="7030A0"/>
                </a:solidFill>
                <a:effectLst>
                  <a:outerShdw blurRad="38100" dist="38100" dir="2700000" algn="tl">
                    <a:srgbClr val="000000">
                      <a:alpha val="43137"/>
                    </a:srgbClr>
                  </a:outerShdw>
                </a:effectLst>
              </a:rPr>
              <a:t>Кіровоградтепло</a:t>
            </a:r>
            <a:r>
              <a:rPr lang="uk-UA" b="1" i="1" dirty="0" smtClean="0">
                <a:solidFill>
                  <a:srgbClr val="7030A0"/>
                </a:solidFill>
                <a:effectLst>
                  <a:outerShdw blurRad="38100" dist="38100" dir="2700000" algn="tl">
                    <a:srgbClr val="000000">
                      <a:alpha val="43137"/>
                    </a:srgbClr>
                  </a:outerShdw>
                </a:effectLst>
              </a:rPr>
              <a:t>» ТОВ «ЦНТІ УНГА</a:t>
            </a:r>
            <a:r>
              <a:rPr lang="uk-UA" b="1" i="1" dirty="0" smtClean="0">
                <a:solidFill>
                  <a:srgbClr val="7030A0"/>
                </a:solidFill>
                <a:effectLst>
                  <a:outerShdw blurRad="38100" dist="38100" dir="2700000" algn="tl">
                    <a:srgbClr val="000000">
                      <a:alpha val="43137"/>
                    </a:srgbClr>
                  </a:outerShdw>
                </a:effectLst>
              </a:rPr>
              <a:t>» </a:t>
            </a:r>
            <a:r>
              <a:rPr lang="uk-UA" b="1" i="1" dirty="0" smtClean="0">
                <a:solidFill>
                  <a:srgbClr val="7030A0"/>
                </a:solidFill>
                <a:effectLst>
                  <a:outerShdw blurRad="38100" dist="38100" dir="2700000" algn="tl">
                    <a:srgbClr val="000000">
                      <a:alpha val="43137"/>
                    </a:srgbClr>
                  </a:outerShdw>
                </a:effectLst>
              </a:rPr>
              <a:t>директор </a:t>
            </a:r>
            <a:r>
              <a:rPr lang="uk-UA" b="1" i="1" dirty="0" err="1" smtClean="0">
                <a:solidFill>
                  <a:srgbClr val="7030A0"/>
                </a:solidFill>
                <a:effectLst>
                  <a:outerShdw blurRad="38100" dist="38100" dir="2700000" algn="tl">
                    <a:srgbClr val="000000">
                      <a:alpha val="43137"/>
                    </a:srgbClr>
                  </a:outerShdw>
                </a:effectLst>
              </a:rPr>
              <a:t>Карауш</a:t>
            </a:r>
            <a:r>
              <a:rPr lang="uk-UA" b="1" i="1" dirty="0" smtClean="0">
                <a:solidFill>
                  <a:srgbClr val="7030A0"/>
                </a:solidFill>
                <a:effectLst>
                  <a:outerShdw blurRad="38100" dist="38100" dir="2700000" algn="tl">
                    <a:srgbClr val="000000">
                      <a:alpha val="43137"/>
                    </a:srgbClr>
                  </a:outerShdw>
                </a:effectLst>
              </a:rPr>
              <a:t> А.П</a:t>
            </a:r>
            <a:r>
              <a:rPr lang="uk-UA" b="1" i="1" dirty="0" smtClean="0">
                <a:solidFill>
                  <a:srgbClr val="7030A0"/>
                </a:solidFill>
                <a:effectLst>
                  <a:outerShdw blurRad="38100" dist="38100" dir="2700000" algn="tl">
                    <a:srgbClr val="000000">
                      <a:alpha val="43137"/>
                    </a:srgbClr>
                  </a:outerShdw>
                </a:effectLst>
              </a:rPr>
              <a:t>. та Приватбанк. Переможцем стала ЗОШ І ст. </a:t>
            </a:r>
            <a:r>
              <a:rPr lang="uk-UA" b="1" i="1" dirty="0" err="1" smtClean="0">
                <a:solidFill>
                  <a:srgbClr val="7030A0"/>
                </a:solidFill>
                <a:effectLst>
                  <a:outerShdw blurRad="38100" dist="38100" dir="2700000" algn="tl">
                    <a:srgbClr val="000000">
                      <a:alpha val="43137"/>
                    </a:srgbClr>
                  </a:outerShdw>
                </a:effectLst>
              </a:rPr>
              <a:t>“Мрія”</a:t>
            </a:r>
            <a:r>
              <a:rPr lang="uk-UA" b="1" i="1" dirty="0" smtClean="0">
                <a:solidFill>
                  <a:srgbClr val="7030A0"/>
                </a:solidFill>
                <a:effectLst>
                  <a:outerShdw blurRad="38100" dist="38100" dir="2700000" algn="tl">
                    <a:srgbClr val="000000">
                      <a:alpha val="43137"/>
                    </a:srgbClr>
                  </a:outerShdw>
                </a:effectLst>
              </a:rPr>
              <a:t> тренер </a:t>
            </a:r>
            <a:r>
              <a:rPr lang="uk-UA" b="1" i="1" dirty="0" err="1" smtClean="0">
                <a:solidFill>
                  <a:srgbClr val="7030A0"/>
                </a:solidFill>
                <a:effectLst>
                  <a:outerShdw blurRad="38100" dist="38100" dir="2700000" algn="tl">
                    <a:srgbClr val="000000">
                      <a:alpha val="43137"/>
                    </a:srgbClr>
                  </a:outerShdw>
                </a:effectLst>
              </a:rPr>
              <a:t>Карауш</a:t>
            </a:r>
            <a:r>
              <a:rPr lang="uk-UA" b="1" i="1" dirty="0" smtClean="0">
                <a:solidFill>
                  <a:srgbClr val="7030A0"/>
                </a:solidFill>
                <a:effectLst>
                  <a:outerShdw blurRad="38100" dist="38100" dir="2700000" algn="tl">
                    <a:srgbClr val="000000">
                      <a:alpha val="43137"/>
                    </a:srgbClr>
                  </a:outerShdw>
                </a:effectLst>
              </a:rPr>
              <a:t> Я.О. </a:t>
            </a:r>
            <a:endParaRPr lang="ru-RU" dirty="0" smtClean="0"/>
          </a:p>
        </p:txBody>
      </p:sp>
      <p:pic>
        <p:nvPicPr>
          <p:cNvPr id="5" name="Рисунок 4" descr="SDC12261.JPG"/>
          <p:cNvPicPr>
            <a:picLocks noChangeAspect="1"/>
          </p:cNvPicPr>
          <p:nvPr/>
        </p:nvPicPr>
        <p:blipFill>
          <a:blip r:embed="rId2" cstate="print"/>
          <a:stretch>
            <a:fillRect/>
          </a:stretch>
        </p:blipFill>
        <p:spPr>
          <a:xfrm rot="792898">
            <a:off x="6586360" y="3906505"/>
            <a:ext cx="2384776" cy="1788582"/>
          </a:xfrm>
          <a:prstGeom prst="rect">
            <a:avLst/>
          </a:prstGeom>
          <a:ln>
            <a:noFill/>
          </a:ln>
          <a:effectLst>
            <a:outerShdw blurRad="292100" dist="139700" dir="2700000" algn="tl" rotWithShape="0">
              <a:srgbClr val="333333">
                <a:alpha val="65000"/>
              </a:srgbClr>
            </a:outerShdw>
          </a:effectLst>
        </p:spPr>
      </p:pic>
      <p:pic>
        <p:nvPicPr>
          <p:cNvPr id="6" name="Рисунок 5" descr="SDC12285.JPG"/>
          <p:cNvPicPr>
            <a:picLocks noChangeAspect="1"/>
          </p:cNvPicPr>
          <p:nvPr/>
        </p:nvPicPr>
        <p:blipFill>
          <a:blip r:embed="rId3" cstate="print"/>
          <a:stretch>
            <a:fillRect/>
          </a:stretch>
        </p:blipFill>
        <p:spPr>
          <a:xfrm rot="476672">
            <a:off x="4503038" y="5411227"/>
            <a:ext cx="1774075" cy="1330556"/>
          </a:xfrm>
          <a:prstGeom prst="rect">
            <a:avLst/>
          </a:prstGeom>
          <a:ln>
            <a:noFill/>
          </a:ln>
          <a:effectLst>
            <a:outerShdw blurRad="292100" dist="139700" dir="2700000" algn="tl" rotWithShape="0">
              <a:srgbClr val="333333">
                <a:alpha val="65000"/>
              </a:srgbClr>
            </a:outerShdw>
          </a:effectLst>
        </p:spPr>
      </p:pic>
      <p:pic>
        <p:nvPicPr>
          <p:cNvPr id="7" name="Рисунок 6" descr="672259.gif"/>
          <p:cNvPicPr>
            <a:picLocks noChangeAspect="1"/>
          </p:cNvPicPr>
          <p:nvPr/>
        </p:nvPicPr>
        <p:blipFill>
          <a:blip r:embed="rId4"/>
          <a:stretch>
            <a:fillRect/>
          </a:stretch>
        </p:blipFill>
        <p:spPr>
          <a:xfrm>
            <a:off x="609600" y="3886200"/>
            <a:ext cx="2381250" cy="1428750"/>
          </a:xfrm>
          <a:prstGeom prst="rect">
            <a:avLst/>
          </a:prstGeom>
        </p:spPr>
      </p:pic>
      <p:pic>
        <p:nvPicPr>
          <p:cNvPr id="8" name="Рисунок 7" descr="DSC01674.JPG"/>
          <p:cNvPicPr>
            <a:picLocks noChangeAspect="1"/>
          </p:cNvPicPr>
          <p:nvPr/>
        </p:nvPicPr>
        <p:blipFill>
          <a:blip r:embed="rId5" cstate="print"/>
          <a:srcRect r="13043"/>
          <a:stretch>
            <a:fillRect/>
          </a:stretch>
        </p:blipFill>
        <p:spPr>
          <a:xfrm>
            <a:off x="3352800" y="3733800"/>
            <a:ext cx="2223420" cy="1438275"/>
          </a:xfrm>
          <a:prstGeom prst="rect">
            <a:avLst/>
          </a:prstGeom>
          <a:ln>
            <a:noFill/>
          </a:ln>
          <a:effectLst>
            <a:outerShdw blurRad="292100" dist="139700" dir="2700000" algn="tl" rotWithShape="0">
              <a:srgbClr val="333333">
                <a:alpha val="65000"/>
              </a:srgbClr>
            </a:outerShdw>
          </a:effectLst>
        </p:spPr>
      </p:pic>
      <p:pic>
        <p:nvPicPr>
          <p:cNvPr id="9" name="Рисунок 8" descr="DSC01728.JPG"/>
          <p:cNvPicPr>
            <a:picLocks noChangeAspect="1"/>
          </p:cNvPicPr>
          <p:nvPr/>
        </p:nvPicPr>
        <p:blipFill>
          <a:blip r:embed="rId6" cstate="print"/>
          <a:stretch>
            <a:fillRect/>
          </a:stretch>
        </p:blipFill>
        <p:spPr>
          <a:xfrm>
            <a:off x="228600" y="4724400"/>
            <a:ext cx="2641600" cy="1981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381000"/>
            <a:ext cx="8229600" cy="1143000"/>
          </a:xfrm>
        </p:spPr>
        <p:txBody>
          <a:bodyPr>
            <a:normAutofit fontScale="90000"/>
          </a:bodyPr>
          <a:lstStyle/>
          <a:p>
            <a:r>
              <a:rPr lang="uk-UA" sz="3600" i="1" dirty="0" smtClean="0">
                <a:effectLst>
                  <a:glow rad="139700">
                    <a:schemeClr val="bg1">
                      <a:alpha val="40000"/>
                    </a:schemeClr>
                  </a:glow>
                  <a:outerShdw blurRad="38100" dist="38100" dir="2700000" algn="tl">
                    <a:srgbClr val="000000">
                      <a:alpha val="43137"/>
                    </a:srgbClr>
                  </a:outerShdw>
                </a:effectLst>
              </a:rPr>
              <a:t>Побільше творчості!</a:t>
            </a:r>
            <a:r>
              <a:rPr sz="3600" i="1" smtClean="0">
                <a:effectLst>
                  <a:glow rad="139700">
                    <a:schemeClr val="bg1">
                      <a:alpha val="40000"/>
                    </a:schemeClr>
                  </a:glow>
                  <a:outerShdw blurRad="38100" dist="38100" dir="2700000" algn="tl">
                    <a:srgbClr val="000000">
                      <a:alpha val="43137"/>
                    </a:srgbClr>
                  </a:outerShdw>
                </a:effectLst>
              </a:rPr>
              <a:t/>
            </a:r>
            <a:br>
              <a:rPr sz="3600" i="1" smtClean="0">
                <a:effectLst>
                  <a:glow rad="139700">
                    <a:schemeClr val="bg1">
                      <a:alpha val="40000"/>
                    </a:schemeClr>
                  </a:glow>
                  <a:outerShdw blurRad="38100" dist="38100" dir="2700000" algn="tl">
                    <a:srgbClr val="000000">
                      <a:alpha val="43137"/>
                    </a:srgbClr>
                  </a:outerShdw>
                </a:effectLst>
              </a:rPr>
            </a:br>
            <a:r>
              <a:rPr lang="uk-UA" sz="3600" i="1" dirty="0" smtClean="0">
                <a:effectLst>
                  <a:glow rad="139700">
                    <a:schemeClr val="bg1">
                      <a:alpha val="40000"/>
                    </a:schemeClr>
                  </a:glow>
                  <a:outerShdw blurRad="38100" dist="38100" dir="2700000" algn="tl">
                    <a:srgbClr val="000000">
                      <a:alpha val="43137"/>
                    </a:srgbClr>
                  </a:outerShdw>
                </a:effectLst>
              </a:rPr>
              <a:t>Поменше міркувань!</a:t>
            </a:r>
            <a:r>
              <a:rPr sz="3600" i="1" smtClean="0">
                <a:effectLst>
                  <a:glow rad="139700">
                    <a:schemeClr val="bg1">
                      <a:alpha val="40000"/>
                    </a:schemeClr>
                  </a:glow>
                  <a:outerShdw blurRad="38100" dist="38100" dir="2700000" algn="tl">
                    <a:srgbClr val="000000">
                      <a:alpha val="43137"/>
                    </a:srgbClr>
                  </a:outerShdw>
                </a:effectLst>
              </a:rPr>
              <a:t/>
            </a:r>
            <a:br>
              <a:rPr sz="3600" i="1" smtClean="0">
                <a:effectLst>
                  <a:glow rad="139700">
                    <a:schemeClr val="bg1">
                      <a:alpha val="40000"/>
                    </a:schemeClr>
                  </a:glow>
                  <a:outerShdw blurRad="38100" dist="38100" dir="2700000" algn="tl">
                    <a:srgbClr val="000000">
                      <a:alpha val="43137"/>
                    </a:srgbClr>
                  </a:outerShdw>
                </a:effectLst>
              </a:rPr>
            </a:br>
            <a:endParaRPr lang="ru-RU" sz="3600" i="1" dirty="0">
              <a:effectLst>
                <a:glow rad="139700">
                  <a:schemeClr val="bg1">
                    <a:alpha val="40000"/>
                  </a:schemeClr>
                </a:glow>
                <a:outerShdw blurRad="38100" dist="38100" dir="2700000" algn="tl">
                  <a:srgbClr val="000000">
                    <a:alpha val="43137"/>
                  </a:srgbClr>
                </a:outerShdw>
              </a:effectLst>
            </a:endParaRPr>
          </a:p>
        </p:txBody>
      </p:sp>
      <p:sp>
        <p:nvSpPr>
          <p:cNvPr id="3" name="Содержимое 2"/>
          <p:cNvSpPr>
            <a:spLocks noGrp="1"/>
          </p:cNvSpPr>
          <p:nvPr>
            <p:ph idx="1"/>
          </p:nvPr>
        </p:nvSpPr>
        <p:spPr>
          <a:xfrm>
            <a:off x="1981200" y="1219200"/>
            <a:ext cx="4724400" cy="5410200"/>
          </a:xfrm>
        </p:spPr>
        <p:style>
          <a:lnRef idx="0">
            <a:schemeClr val="accent5"/>
          </a:lnRef>
          <a:fillRef idx="3">
            <a:schemeClr val="accent5"/>
          </a:fillRef>
          <a:effectRef idx="3">
            <a:schemeClr val="accent5"/>
          </a:effectRef>
          <a:fontRef idx="minor">
            <a:schemeClr val="lt1"/>
          </a:fontRef>
        </p:style>
        <p:txBody>
          <a:bodyPr>
            <a:normAutofit fontScale="47500" lnSpcReduction="20000"/>
          </a:bodyPr>
          <a:lstStyle/>
          <a:p>
            <a:pPr>
              <a:buNone/>
            </a:pPr>
            <a:r>
              <a:rPr lang="uk-UA" sz="3400" b="1" i="1" dirty="0" smtClean="0">
                <a:solidFill>
                  <a:srgbClr val="FFFF00"/>
                </a:solidFill>
              </a:rPr>
              <a:t>Ці слова належать відомій українській поетесі Ліні Костенко. </a:t>
            </a:r>
          </a:p>
          <a:p>
            <a:pPr>
              <a:buNone/>
            </a:pPr>
            <a:r>
              <a:rPr lang="uk-UA" sz="3400" b="1" i="1" dirty="0" smtClean="0">
                <a:solidFill>
                  <a:srgbClr val="FFFF00"/>
                </a:solidFill>
              </a:rPr>
              <a:t>Керуючись даним висловом, маленькі мрійники створюють власні прозові та поетичні твори, кросворди, ребуси, анаграми, загадки, малюнки до власних та прочитаних творів. Кращі з них автори оздоблюють ілюстраціями й створюють велику книгу, яка кожного року присвячується певній тематиці: річниці з дня народження В.О.Сухомлинського, річниці Великої Перемоги, рідному місту. Роботи наших вихованців можна побачити на сторінках різноманітних дитячих журналів і газет: Трансукраїнська газета дитячої творчості «Долоньки», «Колесо фортуни», «Щасливої дороги»,  «Доктор Крейд». А один із учнів школи (Прибора Богдан) став навіть стипендіатом журналу «Барвінок»</a:t>
            </a:r>
            <a:endParaRPr lang="ru-RU" sz="3400" b="1" i="1" dirty="0" smtClean="0">
              <a:solidFill>
                <a:srgbClr val="FFFF00"/>
              </a:solidFill>
            </a:endParaRPr>
          </a:p>
          <a:p>
            <a:pPr>
              <a:buNone/>
            </a:pPr>
            <a:r>
              <a:rPr lang="uk-UA" sz="3400" b="1" i="1" dirty="0" smtClean="0">
                <a:solidFill>
                  <a:srgbClr val="FFFF00"/>
                </a:solidFill>
              </a:rPr>
              <a:t> </a:t>
            </a:r>
            <a:endParaRPr lang="ru-RU" sz="3400" b="1" i="1" dirty="0" smtClean="0">
              <a:solidFill>
                <a:srgbClr val="FFFF00"/>
              </a:solidFill>
            </a:endParaRPr>
          </a:p>
          <a:p>
            <a:pPr>
              <a:buNone/>
            </a:pPr>
            <a:r>
              <a:rPr lang="uk-UA" sz="3400" b="1" i="1" dirty="0" smtClean="0">
                <a:solidFill>
                  <a:srgbClr val="FFFF00"/>
                </a:solidFill>
              </a:rPr>
              <a:t>Діти з радістю і великим задоволенням пишуть вірші про  рідну школу. Натхненно співають про неї пісні: «Гімн школи», «День народження школи»          (муз. О.</a:t>
            </a:r>
            <a:r>
              <a:rPr lang="uk-UA" sz="3400" b="1" i="1" dirty="0" err="1" smtClean="0">
                <a:solidFill>
                  <a:srgbClr val="FFFF00"/>
                </a:solidFill>
              </a:rPr>
              <a:t>Калашнікова</a:t>
            </a:r>
            <a:r>
              <a:rPr lang="uk-UA" sz="3400" b="1" i="1" dirty="0" smtClean="0">
                <a:solidFill>
                  <a:srgbClr val="FFFF00"/>
                </a:solidFill>
              </a:rPr>
              <a:t>, сл. О.</a:t>
            </a:r>
            <a:r>
              <a:rPr lang="uk-UA" sz="3400" b="1" i="1" dirty="0" err="1" smtClean="0">
                <a:solidFill>
                  <a:srgbClr val="FFFF00"/>
                </a:solidFill>
              </a:rPr>
              <a:t>Жихарєва</a:t>
            </a:r>
            <a:r>
              <a:rPr lang="uk-UA" sz="3400" b="1" i="1" dirty="0" smtClean="0">
                <a:solidFill>
                  <a:srgbClr val="FFFF00"/>
                </a:solidFill>
              </a:rPr>
              <a:t>),      «Прощання з початковою школою»</a:t>
            </a:r>
            <a:endParaRPr lang="ru-RU" sz="3400" b="1" i="1" dirty="0" smtClean="0">
              <a:solidFill>
                <a:srgbClr val="FFFF00"/>
              </a:solidFill>
            </a:endParaRPr>
          </a:p>
          <a:p>
            <a:pPr>
              <a:buNone/>
            </a:pPr>
            <a:endParaRPr lang="ru-RU" dirty="0"/>
          </a:p>
        </p:txBody>
      </p:sp>
      <p:pic>
        <p:nvPicPr>
          <p:cNvPr id="4" name="Рисунок 3" descr="cl403.gif"/>
          <p:cNvPicPr>
            <a:picLocks noChangeAspect="1"/>
          </p:cNvPicPr>
          <p:nvPr/>
        </p:nvPicPr>
        <p:blipFill>
          <a:blip r:embed="rId2"/>
          <a:stretch>
            <a:fillRect/>
          </a:stretch>
        </p:blipFill>
        <p:spPr>
          <a:xfrm>
            <a:off x="1" y="1"/>
            <a:ext cx="1371600" cy="2409568"/>
          </a:xfrm>
          <a:prstGeom prst="rect">
            <a:avLst/>
          </a:prstGeom>
        </p:spPr>
      </p:pic>
      <p:pic>
        <p:nvPicPr>
          <p:cNvPr id="5" name="Рисунок 4" descr="cl403.gif"/>
          <p:cNvPicPr>
            <a:picLocks noChangeAspect="1"/>
          </p:cNvPicPr>
          <p:nvPr/>
        </p:nvPicPr>
        <p:blipFill>
          <a:blip r:embed="rId2"/>
          <a:stretch>
            <a:fillRect/>
          </a:stretch>
        </p:blipFill>
        <p:spPr>
          <a:xfrm>
            <a:off x="7772400" y="0"/>
            <a:ext cx="1371600" cy="2409568"/>
          </a:xfrm>
          <a:prstGeom prst="rect">
            <a:avLst/>
          </a:prstGeom>
        </p:spPr>
      </p:pic>
      <p:pic>
        <p:nvPicPr>
          <p:cNvPr id="6" name="Рисунок 5" descr="1.jpg"/>
          <p:cNvPicPr>
            <a:picLocks noChangeAspect="1"/>
          </p:cNvPicPr>
          <p:nvPr/>
        </p:nvPicPr>
        <p:blipFill>
          <a:blip r:embed="rId3" cstate="print"/>
          <a:stretch>
            <a:fillRect/>
          </a:stretch>
        </p:blipFill>
        <p:spPr>
          <a:xfrm rot="702196">
            <a:off x="586699" y="4731388"/>
            <a:ext cx="961170" cy="1375354"/>
          </a:xfrm>
          <a:prstGeom prst="rect">
            <a:avLst/>
          </a:prstGeom>
        </p:spPr>
      </p:pic>
      <p:pic>
        <p:nvPicPr>
          <p:cNvPr id="7" name="Рисунок 6" descr="28451970.jpg"/>
          <p:cNvPicPr>
            <a:picLocks noChangeAspect="1"/>
          </p:cNvPicPr>
          <p:nvPr/>
        </p:nvPicPr>
        <p:blipFill>
          <a:blip r:embed="rId4"/>
          <a:stretch>
            <a:fillRect/>
          </a:stretch>
        </p:blipFill>
        <p:spPr>
          <a:xfrm rot="21142351">
            <a:off x="356040" y="2296460"/>
            <a:ext cx="1440180" cy="2016252"/>
          </a:xfrm>
          <a:prstGeom prst="rect">
            <a:avLst/>
          </a:prstGeom>
        </p:spPr>
      </p:pic>
      <p:pic>
        <p:nvPicPr>
          <p:cNvPr id="8" name="Рисунок 7" descr="1266313569_11090.jpg"/>
          <p:cNvPicPr>
            <a:picLocks noChangeAspect="1"/>
          </p:cNvPicPr>
          <p:nvPr/>
        </p:nvPicPr>
        <p:blipFill>
          <a:blip r:embed="rId5"/>
          <a:stretch>
            <a:fillRect/>
          </a:stretch>
        </p:blipFill>
        <p:spPr>
          <a:xfrm rot="903725">
            <a:off x="7036394" y="4253958"/>
            <a:ext cx="1900948" cy="1841807"/>
          </a:xfrm>
          <a:prstGeom prst="rect">
            <a:avLst/>
          </a:prstGeom>
        </p:spPr>
      </p:pic>
      <p:pic>
        <p:nvPicPr>
          <p:cNvPr id="9" name="Рисунок 8" descr="DSCI0006.JPG"/>
          <p:cNvPicPr>
            <a:picLocks noChangeAspect="1"/>
          </p:cNvPicPr>
          <p:nvPr/>
        </p:nvPicPr>
        <p:blipFill>
          <a:blip r:embed="rId6" cstate="print"/>
          <a:stretch>
            <a:fillRect/>
          </a:stretch>
        </p:blipFill>
        <p:spPr>
          <a:xfrm>
            <a:off x="6781800" y="2133600"/>
            <a:ext cx="22352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linds(horizontal)">
                                      <p:cBhvr>
                                        <p:cTn id="10" dur="500"/>
                                        <p:tgtEl>
                                          <p:spTgt spid="3">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par>
                                <p:cTn id="20" presetID="16" presetClass="entr" presetSubtype="2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Horizontal)">
                                      <p:cBhvr>
                                        <p:cTn id="22" dur="500"/>
                                        <p:tgtEl>
                                          <p:spTgt spid="7"/>
                                        </p:tgtEl>
                                      </p:cBhvr>
                                    </p:animEffect>
                                  </p:childTnLst>
                                </p:cTn>
                              </p:par>
                              <p:par>
                                <p:cTn id="23" presetID="16" presetClass="entr" presetSubtype="2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Horizontal)">
                                      <p:cBhvr>
                                        <p:cTn id="25" dur="500"/>
                                        <p:tgtEl>
                                          <p:spTgt spid="6"/>
                                        </p:tgtEl>
                                      </p:cBhvr>
                                    </p:animEffect>
                                  </p:childTnLst>
                                </p:cTn>
                              </p:par>
                              <p:par>
                                <p:cTn id="26" presetID="16" presetClass="entr" presetSubtype="2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Horizontal)">
                                      <p:cBhvr>
                                        <p:cTn id="28" dur="500"/>
                                        <p:tgtEl>
                                          <p:spTgt spid="9"/>
                                        </p:tgtEl>
                                      </p:cBhvr>
                                    </p:animEffect>
                                  </p:childTnLst>
                                </p:cTn>
                              </p:par>
                              <p:par>
                                <p:cTn id="29" presetID="16" presetClass="entr" presetSubtype="2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BILD0008.JPG"/>
          <p:cNvPicPr>
            <a:picLocks noChangeAspect="1"/>
          </p:cNvPicPr>
          <p:nvPr/>
        </p:nvPicPr>
        <p:blipFill>
          <a:blip r:embed="rId2"/>
          <a:stretch>
            <a:fillRect/>
          </a:stretch>
        </p:blipFill>
        <p:spPr>
          <a:xfrm rot="588953">
            <a:off x="7263433" y="4468450"/>
            <a:ext cx="1778670" cy="1333293"/>
          </a:xfrm>
          <a:prstGeom prst="rect">
            <a:avLst/>
          </a:prstGeom>
          <a:ln>
            <a:noFill/>
          </a:ln>
          <a:effectLst>
            <a:outerShdw blurRad="292100" dist="139700" dir="2700000" algn="tl" rotWithShape="0">
              <a:srgbClr val="333333">
                <a:alpha val="65000"/>
              </a:srgbClr>
            </a:outerShdw>
          </a:effectLst>
        </p:spPr>
      </p:pic>
      <p:pic>
        <p:nvPicPr>
          <p:cNvPr id="10" name="Рисунок 9" descr="IMG_0008.jpg"/>
          <p:cNvPicPr>
            <a:picLocks noChangeAspect="1"/>
          </p:cNvPicPr>
          <p:nvPr/>
        </p:nvPicPr>
        <p:blipFill>
          <a:blip r:embed="rId3" cstate="print">
            <a:lum bright="-10000"/>
          </a:blip>
          <a:stretch>
            <a:fillRect/>
          </a:stretch>
        </p:blipFill>
        <p:spPr>
          <a:xfrm rot="16200000">
            <a:off x="1755461" y="5254942"/>
            <a:ext cx="1151752" cy="1767072"/>
          </a:xfrm>
          <a:prstGeom prst="rect">
            <a:avLst/>
          </a:prstGeom>
        </p:spPr>
      </p:pic>
      <p:sp>
        <p:nvSpPr>
          <p:cNvPr id="3" name="Содержимое 2"/>
          <p:cNvSpPr>
            <a:spLocks noGrp="1"/>
          </p:cNvSpPr>
          <p:nvPr>
            <p:ph idx="1"/>
          </p:nvPr>
        </p:nvSpPr>
        <p:spPr>
          <a:xfrm rot="470604">
            <a:off x="948874" y="496277"/>
            <a:ext cx="8229600" cy="4525963"/>
          </a:xfrm>
        </p:spPr>
        <p:txBody>
          <a:bodyPr>
            <a:normAutofit fontScale="70000" lnSpcReduction="20000"/>
          </a:bodyPr>
          <a:lstStyle/>
          <a:p>
            <a:pPr>
              <a:buFont typeface="Wingdings" pitchFamily="2" charset="2"/>
              <a:buChar char="q"/>
            </a:pPr>
            <a:r>
              <a:rPr lang="uk-UA" b="1" i="1" dirty="0" smtClean="0">
                <a:solidFill>
                  <a:srgbClr val="7030A0"/>
                </a:solidFill>
                <a:effectLst>
                  <a:outerShdw blurRad="38100" dist="38100" dir="2700000" algn="tl">
                    <a:srgbClr val="000000">
                      <a:alpha val="43137"/>
                    </a:srgbClr>
                  </a:outerShdw>
                </a:effectLst>
              </a:rPr>
              <a:t>Важливим для розвитку особистості, здібностей та обдарувань учнів є демонстрація всіх сфер шкільного життя, професійне зростання кожного вчителя. ЗОШ І ступеня «Мрія» є базовою школою для проведення відкритих уроків, семінарів-практикумів для вчителів міста та області. </a:t>
            </a:r>
            <a:endParaRPr lang="ru-RU" b="1" i="1" dirty="0" smtClean="0">
              <a:solidFill>
                <a:srgbClr val="7030A0"/>
              </a:solidFill>
              <a:effectLst>
                <a:outerShdw blurRad="38100" dist="38100" dir="2700000" algn="tl">
                  <a:srgbClr val="000000">
                    <a:alpha val="43137"/>
                  </a:srgbClr>
                </a:outerShdw>
              </a:effectLst>
            </a:endParaRPr>
          </a:p>
          <a:p>
            <a:pPr>
              <a:buFont typeface="Wingdings" pitchFamily="2" charset="2"/>
              <a:buChar char="q"/>
            </a:pPr>
            <a:r>
              <a:rPr lang="uk-UA" b="1" i="1" dirty="0" smtClean="0">
                <a:solidFill>
                  <a:srgbClr val="7030A0"/>
                </a:solidFill>
                <a:effectLst>
                  <a:outerShdw blurRad="38100" dist="38100" dir="2700000" algn="tl">
                    <a:srgbClr val="000000">
                      <a:alpha val="43137"/>
                    </a:srgbClr>
                  </a:outerShdw>
                </a:effectLst>
              </a:rPr>
              <a:t>Школа є базовою школою в місті та області по творчому впровадженню педагогічної спадщини педагога-гуманіста В.О.Сухомлинського. </a:t>
            </a:r>
            <a:endParaRPr lang="ru-RU" b="1" i="1" dirty="0" smtClean="0">
              <a:solidFill>
                <a:srgbClr val="7030A0"/>
              </a:solidFill>
              <a:effectLst>
                <a:outerShdw blurRad="38100" dist="38100" dir="2700000" algn="tl">
                  <a:srgbClr val="000000">
                    <a:alpha val="43137"/>
                  </a:srgbClr>
                </a:outerShdw>
              </a:effectLst>
            </a:endParaRPr>
          </a:p>
          <a:p>
            <a:pPr>
              <a:buFont typeface="Wingdings" pitchFamily="2" charset="2"/>
              <a:buChar char="q"/>
            </a:pPr>
            <a:r>
              <a:rPr lang="uk-UA" b="1" i="1" dirty="0" smtClean="0">
                <a:solidFill>
                  <a:srgbClr val="7030A0"/>
                </a:solidFill>
                <a:effectLst>
                  <a:outerShdw blurRad="38100" dist="38100" dir="2700000" algn="tl">
                    <a:srgbClr val="000000">
                      <a:alpha val="43137"/>
                    </a:srgbClr>
                  </a:outerShdw>
                </a:effectLst>
              </a:rPr>
              <a:t>В школі працює світлиця В.О.Сухомлинського – що стала центром виховної роботи з учнями, а вчителі школи  співпрацюють з педагогами Павлиської  школи ім.. В.О.Сухомлинського. </a:t>
            </a:r>
            <a:endParaRPr lang="ru-RU" b="1" i="1" dirty="0" smtClean="0">
              <a:solidFill>
                <a:srgbClr val="7030A0"/>
              </a:solidFill>
              <a:effectLst>
                <a:outerShdw blurRad="38100" dist="38100" dir="2700000" algn="tl">
                  <a:srgbClr val="000000">
                    <a:alpha val="43137"/>
                  </a:srgbClr>
                </a:outerShdw>
              </a:effectLst>
            </a:endParaRPr>
          </a:p>
          <a:p>
            <a:pPr>
              <a:buFont typeface="Wingdings" pitchFamily="2" charset="2"/>
              <a:buChar char="q"/>
            </a:pPr>
            <a:r>
              <a:rPr lang="uk-UA" b="1" i="1" dirty="0" smtClean="0">
                <a:solidFill>
                  <a:srgbClr val="7030A0"/>
                </a:solidFill>
                <a:effectLst>
                  <a:outerShdw blurRad="38100" dist="38100" dir="2700000" algn="tl">
                    <a:srgbClr val="000000">
                      <a:alpha val="43137"/>
                    </a:srgbClr>
                  </a:outerShdw>
                </a:effectLst>
              </a:rPr>
              <a:t>В 2009році напрацювання педагогічного колективу були представлені в м. Києві.</a:t>
            </a:r>
            <a:endParaRPr lang="ru-RU" b="1" i="1" dirty="0" smtClean="0">
              <a:solidFill>
                <a:srgbClr val="7030A0"/>
              </a:solidFill>
              <a:effectLst>
                <a:outerShdw blurRad="38100" dist="38100" dir="2700000" algn="tl">
                  <a:srgbClr val="000000">
                    <a:alpha val="43137"/>
                  </a:srgbClr>
                </a:outerShdw>
              </a:effectLst>
            </a:endParaRPr>
          </a:p>
          <a:p>
            <a:endParaRPr lang="ru-RU" dirty="0"/>
          </a:p>
        </p:txBody>
      </p:sp>
      <p:pic>
        <p:nvPicPr>
          <p:cNvPr id="5" name="Picture 3"/>
          <p:cNvPicPr>
            <a:picLocks noChangeAspect="1" noChangeArrowheads="1"/>
          </p:cNvPicPr>
          <p:nvPr/>
        </p:nvPicPr>
        <p:blipFill>
          <a:blip r:embed="rId4"/>
          <a:srcRect/>
          <a:stretch>
            <a:fillRect/>
          </a:stretch>
        </p:blipFill>
        <p:spPr bwMode="auto">
          <a:xfrm>
            <a:off x="1524000" y="4648200"/>
            <a:ext cx="1143000" cy="841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descr="DSCN0386.JPG"/>
          <p:cNvPicPr>
            <a:picLocks noChangeAspect="1"/>
          </p:cNvPicPr>
          <p:nvPr/>
        </p:nvPicPr>
        <p:blipFill>
          <a:blip r:embed="rId5"/>
          <a:srcRect t="4930"/>
          <a:stretch>
            <a:fillRect/>
          </a:stretch>
        </p:blipFill>
        <p:spPr bwMode="auto">
          <a:xfrm>
            <a:off x="0" y="4283787"/>
            <a:ext cx="1609756" cy="20408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descr="BILD0015.JPG"/>
          <p:cNvPicPr>
            <a:picLocks noChangeAspect="1"/>
          </p:cNvPicPr>
          <p:nvPr/>
        </p:nvPicPr>
        <p:blipFill>
          <a:blip r:embed="rId6" cstate="print"/>
          <a:stretch>
            <a:fillRect/>
          </a:stretch>
        </p:blipFill>
        <p:spPr>
          <a:xfrm rot="21168603">
            <a:off x="5549854" y="5400911"/>
            <a:ext cx="1676107" cy="1255492"/>
          </a:xfrm>
          <a:prstGeom prst="rect">
            <a:avLst/>
          </a:prstGeom>
          <a:ln>
            <a:noFill/>
          </a:ln>
          <a:effectLst>
            <a:outerShdw blurRad="292100" dist="139700" dir="2700000" algn="tl" rotWithShape="0">
              <a:srgbClr val="333333">
                <a:alpha val="65000"/>
              </a:srgbClr>
            </a:outerShdw>
          </a:effectLst>
        </p:spPr>
      </p:pic>
      <p:pic>
        <p:nvPicPr>
          <p:cNvPr id="8" name="Рисунок 7" descr="IMG_0005.jpg"/>
          <p:cNvPicPr>
            <a:picLocks noChangeAspect="1"/>
          </p:cNvPicPr>
          <p:nvPr/>
        </p:nvPicPr>
        <p:blipFill>
          <a:blip r:embed="rId7" cstate="print"/>
          <a:stretch>
            <a:fillRect/>
          </a:stretch>
        </p:blipFill>
        <p:spPr>
          <a:xfrm rot="16200000">
            <a:off x="3650129" y="4960470"/>
            <a:ext cx="1386541" cy="2133600"/>
          </a:xfrm>
          <a:prstGeom prst="rect">
            <a:avLst/>
          </a:prstGeom>
        </p:spPr>
      </p:pic>
    </p:spTree>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DSCN0663.JPG"/>
          <p:cNvPicPr>
            <a:picLocks noChangeAspect="1"/>
          </p:cNvPicPr>
          <p:nvPr/>
        </p:nvPicPr>
        <p:blipFill>
          <a:blip r:embed="rId2" cstate="print"/>
          <a:stretch>
            <a:fillRect/>
          </a:stretch>
        </p:blipFill>
        <p:spPr>
          <a:xfrm rot="328125">
            <a:off x="86219" y="3242579"/>
            <a:ext cx="2576560" cy="1932420"/>
          </a:xfrm>
          <a:prstGeom prst="rect">
            <a:avLst/>
          </a:prstGeom>
          <a:ln>
            <a:noFill/>
          </a:ln>
          <a:effectLst>
            <a:outerShdw blurRad="292100" dist="139700" dir="2700000" algn="tl" rotWithShape="0">
              <a:srgbClr val="333333">
                <a:alpha val="65000"/>
              </a:srgbClr>
            </a:outerShdw>
          </a:effectLst>
        </p:spPr>
      </p:pic>
      <p:pic>
        <p:nvPicPr>
          <p:cNvPr id="13" name="Рисунок 12" descr="DSCN0648.JPG"/>
          <p:cNvPicPr>
            <a:picLocks noChangeAspect="1"/>
          </p:cNvPicPr>
          <p:nvPr/>
        </p:nvPicPr>
        <p:blipFill>
          <a:blip r:embed="rId3" cstate="print"/>
          <a:stretch>
            <a:fillRect/>
          </a:stretch>
        </p:blipFill>
        <p:spPr>
          <a:xfrm rot="21415385">
            <a:off x="6374512" y="3191831"/>
            <a:ext cx="2571768" cy="1928826"/>
          </a:xfrm>
          <a:prstGeom prst="rect">
            <a:avLst/>
          </a:prstGeom>
          <a:ln>
            <a:noFill/>
          </a:ln>
          <a:effectLst>
            <a:outerShdw blurRad="292100" dist="139700" dir="2700000" algn="tl" rotWithShape="0">
              <a:srgbClr val="333333">
                <a:alpha val="65000"/>
              </a:srgbClr>
            </a:outerShdw>
          </a:effectLst>
        </p:spPr>
      </p:pic>
      <p:pic>
        <p:nvPicPr>
          <p:cNvPr id="6" name="Рисунок 5" descr="BILD0039.JPG"/>
          <p:cNvPicPr>
            <a:picLocks noChangeAspect="1"/>
          </p:cNvPicPr>
          <p:nvPr/>
        </p:nvPicPr>
        <p:blipFill>
          <a:blip r:embed="rId4" cstate="print"/>
          <a:stretch>
            <a:fillRect/>
          </a:stretch>
        </p:blipFill>
        <p:spPr>
          <a:xfrm rot="222986">
            <a:off x="6461266" y="177555"/>
            <a:ext cx="2600040" cy="1950030"/>
          </a:xfrm>
          <a:prstGeom prst="rect">
            <a:avLst/>
          </a:prstGeom>
        </p:spPr>
      </p:pic>
      <p:pic>
        <p:nvPicPr>
          <p:cNvPr id="8" name="Рисунок 7" descr="BILD0047.JPG"/>
          <p:cNvPicPr>
            <a:picLocks noChangeAspect="1"/>
          </p:cNvPicPr>
          <p:nvPr/>
        </p:nvPicPr>
        <p:blipFill>
          <a:blip r:embed="rId5" cstate="print"/>
          <a:stretch>
            <a:fillRect/>
          </a:stretch>
        </p:blipFill>
        <p:spPr>
          <a:xfrm rot="21301448">
            <a:off x="81859" y="188282"/>
            <a:ext cx="2671479" cy="2003609"/>
          </a:xfrm>
          <a:prstGeom prst="rect">
            <a:avLst/>
          </a:prstGeom>
        </p:spPr>
      </p:pic>
      <p:sp>
        <p:nvSpPr>
          <p:cNvPr id="3" name="Содержимое 2"/>
          <p:cNvSpPr>
            <a:spLocks noGrp="1"/>
          </p:cNvSpPr>
          <p:nvPr>
            <p:ph idx="1"/>
          </p:nvPr>
        </p:nvSpPr>
        <p:spPr>
          <a:xfrm>
            <a:off x="2057400" y="228600"/>
            <a:ext cx="4953000" cy="6096000"/>
          </a:xfrm>
        </p:spPr>
        <p:txBody>
          <a:bodyPr>
            <a:normAutofit/>
          </a:bodyPr>
          <a:lstStyle/>
          <a:p>
            <a:pPr algn="ctr">
              <a:buNone/>
            </a:pPr>
            <a:r>
              <a:rPr lang="uk-UA" sz="2800" b="1" i="1" dirty="0" smtClean="0">
                <a:solidFill>
                  <a:srgbClr val="7030A0"/>
                </a:solidFill>
                <a:effectLst>
                  <a:outerShdw blurRad="38100" dist="38100" dir="2700000" algn="tl">
                    <a:srgbClr val="000000">
                      <a:alpha val="43137"/>
                    </a:srgbClr>
                  </a:outerShdw>
                </a:effectLst>
              </a:rPr>
              <a:t>Головними помічниками для вчителів стали батьки учнів школи.</a:t>
            </a:r>
            <a:r>
              <a:rPr lang="en-US" sz="2800" b="1" i="1" dirty="0" smtClean="0">
                <a:solidFill>
                  <a:srgbClr val="7030A0"/>
                </a:solidFill>
                <a:effectLst>
                  <a:outerShdw blurRad="38100" dist="38100" dir="2700000" algn="tl">
                    <a:srgbClr val="000000">
                      <a:alpha val="43137"/>
                    </a:srgbClr>
                  </a:outerShdw>
                </a:effectLst>
              </a:rPr>
              <a:t> </a:t>
            </a:r>
            <a:endParaRPr lang="ru-RU" sz="2800" b="1" i="1" dirty="0" smtClean="0">
              <a:solidFill>
                <a:srgbClr val="7030A0"/>
              </a:solidFill>
              <a:effectLst>
                <a:outerShdw blurRad="38100" dist="38100" dir="2700000" algn="tl">
                  <a:srgbClr val="000000">
                    <a:alpha val="43137"/>
                  </a:srgbClr>
                </a:outerShdw>
              </a:effectLst>
            </a:endParaRPr>
          </a:p>
          <a:p>
            <a:pPr algn="ctr">
              <a:buNone/>
            </a:pPr>
            <a:r>
              <a:rPr lang="uk-UA" sz="2800" b="1" i="1" dirty="0" smtClean="0">
                <a:solidFill>
                  <a:srgbClr val="7030A0"/>
                </a:solidFill>
                <a:effectLst>
                  <a:outerShdw blurRad="38100" dist="38100" dir="2700000" algn="tl">
                    <a:srgbClr val="000000">
                      <a:alpha val="43137"/>
                    </a:srgbClr>
                  </a:outerShdw>
                </a:effectLst>
              </a:rPr>
              <a:t>Взаємодія педагогів, батьків, учнів – запорука комфортного перебування дитини в школі та її ефективного навчання. </a:t>
            </a:r>
            <a:endParaRPr lang="ru-RU" sz="2800" b="1" i="1" dirty="0">
              <a:solidFill>
                <a:srgbClr val="7030A0"/>
              </a:solidFill>
              <a:effectLst>
                <a:outerShdw blurRad="38100" dist="38100" dir="2700000" algn="tl">
                  <a:srgbClr val="000000">
                    <a:alpha val="43137"/>
                  </a:srgbClr>
                </a:outerShdw>
              </a:effectLst>
            </a:endParaRPr>
          </a:p>
        </p:txBody>
      </p:sp>
      <p:pic>
        <p:nvPicPr>
          <p:cNvPr id="12" name="Рисунок 11" descr="DSCI0073.JPG"/>
          <p:cNvPicPr>
            <a:picLocks noChangeAspect="1"/>
          </p:cNvPicPr>
          <p:nvPr/>
        </p:nvPicPr>
        <p:blipFill>
          <a:blip r:embed="rId6"/>
          <a:stretch>
            <a:fillRect/>
          </a:stretch>
        </p:blipFill>
        <p:spPr>
          <a:xfrm>
            <a:off x="3352800" y="4724400"/>
            <a:ext cx="2667000" cy="200025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rot="396951">
            <a:off x="7467600" y="4613671"/>
            <a:ext cx="1289927" cy="1874441"/>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l="24904" t="19835"/>
          <a:stretch>
            <a:fillRect/>
          </a:stretch>
        </p:blipFill>
        <p:spPr bwMode="auto">
          <a:xfrm rot="586161">
            <a:off x="7264070" y="1785843"/>
            <a:ext cx="1479550" cy="2218241"/>
          </a:xfrm>
          <a:prstGeom prst="rect">
            <a:avLst/>
          </a:prstGeom>
          <a:noFill/>
          <a:ln w="9525">
            <a:noFill/>
            <a:miter lim="800000"/>
            <a:headEnd/>
            <a:tailEnd/>
          </a:ln>
        </p:spPr>
      </p:pic>
      <p:sp>
        <p:nvSpPr>
          <p:cNvPr id="3" name="Содержимое 2"/>
          <p:cNvSpPr>
            <a:spLocks noGrp="1"/>
          </p:cNvSpPr>
          <p:nvPr>
            <p:ph idx="1"/>
          </p:nvPr>
        </p:nvSpPr>
        <p:spPr>
          <a:xfrm>
            <a:off x="228600" y="152400"/>
            <a:ext cx="9067800" cy="65532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rPr>
              <a:t>Сьогодні ЗОШ </a:t>
            </a:r>
            <a:r>
              <a:rPr lang="uk-UA"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rPr>
              <a:t>Іст</a:t>
            </a:r>
            <a: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rPr>
              <a:t>. «Мрія» має свій почерк педагогічної діяльності, та здобутки:</a:t>
            </a:r>
            <a:endPar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endParaRPr>
          </a:p>
          <a:p>
            <a:pPr>
              <a:buFont typeface="Wingdings" pitchFamily="2" charset="2"/>
              <a:buChar char="Ø"/>
            </a:pPr>
            <a: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rPr>
              <a:t>2002р. – Педагогічний колектив школи занесений до міської дошки пошани.</a:t>
            </a:r>
          </a:p>
          <a:p>
            <a:pPr>
              <a:buNone/>
            </a:pPr>
            <a:endPar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endParaRPr>
          </a:p>
          <a:p>
            <a:pPr>
              <a:buFont typeface="Wingdings" pitchFamily="2" charset="2"/>
              <a:buChar char="Ø"/>
            </a:pPr>
            <a: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rPr>
              <a:t>2006р. – Лауреат Всеукраїнського конкурсу «100 кращих шкіл України.</a:t>
            </a:r>
          </a:p>
          <a:p>
            <a:pPr>
              <a:buNone/>
            </a:pPr>
            <a:endPar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endParaRPr>
          </a:p>
          <a:p>
            <a:pPr>
              <a:buFont typeface="Wingdings" pitchFamily="2" charset="2"/>
              <a:buChar char="Ø"/>
            </a:pPr>
            <a: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rPr>
              <a:t>2008р. – Переможець обласного конкурсу «Початкова школа ХХІ ст.»</a:t>
            </a:r>
          </a:p>
          <a:p>
            <a:pPr>
              <a:buNone/>
            </a:pPr>
            <a:endPar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endParaRPr>
          </a:p>
          <a:p>
            <a:pPr>
              <a:buFont typeface="Wingdings" pitchFamily="2" charset="2"/>
              <a:buChar char="Ø"/>
            </a:pPr>
            <a: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rPr>
              <a:t>2009р. – Переможець Всеукраїнського Фестивалю педагогічних інновацій.</a:t>
            </a:r>
            <a:endParaRPr lang="ru-R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endParaRPr>
          </a:p>
          <a:p>
            <a:pPr>
              <a:buNone/>
            </a:pPr>
            <a:r>
              <a:rPr lang="uk-UA"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rPr>
              <a:t>Переможець Всеукраїнського конкурсу з Охорони праці. </a:t>
            </a:r>
            <a:endParaRPr lang="ru-R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endParaRPr>
          </a:p>
        </p:txBody>
      </p:sp>
      <p:pic>
        <p:nvPicPr>
          <p:cNvPr id="4" name="Рисунок 3" descr="марина0008.tif"/>
          <p:cNvPicPr>
            <a:picLocks noChangeAspect="1"/>
          </p:cNvPicPr>
          <p:nvPr/>
        </p:nvPicPr>
        <p:blipFill>
          <a:blip r:embed="rId4" cstate="print"/>
          <a:srcRect l="2863" t="13333" r="37430" b="56667"/>
          <a:stretch>
            <a:fillRect/>
          </a:stretch>
        </p:blipFill>
        <p:spPr>
          <a:xfrm>
            <a:off x="4572000" y="1524000"/>
            <a:ext cx="1600200" cy="1136984"/>
          </a:xfrm>
          <a:prstGeom prst="rect">
            <a:avLst/>
          </a:prstGeom>
        </p:spPr>
      </p:pic>
    </p:spTree>
  </p:cSld>
  <p:clrMapOvr>
    <a:masterClrMapping/>
  </p:clrMapOvr>
  <p:transition>
    <p:newsfla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Рисунок 3" descr="Рисунок3.jpg"/>
          <p:cNvPicPr>
            <a:picLocks noChangeAspect="1"/>
          </p:cNvPicPr>
          <p:nvPr/>
        </p:nvPicPr>
        <p:blipFill>
          <a:blip r:embed="rId2"/>
          <a:stretch>
            <a:fillRect/>
          </a:stretch>
        </p:blipFill>
        <p:spPr>
          <a:xfrm>
            <a:off x="0" y="0"/>
            <a:ext cx="9296400" cy="6858000"/>
          </a:xfrm>
          <a:prstGeom prst="rect">
            <a:avLst/>
          </a:prstGeom>
        </p:spPr>
      </p:pic>
      <p:pic>
        <p:nvPicPr>
          <p:cNvPr id="10" name="Рисунок 9" descr="7164.gif"/>
          <p:cNvPicPr>
            <a:picLocks noChangeAspect="1"/>
          </p:cNvPicPr>
          <p:nvPr/>
        </p:nvPicPr>
        <p:blipFill>
          <a:blip r:embed="rId3"/>
          <a:stretch>
            <a:fillRect/>
          </a:stretch>
        </p:blipFill>
        <p:spPr>
          <a:xfrm>
            <a:off x="5797371" y="6019801"/>
            <a:ext cx="3518079" cy="838200"/>
          </a:xfrm>
          <a:prstGeom prst="rect">
            <a:avLst/>
          </a:prstGeom>
        </p:spPr>
      </p:pic>
      <p:sp>
        <p:nvSpPr>
          <p:cNvPr id="6" name="Заголовок 1"/>
          <p:cNvSpPr>
            <a:spLocks noGrp="1"/>
          </p:cNvSpPr>
          <p:nvPr>
            <p:ph type="title"/>
          </p:nvPr>
        </p:nvSpPr>
        <p:spPr>
          <a:xfrm>
            <a:off x="500034" y="1714488"/>
            <a:ext cx="8229600" cy="1384300"/>
          </a:xfrm>
        </p:spPr>
        <p:txBody>
          <a:bodyPr rtlCol="0">
            <a:normAutofit fontScale="90000"/>
          </a:bodyPr>
          <a:lstStyle/>
          <a:p>
            <a:pPr eaLnBrk="1" fontAlgn="auto" hangingPunct="1">
              <a:spcAft>
                <a:spcPts val="0"/>
              </a:spcAft>
              <a:defRPr/>
            </a:pPr>
            <a:r>
              <a:rPr lang="ru-RU"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rPr>
              <a:t>Дякуємо за увагу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6"/>
                                        </p:tgtEl>
                                        <p:attrNameLst>
                                          <p:attrName>ppt_w</p:attrName>
                                        </p:attrNameLst>
                                      </p:cBhvr>
                                      <p:tavLst>
                                        <p:tav tm="0">
                                          <p:val>
                                            <p:strVal val="#ppt_w*.05"/>
                                          </p:val>
                                        </p:tav>
                                        <p:tav tm="100000">
                                          <p:val>
                                            <p:strVal val="#ppt_w"/>
                                          </p:val>
                                        </p:tav>
                                      </p:tavLst>
                                    </p:anim>
                                    <p:anim calcmode="lin" valueType="num">
                                      <p:cBhvr>
                                        <p:cTn id="10" dur="2000" fill="hold"/>
                                        <p:tgtEl>
                                          <p:spTgt spid="6"/>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6"/>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м0004.tif"/>
          <p:cNvPicPr>
            <a:picLocks noChangeAspect="1"/>
          </p:cNvPicPr>
          <p:nvPr/>
        </p:nvPicPr>
        <p:blipFill>
          <a:blip r:embed="rId2" cstate="print"/>
          <a:srcRect l="31145" t="23333" b="6667"/>
          <a:stretch>
            <a:fillRect/>
          </a:stretch>
        </p:blipFill>
        <p:spPr>
          <a:xfrm rot="5400000">
            <a:off x="405933" y="4596933"/>
            <a:ext cx="1855134" cy="266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Рисунок 12" descr="м0003.tif"/>
          <p:cNvPicPr>
            <a:picLocks noChangeAspect="1"/>
          </p:cNvPicPr>
          <p:nvPr/>
        </p:nvPicPr>
        <p:blipFill>
          <a:blip r:embed="rId3" cstate="print"/>
          <a:srcRect l="31145" t="15556" b="14444"/>
          <a:stretch>
            <a:fillRect/>
          </a:stretch>
        </p:blipFill>
        <p:spPr>
          <a:xfrm rot="5400000">
            <a:off x="6912835" y="4626835"/>
            <a:ext cx="1830600" cy="26317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descr="м0002.tif"/>
          <p:cNvPicPr>
            <a:picLocks noChangeAspect="1"/>
          </p:cNvPicPr>
          <p:nvPr/>
        </p:nvPicPr>
        <p:blipFill>
          <a:blip r:embed="rId4" cstate="print"/>
          <a:srcRect l="31145" t="21111" b="10000"/>
          <a:stretch>
            <a:fillRect/>
          </a:stretch>
        </p:blipFill>
        <p:spPr>
          <a:xfrm rot="6108562">
            <a:off x="6643398" y="-192941"/>
            <a:ext cx="1878668" cy="2797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descr="м0001.tif"/>
          <p:cNvPicPr>
            <a:picLocks noChangeAspect="1"/>
          </p:cNvPicPr>
          <p:nvPr/>
        </p:nvPicPr>
        <p:blipFill>
          <a:blip r:embed="rId5" cstate="print"/>
          <a:srcRect l="31145" t="17778" b="12222"/>
          <a:stretch>
            <a:fillRect/>
          </a:stretch>
        </p:blipFill>
        <p:spPr>
          <a:xfrm rot="4897026">
            <a:off x="537412" y="-225847"/>
            <a:ext cx="1892092" cy="2720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Подзаголовок 2"/>
          <p:cNvSpPr>
            <a:spLocks noGrp="1"/>
          </p:cNvSpPr>
          <p:nvPr>
            <p:ph type="subTitle" idx="1"/>
          </p:nvPr>
        </p:nvSpPr>
        <p:spPr>
          <a:xfrm>
            <a:off x="1295400" y="152400"/>
            <a:ext cx="6096000" cy="6477000"/>
          </a:xfrm>
        </p:spPr>
        <p:txBody>
          <a:bodyPr>
            <a:normAutofit lnSpcReduction="10000"/>
          </a:bodyPr>
          <a:lstStyle/>
          <a:p>
            <a:r>
              <a:rPr lang="uk-UA" sz="3600" i="1" dirty="0" smtClean="0">
                <a:ln w="11430"/>
                <a:solidFill>
                  <a:srgbClr val="FFFF00"/>
                </a:solidFill>
                <a:effectLst>
                  <a:glow rad="228600">
                    <a:schemeClr val="accent3">
                      <a:satMod val="175000"/>
                      <a:alpha val="40000"/>
                    </a:schemeClr>
                  </a:glow>
                  <a:outerShdw blurRad="50800" dist="39000" dir="5460000" algn="tl">
                    <a:srgbClr val="000000">
                      <a:alpha val="38000"/>
                    </a:srgbClr>
                  </a:outerShdw>
                </a:effectLst>
              </a:rPr>
              <a:t>Чи завжди мрії збуваються? Коли вони збуваються? </a:t>
            </a:r>
            <a:endParaRPr lang="en-US" sz="3600" i="1" dirty="0" smtClean="0">
              <a:ln w="11430"/>
              <a:solidFill>
                <a:srgbClr val="FFFF00"/>
              </a:solidFill>
              <a:effectLst>
                <a:glow rad="228600">
                  <a:schemeClr val="accent3">
                    <a:satMod val="175000"/>
                    <a:alpha val="40000"/>
                  </a:schemeClr>
                </a:glow>
                <a:outerShdw blurRad="50800" dist="39000" dir="5460000" algn="tl">
                  <a:srgbClr val="000000">
                    <a:alpha val="38000"/>
                  </a:srgbClr>
                </a:outerShdw>
              </a:effectLst>
            </a:endParaRPr>
          </a:p>
          <a:p>
            <a:r>
              <a:rPr lang="uk-UA" sz="3600" i="1" dirty="0" smtClean="0">
                <a:ln w="11430"/>
                <a:solidFill>
                  <a:srgbClr val="FFFF00"/>
                </a:solidFill>
                <a:effectLst>
                  <a:glow rad="228600">
                    <a:schemeClr val="accent3">
                      <a:satMod val="175000"/>
                      <a:alpha val="40000"/>
                    </a:schemeClr>
                  </a:glow>
                  <a:outerShdw blurRad="50800" dist="39000" dir="5460000" algn="tl">
                    <a:srgbClr val="000000">
                      <a:alpha val="38000"/>
                    </a:srgbClr>
                  </a:outerShdw>
                </a:effectLst>
              </a:rPr>
              <a:t>Напевно, тоді, коли дуже хочеш, щоб бажане стало дійсністю.</a:t>
            </a:r>
            <a:endParaRPr lang="en-US" sz="3600" i="1" dirty="0" smtClean="0">
              <a:ln w="11430"/>
              <a:solidFill>
                <a:srgbClr val="FFFF00"/>
              </a:solidFill>
              <a:effectLst>
                <a:glow rad="228600">
                  <a:schemeClr val="accent3">
                    <a:satMod val="175000"/>
                    <a:alpha val="40000"/>
                  </a:schemeClr>
                </a:glow>
                <a:outerShdw blurRad="50800" dist="39000" dir="5460000" algn="tl">
                  <a:srgbClr val="000000">
                    <a:alpha val="38000"/>
                  </a:srgbClr>
                </a:outerShdw>
              </a:effectLst>
            </a:endParaRPr>
          </a:p>
          <a:p>
            <a:r>
              <a:rPr lang="uk-UA" sz="3600" i="1" dirty="0" smtClean="0">
                <a:ln w="11430"/>
                <a:solidFill>
                  <a:srgbClr val="FFFF00"/>
                </a:solidFill>
                <a:effectLst>
                  <a:glow rad="228600">
                    <a:schemeClr val="accent3">
                      <a:satMod val="175000"/>
                      <a:alpha val="40000"/>
                    </a:schemeClr>
                  </a:glow>
                  <a:outerShdw blurRad="50800" dist="39000" dir="5460000" algn="tl">
                    <a:srgbClr val="000000">
                      <a:alpha val="38000"/>
                    </a:srgbClr>
                  </a:outerShdw>
                </a:effectLst>
              </a:rPr>
              <a:t> Але тільки хотіти, як відомо, замало. </a:t>
            </a:r>
            <a:endParaRPr lang="en-US" sz="3600" i="1" dirty="0" smtClean="0">
              <a:ln w="11430"/>
              <a:solidFill>
                <a:srgbClr val="FFFF00"/>
              </a:solidFill>
              <a:effectLst>
                <a:glow rad="228600">
                  <a:schemeClr val="accent3">
                    <a:satMod val="175000"/>
                    <a:alpha val="40000"/>
                  </a:schemeClr>
                </a:glow>
                <a:outerShdw blurRad="50800" dist="39000" dir="5460000" algn="tl">
                  <a:srgbClr val="000000">
                    <a:alpha val="38000"/>
                  </a:srgbClr>
                </a:outerShdw>
              </a:effectLst>
            </a:endParaRPr>
          </a:p>
          <a:p>
            <a:r>
              <a:rPr lang="uk-UA" sz="3600" i="1" dirty="0" smtClean="0">
                <a:ln w="11430"/>
                <a:solidFill>
                  <a:srgbClr val="FFFF00"/>
                </a:solidFill>
                <a:effectLst>
                  <a:glow rad="228600">
                    <a:schemeClr val="accent3">
                      <a:satMod val="175000"/>
                      <a:alpha val="40000"/>
                    </a:schemeClr>
                  </a:glow>
                  <a:outerShdw blurRad="50800" dist="39000" dir="5460000" algn="tl">
                    <a:srgbClr val="000000">
                      <a:alpha val="38000"/>
                    </a:srgbClr>
                  </a:outerShdw>
                </a:effectLst>
              </a:rPr>
              <a:t>Необхідно робити все можливе, а інколи, як здається, і неможливе, щоб задумане стало реальністю.</a:t>
            </a:r>
            <a:endParaRPr sz="3600" i="1" smtClean="0">
              <a:ln w="11430"/>
              <a:solidFill>
                <a:srgbClr val="FFFF00"/>
              </a:solidFill>
              <a:effectLst>
                <a:glow rad="228600">
                  <a:schemeClr val="accent3">
                    <a:satMod val="175000"/>
                    <a:alpha val="40000"/>
                  </a:schemeClr>
                </a:glow>
                <a:outerShdw blurRad="50800" dist="39000" dir="5460000" algn="tl">
                  <a:srgbClr val="000000">
                    <a:alpha val="38000"/>
                  </a:srgbClr>
                </a:outerShdw>
              </a:effectLst>
            </a:endParaRPr>
          </a:p>
          <a:p>
            <a:endParaRPr lang="ru-RU" dirty="0"/>
          </a:p>
        </p:txBody>
      </p:sp>
      <p:pic>
        <p:nvPicPr>
          <p:cNvPr id="10" name="Рисунок 9" descr="7242.gif"/>
          <p:cNvPicPr>
            <a:picLocks noChangeAspect="1"/>
          </p:cNvPicPr>
          <p:nvPr/>
        </p:nvPicPr>
        <p:blipFill>
          <a:blip r:embed="rId6"/>
          <a:stretch>
            <a:fillRect/>
          </a:stretch>
        </p:blipFill>
        <p:spPr>
          <a:xfrm>
            <a:off x="1676400" y="6381750"/>
            <a:ext cx="5686425" cy="47625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G_0008.jpg"/>
          <p:cNvPicPr>
            <a:picLocks noChangeAspect="1"/>
          </p:cNvPicPr>
          <p:nvPr/>
        </p:nvPicPr>
        <p:blipFill>
          <a:blip r:embed="rId2" cstate="print">
            <a:lum bright="-10000"/>
          </a:blip>
          <a:srcRect t="13112" r="4546" b="8696"/>
          <a:stretch>
            <a:fillRect/>
          </a:stretch>
        </p:blipFill>
        <p:spPr>
          <a:xfrm rot="16443999">
            <a:off x="4122069" y="1798887"/>
            <a:ext cx="4367514" cy="53801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Заголовок 1"/>
          <p:cNvSpPr>
            <a:spLocks noGrp="1"/>
          </p:cNvSpPr>
          <p:nvPr>
            <p:ph type="title"/>
          </p:nvPr>
        </p:nvSpPr>
        <p:spPr>
          <a:xfrm>
            <a:off x="76200" y="0"/>
            <a:ext cx="6324600" cy="6629400"/>
          </a:xfrm>
        </p:spPr>
        <p:txBody>
          <a:bodyPr>
            <a:prstTxWarp prst="textFadeRight">
              <a:avLst/>
            </a:prstTxWarp>
            <a:normAutofit fontScale="90000"/>
          </a:bodyPr>
          <a:lstStyle/>
          <a:p>
            <a:pPr algn="l"/>
            <a:r>
              <a:rPr lang="uk-UA" sz="4000" i="1" cap="none" spc="0" dirty="0" smtClean="0">
                <a:ln>
                  <a:noFill/>
                </a:ln>
                <a:solidFill>
                  <a:srgbClr val="7030A0"/>
                </a:solidFill>
                <a:effectLst>
                  <a:outerShdw blurRad="38100" dist="38100" dir="2700000" algn="tl">
                    <a:srgbClr val="000000">
                      <a:alpha val="43137"/>
                    </a:srgbClr>
                  </a:outerShdw>
                </a:effectLst>
              </a:rPr>
              <a:t>Сьогодні педагогічний колектив – це колектив однодумців, пріоритетним завданням якого є забезпечення подальшого становлення особистості дитини, розвиток її творчих, розумових здібностей, навчання дітей самостійно і творчо мислити.</a:t>
            </a:r>
            <a:r>
              <a:rPr i="1" cap="none" spc="0" smtClean="0">
                <a:ln>
                  <a:noFill/>
                </a:ln>
                <a:solidFill>
                  <a:srgbClr val="7030A0"/>
                </a:solidFill>
                <a:effectLst>
                  <a:outerShdw blurRad="38100" dist="38100" dir="2700000" algn="tl">
                    <a:srgbClr val="000000">
                      <a:alpha val="43137"/>
                    </a:srgbClr>
                  </a:outerShdw>
                </a:effectLst>
              </a:rPr>
              <a:t/>
            </a:r>
            <a:br>
              <a:rPr i="1" cap="none" spc="0" smtClean="0">
                <a:ln>
                  <a:noFill/>
                </a:ln>
                <a:solidFill>
                  <a:srgbClr val="7030A0"/>
                </a:solidFill>
                <a:effectLst>
                  <a:outerShdw blurRad="38100" dist="38100" dir="2700000" algn="tl">
                    <a:srgbClr val="000000">
                      <a:alpha val="43137"/>
                    </a:srgbClr>
                  </a:outerShdw>
                </a:effectLst>
              </a:rPr>
            </a:br>
            <a:endParaRPr lang="ru-RU" i="1" cap="none" spc="0" dirty="0">
              <a:ln>
                <a:noFill/>
              </a:ln>
              <a:solidFill>
                <a:srgbClr val="7030A0"/>
              </a:solidFill>
              <a:effectLst>
                <a:outerShdw blurRad="38100" dist="38100" dir="2700000" algn="tl">
                  <a:srgbClr val="000000">
                    <a:alpha val="43137"/>
                  </a:srgbClr>
                </a:outerShdw>
              </a:effectLst>
            </a:endParaRPr>
          </a:p>
        </p:txBody>
      </p:sp>
      <p:pic>
        <p:nvPicPr>
          <p:cNvPr id="6" name="Рисунок 5" descr="7149.gif"/>
          <p:cNvPicPr>
            <a:picLocks noChangeAspect="1"/>
          </p:cNvPicPr>
          <p:nvPr/>
        </p:nvPicPr>
        <p:blipFill>
          <a:blip r:embed="rId3"/>
          <a:stretch>
            <a:fillRect/>
          </a:stretch>
        </p:blipFill>
        <p:spPr>
          <a:xfrm>
            <a:off x="4495800" y="0"/>
            <a:ext cx="4743450" cy="790575"/>
          </a:xfrm>
          <a:prstGeom prst="rect">
            <a:avLst/>
          </a:prstGeom>
        </p:spPr>
      </p:pic>
      <p:pic>
        <p:nvPicPr>
          <p:cNvPr id="4" name="Рисунок 3" descr="7149.gif"/>
          <p:cNvPicPr>
            <a:picLocks noChangeAspect="1"/>
          </p:cNvPicPr>
          <p:nvPr/>
        </p:nvPicPr>
        <p:blipFill>
          <a:blip r:embed="rId3"/>
          <a:stretch>
            <a:fillRect/>
          </a:stretch>
        </p:blipFill>
        <p:spPr>
          <a:xfrm>
            <a:off x="0" y="0"/>
            <a:ext cx="4743450" cy="790575"/>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04800" y="228600"/>
            <a:ext cx="8229600" cy="4114800"/>
          </a:xfrm>
        </p:spPr>
        <p:txBody>
          <a:bodyPr>
            <a:normAutofit fontScale="77500" lnSpcReduction="20000"/>
          </a:bodyPr>
          <a:lstStyle/>
          <a:p>
            <a:pPr>
              <a:buNone/>
            </a:pPr>
            <a:r>
              <a:rPr lang="uk-UA" sz="2800" b="1" i="1" dirty="0" smtClean="0">
                <a:solidFill>
                  <a:srgbClr val="002060"/>
                </a:solidFill>
              </a:rPr>
              <a:t>Для задоволення інтересів та потреб молодших школярів педагогічним колективом разом з батьками розроблено Програму створення умов для максимального розвитку творчих та інтелектуальних здібностей учнів.</a:t>
            </a:r>
            <a:endParaRPr lang="ru-RU" sz="2800" b="1" i="1" dirty="0" smtClean="0">
              <a:solidFill>
                <a:srgbClr val="002060"/>
              </a:solidFill>
            </a:endParaRPr>
          </a:p>
          <a:p>
            <a:pPr>
              <a:buNone/>
            </a:pPr>
            <a:r>
              <a:rPr lang="uk-UA" sz="2800" b="1" i="1" dirty="0" smtClean="0">
                <a:solidFill>
                  <a:srgbClr val="002060"/>
                </a:solidFill>
              </a:rPr>
              <a:t> </a:t>
            </a:r>
            <a:endParaRPr lang="ru-RU" sz="2800" b="1" i="1" dirty="0" smtClean="0">
              <a:solidFill>
                <a:srgbClr val="002060"/>
              </a:solidFill>
            </a:endParaRPr>
          </a:p>
          <a:p>
            <a:pPr>
              <a:buNone/>
            </a:pPr>
            <a:r>
              <a:rPr lang="uk-UA" sz="2800" b="1" i="1" dirty="0" smtClean="0">
                <a:solidFill>
                  <a:srgbClr val="002060"/>
                </a:solidFill>
              </a:rPr>
              <a:t>Основним напрямками реалізації Програми стали:</a:t>
            </a:r>
            <a:endParaRPr lang="ru-RU" sz="2800" b="1" i="1" dirty="0" smtClean="0">
              <a:solidFill>
                <a:srgbClr val="002060"/>
              </a:solidFill>
            </a:endParaRPr>
          </a:p>
          <a:p>
            <a:pPr lvl="0">
              <a:buFont typeface="Wingdings" pitchFamily="2" charset="2"/>
              <a:buChar char="Ø"/>
            </a:pPr>
            <a:r>
              <a:rPr lang="uk-UA" sz="2800" b="1" i="1" dirty="0" smtClean="0">
                <a:solidFill>
                  <a:srgbClr val="002060"/>
                </a:solidFill>
              </a:rPr>
              <a:t>гуманно-особистісний підхід до учня в навчально-виховному процесі;</a:t>
            </a:r>
            <a:endParaRPr lang="ru-RU" sz="2800" b="1" i="1" dirty="0" smtClean="0">
              <a:solidFill>
                <a:srgbClr val="002060"/>
              </a:solidFill>
            </a:endParaRPr>
          </a:p>
          <a:p>
            <a:pPr lvl="0">
              <a:buFont typeface="Wingdings" pitchFamily="2" charset="2"/>
              <a:buChar char="Ø"/>
            </a:pPr>
            <a:r>
              <a:rPr lang="uk-UA" sz="2800" b="1" i="1" dirty="0" smtClean="0">
                <a:solidFill>
                  <a:srgbClr val="002060"/>
                </a:solidFill>
              </a:rPr>
              <a:t>активне залучення до виховної позакласної роботи школи батьківської громадськості;</a:t>
            </a:r>
            <a:endParaRPr lang="ru-RU" sz="2800" b="1" i="1" dirty="0" smtClean="0">
              <a:solidFill>
                <a:srgbClr val="002060"/>
              </a:solidFill>
            </a:endParaRPr>
          </a:p>
          <a:p>
            <a:pPr lvl="0">
              <a:buFont typeface="Wingdings" pitchFamily="2" charset="2"/>
              <a:buChar char="Ø"/>
            </a:pPr>
            <a:r>
              <a:rPr lang="uk-UA" sz="2800" b="1" i="1" dirty="0" smtClean="0">
                <a:solidFill>
                  <a:srgbClr val="002060"/>
                </a:solidFill>
              </a:rPr>
              <a:t>вивчення та впровадження в роботі вчителів соціально-психологічних умов розвитку молодших школярів</a:t>
            </a:r>
            <a:endParaRPr lang="ru-RU" sz="2800" b="1" i="1" dirty="0" smtClean="0">
              <a:solidFill>
                <a:srgbClr val="002060"/>
              </a:solidFill>
            </a:endParaRPr>
          </a:p>
        </p:txBody>
      </p:sp>
      <p:pic>
        <p:nvPicPr>
          <p:cNvPr id="4" name="Рисунок 3" descr="DSCN0727.JPG"/>
          <p:cNvPicPr>
            <a:picLocks noChangeAspect="1"/>
          </p:cNvPicPr>
          <p:nvPr/>
        </p:nvPicPr>
        <p:blipFill>
          <a:blip r:embed="rId2" cstate="print"/>
          <a:srcRect b="12499"/>
          <a:stretch>
            <a:fillRect/>
          </a:stretch>
        </p:blipFill>
        <p:spPr>
          <a:xfrm rot="317908">
            <a:off x="6695115" y="5236735"/>
            <a:ext cx="2177123" cy="1524000"/>
          </a:xfrm>
          <a:prstGeom prst="rect">
            <a:avLst/>
          </a:prstGeom>
          <a:ln>
            <a:noFill/>
          </a:ln>
          <a:effectLst>
            <a:softEdge rad="112500"/>
          </a:effectLst>
        </p:spPr>
      </p:pic>
      <p:pic>
        <p:nvPicPr>
          <p:cNvPr id="5" name="Рисунок 4" descr="DSCN0575.JPG"/>
          <p:cNvPicPr>
            <a:picLocks noChangeAspect="1"/>
          </p:cNvPicPr>
          <p:nvPr/>
        </p:nvPicPr>
        <p:blipFill>
          <a:blip r:embed="rId3" cstate="print"/>
          <a:srcRect l="5005" t="18324" r="4310"/>
          <a:stretch>
            <a:fillRect/>
          </a:stretch>
        </p:blipFill>
        <p:spPr>
          <a:xfrm rot="427600">
            <a:off x="6881654" y="3729404"/>
            <a:ext cx="2050297" cy="1464859"/>
          </a:xfrm>
          <a:prstGeom prst="rect">
            <a:avLst/>
          </a:prstGeom>
          <a:ln>
            <a:noFill/>
          </a:ln>
          <a:effectLst>
            <a:softEdge rad="112500"/>
          </a:effectLst>
        </p:spPr>
      </p:pic>
      <p:pic>
        <p:nvPicPr>
          <p:cNvPr id="6" name="Рисунок 19" descr="DSCN0583.JPG"/>
          <p:cNvPicPr>
            <a:picLocks noChangeAspect="1"/>
          </p:cNvPicPr>
          <p:nvPr/>
        </p:nvPicPr>
        <p:blipFill>
          <a:blip r:embed="rId4" cstate="print"/>
          <a:srcRect/>
          <a:stretch>
            <a:fillRect/>
          </a:stretch>
        </p:blipFill>
        <p:spPr bwMode="auto">
          <a:xfrm rot="21335594">
            <a:off x="284423" y="3886232"/>
            <a:ext cx="2043186" cy="1531633"/>
          </a:xfrm>
          <a:prstGeom prst="rect">
            <a:avLst/>
          </a:prstGeom>
          <a:ln>
            <a:noFill/>
          </a:ln>
          <a:effectLst>
            <a:softEdge rad="112500"/>
          </a:effectLst>
        </p:spPr>
      </p:pic>
      <p:pic>
        <p:nvPicPr>
          <p:cNvPr id="7" name="Рисунок 6" descr="DSCN3454.JPG"/>
          <p:cNvPicPr>
            <a:picLocks noChangeAspect="1"/>
          </p:cNvPicPr>
          <p:nvPr/>
        </p:nvPicPr>
        <p:blipFill>
          <a:blip r:embed="rId5" cstate="print"/>
          <a:stretch>
            <a:fillRect/>
          </a:stretch>
        </p:blipFill>
        <p:spPr>
          <a:xfrm>
            <a:off x="2209800" y="5238750"/>
            <a:ext cx="2057400" cy="1543050"/>
          </a:xfrm>
          <a:prstGeom prst="rect">
            <a:avLst/>
          </a:prstGeom>
          <a:ln>
            <a:noFill/>
          </a:ln>
          <a:effectLst>
            <a:softEdge rad="112500"/>
          </a:effectLst>
        </p:spPr>
      </p:pic>
      <p:pic>
        <p:nvPicPr>
          <p:cNvPr id="8" name="Рисунок 7" descr="DSCN3449.JPG"/>
          <p:cNvPicPr>
            <a:picLocks noChangeAspect="1"/>
          </p:cNvPicPr>
          <p:nvPr/>
        </p:nvPicPr>
        <p:blipFill>
          <a:blip r:embed="rId6" cstate="print"/>
          <a:stretch>
            <a:fillRect/>
          </a:stretch>
        </p:blipFill>
        <p:spPr>
          <a:xfrm rot="332443">
            <a:off x="4614411" y="3810027"/>
            <a:ext cx="2022678" cy="1517009"/>
          </a:xfrm>
          <a:prstGeom prst="rect">
            <a:avLst/>
          </a:prstGeom>
          <a:ln>
            <a:noFill/>
          </a:ln>
          <a:effectLst>
            <a:softEdge rad="112500"/>
          </a:effectLst>
        </p:spPr>
      </p:pic>
      <p:pic>
        <p:nvPicPr>
          <p:cNvPr id="9" name="Рисунок 18" descr="DSCN0629.JPG"/>
          <p:cNvPicPr>
            <a:picLocks noChangeAspect="1"/>
          </p:cNvPicPr>
          <p:nvPr/>
        </p:nvPicPr>
        <p:blipFill>
          <a:blip r:embed="rId7" cstate="print"/>
          <a:srcRect/>
          <a:stretch>
            <a:fillRect/>
          </a:stretch>
        </p:blipFill>
        <p:spPr bwMode="auto">
          <a:xfrm>
            <a:off x="4419600" y="5372100"/>
            <a:ext cx="1828800" cy="1371600"/>
          </a:xfrm>
          <a:prstGeom prst="rect">
            <a:avLst/>
          </a:prstGeom>
          <a:ln>
            <a:noFill/>
          </a:ln>
          <a:effectLst>
            <a:softEdge rad="112500"/>
          </a:effectLst>
        </p:spPr>
      </p:pic>
      <p:pic>
        <p:nvPicPr>
          <p:cNvPr id="10" name="Рисунок 6" descr="DSCN0604.JPG"/>
          <p:cNvPicPr>
            <a:picLocks noChangeAspect="1"/>
          </p:cNvPicPr>
          <p:nvPr/>
        </p:nvPicPr>
        <p:blipFill>
          <a:blip r:embed="rId8" cstate="print"/>
          <a:srcRect/>
          <a:stretch>
            <a:fillRect/>
          </a:stretch>
        </p:blipFill>
        <p:spPr bwMode="auto">
          <a:xfrm rot="391907">
            <a:off x="2485442" y="3813949"/>
            <a:ext cx="1864970" cy="1399034"/>
          </a:xfrm>
          <a:prstGeom prst="rect">
            <a:avLst/>
          </a:prstGeom>
          <a:ln>
            <a:noFill/>
          </a:ln>
          <a:effectLst>
            <a:softEdge rad="112500"/>
          </a:effectLst>
        </p:spPr>
      </p:pic>
      <p:pic>
        <p:nvPicPr>
          <p:cNvPr id="11" name="Рисунок 9" descr="DSCN0611.JPG"/>
          <p:cNvPicPr>
            <a:picLocks noChangeAspect="1"/>
          </p:cNvPicPr>
          <p:nvPr/>
        </p:nvPicPr>
        <p:blipFill>
          <a:blip r:embed="rId9" cstate="print"/>
          <a:srcRect/>
          <a:stretch>
            <a:fillRect/>
          </a:stretch>
        </p:blipFill>
        <p:spPr bwMode="auto">
          <a:xfrm rot="545946">
            <a:off x="203103" y="5386058"/>
            <a:ext cx="1836754" cy="1377566"/>
          </a:xfrm>
          <a:prstGeom prst="rect">
            <a:avLst/>
          </a:prstGeom>
          <a:ln>
            <a:noFill/>
          </a:ln>
          <a:effectLst>
            <a:softEdge rad="112500"/>
          </a:effectLst>
        </p:spPr>
      </p:pic>
      <p:pic>
        <p:nvPicPr>
          <p:cNvPr id="12" name="Рисунок 11" descr="DSCN0727.JPG"/>
          <p:cNvPicPr>
            <a:picLocks noChangeAspect="1"/>
          </p:cNvPicPr>
          <p:nvPr/>
        </p:nvPicPr>
        <p:blipFill>
          <a:blip r:embed="rId2" cstate="print"/>
          <a:srcRect b="12499"/>
          <a:stretch>
            <a:fillRect/>
          </a:stretch>
        </p:blipFill>
        <p:spPr>
          <a:xfrm rot="317908">
            <a:off x="6589380" y="5236734"/>
            <a:ext cx="2177123" cy="1524000"/>
          </a:xfrm>
          <a:prstGeom prst="rect">
            <a:avLst/>
          </a:prstGeom>
          <a:ln>
            <a:noFill/>
          </a:ln>
          <a:effectLst>
            <a:softEdge rad="112500"/>
          </a:effectLst>
        </p:spPr>
      </p:pic>
      <p:pic>
        <p:nvPicPr>
          <p:cNvPr id="13" name="Рисунок 12" descr="DSCN0575.JPG"/>
          <p:cNvPicPr>
            <a:picLocks noChangeAspect="1"/>
          </p:cNvPicPr>
          <p:nvPr/>
        </p:nvPicPr>
        <p:blipFill>
          <a:blip r:embed="rId3" cstate="print"/>
          <a:srcRect l="5005" t="18324" r="4310"/>
          <a:stretch>
            <a:fillRect/>
          </a:stretch>
        </p:blipFill>
        <p:spPr>
          <a:xfrm rot="427600">
            <a:off x="6775919" y="3729403"/>
            <a:ext cx="2050297" cy="1464859"/>
          </a:xfrm>
          <a:prstGeom prst="rect">
            <a:avLst/>
          </a:prstGeom>
          <a:ln>
            <a:noFill/>
          </a:ln>
          <a:effectLst>
            <a:softEdge rad="112500"/>
          </a:effectLst>
        </p:spPr>
      </p:pic>
      <p:pic>
        <p:nvPicPr>
          <p:cNvPr id="14" name="Рисунок 19" descr="DSCN0583.JPG"/>
          <p:cNvPicPr>
            <a:picLocks noChangeAspect="1"/>
          </p:cNvPicPr>
          <p:nvPr/>
        </p:nvPicPr>
        <p:blipFill>
          <a:blip r:embed="rId4" cstate="print"/>
          <a:srcRect/>
          <a:stretch>
            <a:fillRect/>
          </a:stretch>
        </p:blipFill>
        <p:spPr bwMode="auto">
          <a:xfrm rot="21335594">
            <a:off x="178688" y="3886231"/>
            <a:ext cx="2043186" cy="1531633"/>
          </a:xfrm>
          <a:prstGeom prst="rect">
            <a:avLst/>
          </a:prstGeom>
          <a:ln>
            <a:noFill/>
          </a:ln>
          <a:effectLst>
            <a:softEdge rad="112500"/>
          </a:effectLst>
        </p:spPr>
      </p:pic>
      <p:pic>
        <p:nvPicPr>
          <p:cNvPr id="15" name="Рисунок 14" descr="DSCN3454.JPG"/>
          <p:cNvPicPr>
            <a:picLocks noChangeAspect="1"/>
          </p:cNvPicPr>
          <p:nvPr/>
        </p:nvPicPr>
        <p:blipFill>
          <a:blip r:embed="rId5" cstate="print"/>
          <a:stretch>
            <a:fillRect/>
          </a:stretch>
        </p:blipFill>
        <p:spPr>
          <a:xfrm>
            <a:off x="2104065" y="5238749"/>
            <a:ext cx="2057400" cy="1543050"/>
          </a:xfrm>
          <a:prstGeom prst="rect">
            <a:avLst/>
          </a:prstGeom>
          <a:ln>
            <a:noFill/>
          </a:ln>
          <a:effectLst>
            <a:softEdge rad="112500"/>
          </a:effectLst>
        </p:spPr>
      </p:pic>
      <p:pic>
        <p:nvPicPr>
          <p:cNvPr id="16" name="Рисунок 15" descr="DSCN3449.JPG"/>
          <p:cNvPicPr>
            <a:picLocks noChangeAspect="1"/>
          </p:cNvPicPr>
          <p:nvPr/>
        </p:nvPicPr>
        <p:blipFill>
          <a:blip r:embed="rId6" cstate="print"/>
          <a:stretch>
            <a:fillRect/>
          </a:stretch>
        </p:blipFill>
        <p:spPr>
          <a:xfrm rot="332443">
            <a:off x="4508676" y="3810026"/>
            <a:ext cx="2022678" cy="1517009"/>
          </a:xfrm>
          <a:prstGeom prst="rect">
            <a:avLst/>
          </a:prstGeom>
          <a:ln>
            <a:noFill/>
          </a:ln>
          <a:effectLst>
            <a:softEdge rad="112500"/>
          </a:effectLst>
        </p:spPr>
      </p:pic>
      <p:pic>
        <p:nvPicPr>
          <p:cNvPr id="17" name="Рисунок 18" descr="DSCN0629.JPG"/>
          <p:cNvPicPr>
            <a:picLocks noChangeAspect="1"/>
          </p:cNvPicPr>
          <p:nvPr/>
        </p:nvPicPr>
        <p:blipFill>
          <a:blip r:embed="rId7" cstate="print"/>
          <a:srcRect/>
          <a:stretch>
            <a:fillRect/>
          </a:stretch>
        </p:blipFill>
        <p:spPr bwMode="auto">
          <a:xfrm>
            <a:off x="4313865" y="5372099"/>
            <a:ext cx="1828800" cy="1371600"/>
          </a:xfrm>
          <a:prstGeom prst="rect">
            <a:avLst/>
          </a:prstGeom>
          <a:ln>
            <a:noFill/>
          </a:ln>
          <a:effectLst>
            <a:softEdge rad="112500"/>
          </a:effectLst>
        </p:spPr>
      </p:pic>
      <p:pic>
        <p:nvPicPr>
          <p:cNvPr id="18" name="Рисунок 6" descr="DSCN0604.JPG"/>
          <p:cNvPicPr>
            <a:picLocks noChangeAspect="1"/>
          </p:cNvPicPr>
          <p:nvPr/>
        </p:nvPicPr>
        <p:blipFill>
          <a:blip r:embed="rId8" cstate="print"/>
          <a:srcRect/>
          <a:stretch>
            <a:fillRect/>
          </a:stretch>
        </p:blipFill>
        <p:spPr bwMode="auto">
          <a:xfrm rot="391907">
            <a:off x="2379707" y="3813948"/>
            <a:ext cx="1864970" cy="1399034"/>
          </a:xfrm>
          <a:prstGeom prst="rect">
            <a:avLst/>
          </a:prstGeom>
          <a:ln>
            <a:noFill/>
          </a:ln>
          <a:effectLst>
            <a:softEdge rad="112500"/>
          </a:effectLst>
        </p:spPr>
      </p:pic>
      <p:pic>
        <p:nvPicPr>
          <p:cNvPr id="19" name="Рисунок 9" descr="DSCN0611.JPG"/>
          <p:cNvPicPr>
            <a:picLocks noChangeAspect="1"/>
          </p:cNvPicPr>
          <p:nvPr/>
        </p:nvPicPr>
        <p:blipFill>
          <a:blip r:embed="rId9" cstate="print"/>
          <a:srcRect/>
          <a:stretch>
            <a:fillRect/>
          </a:stretch>
        </p:blipFill>
        <p:spPr bwMode="auto">
          <a:xfrm rot="545946">
            <a:off x="97368" y="5386057"/>
            <a:ext cx="1836754" cy="1377566"/>
          </a:xfrm>
          <a:prstGeom prst="rect">
            <a:avLst/>
          </a:prstGeom>
          <a:ln>
            <a:noFill/>
          </a:ln>
          <a:effectLst>
            <a:softEdge rad="112500"/>
          </a:effectLst>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9"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par>
                                <p:cTn id="38" presetID="9"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ssolve">
                                      <p:cBhvr>
                                        <p:cTn id="40" dur="500"/>
                                        <p:tgtEl>
                                          <p:spTgt spid="15"/>
                                        </p:tgtEl>
                                      </p:cBhvr>
                                    </p:animEffect>
                                  </p:childTnLst>
                                </p:cTn>
                              </p:par>
                              <p:par>
                                <p:cTn id="41" presetID="9"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dissolve">
                                      <p:cBhvr>
                                        <p:cTn id="43" dur="500"/>
                                        <p:tgtEl>
                                          <p:spTgt spid="16"/>
                                        </p:tgtEl>
                                      </p:cBhvr>
                                    </p:animEffect>
                                  </p:childTnLst>
                                </p:cTn>
                              </p:par>
                              <p:par>
                                <p:cTn id="44" presetID="9"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par>
                                <p:cTn id="47" presetID="9"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par>
                                <p:cTn id="50" presetID="9"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dissolv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rot="595206">
            <a:off x="5658908" y="3035778"/>
            <a:ext cx="846145" cy="1191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p:cNvPicPr>
            <a:picLocks noChangeAspect="1" noChangeArrowheads="1"/>
          </p:cNvPicPr>
          <p:nvPr/>
        </p:nvPicPr>
        <p:blipFill>
          <a:blip r:embed="rId3" cstate="print"/>
          <a:srcRect/>
          <a:stretch>
            <a:fillRect/>
          </a:stretch>
        </p:blipFill>
        <p:spPr bwMode="auto">
          <a:xfrm>
            <a:off x="6477000" y="5390147"/>
            <a:ext cx="1292820" cy="934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Заголовок 1"/>
          <p:cNvSpPr>
            <a:spLocks noGrp="1"/>
          </p:cNvSpPr>
          <p:nvPr>
            <p:ph type="title"/>
          </p:nvPr>
        </p:nvSpPr>
        <p:spPr>
          <a:xfrm>
            <a:off x="228600" y="152400"/>
            <a:ext cx="8229600" cy="1143000"/>
          </a:xfrm>
        </p:spPr>
        <p:txBody>
          <a:bodyPr>
            <a:normAutofit fontScale="90000"/>
          </a:bodyPr>
          <a:lstStyle/>
          <a:p>
            <a:r>
              <a:rPr lang="uk-UA" sz="2000" i="1" dirty="0" smtClean="0">
                <a:effectLst>
                  <a:glow rad="139700">
                    <a:schemeClr val="bg1">
                      <a:alpha val="40000"/>
                    </a:schemeClr>
                  </a:glow>
                  <a:outerShdw blurRad="38100" dist="38100" dir="2700000" algn="tl">
                    <a:srgbClr val="000000">
                      <a:alpha val="43137"/>
                    </a:srgbClr>
                  </a:outerShdw>
                </a:effectLst>
              </a:rPr>
              <a:t>Дитина і її світ завжди на першому місці у педагогів-новаторів. З ними зустрічаються, радяться, обмінюються думками вчителі нашої школи.</a:t>
            </a:r>
            <a:r>
              <a:rPr lang="uk-UA" sz="1600" dirty="0" smtClean="0"/>
              <a:t/>
            </a:r>
            <a:br>
              <a:rPr lang="uk-UA" sz="1600" dirty="0" smtClean="0"/>
            </a:br>
            <a:endParaRPr lang="ru-RU" sz="1600" dirty="0"/>
          </a:p>
        </p:txBody>
      </p:sp>
      <p:pic>
        <p:nvPicPr>
          <p:cNvPr id="1026" name="Picture 2" descr="G:\PICS\PHOTO\ПЕД. ЧИТАННЯ\DSCI0077.JPG"/>
          <p:cNvPicPr>
            <a:picLocks noChangeAspect="1" noChangeArrowheads="1"/>
          </p:cNvPicPr>
          <p:nvPr/>
        </p:nvPicPr>
        <p:blipFill>
          <a:blip r:embed="rId4" cstate="print"/>
          <a:srcRect/>
          <a:stretch>
            <a:fillRect/>
          </a:stretch>
        </p:blipFill>
        <p:spPr bwMode="auto">
          <a:xfrm rot="428219">
            <a:off x="7006619" y="1090990"/>
            <a:ext cx="1695334" cy="1271501"/>
          </a:xfrm>
          <a:prstGeom prst="rect">
            <a:avLst/>
          </a:prstGeom>
          <a:ln>
            <a:noFill/>
          </a:ln>
          <a:effectLst>
            <a:outerShdw blurRad="292100" dist="139700" dir="2700000" algn="tl" rotWithShape="0">
              <a:srgbClr val="333333">
                <a:alpha val="65000"/>
              </a:srgbClr>
            </a:outerShdw>
          </a:effectLst>
        </p:spPr>
      </p:pic>
      <p:pic>
        <p:nvPicPr>
          <p:cNvPr id="6" name="Рисунок 5" descr="G:\PICS\PHOTO\tanya\DSCN0400.jpg"/>
          <p:cNvPicPr/>
          <p:nvPr/>
        </p:nvPicPr>
        <p:blipFill>
          <a:blip r:embed="rId5" cstate="print"/>
          <a:srcRect/>
          <a:stretch>
            <a:fillRect/>
          </a:stretch>
        </p:blipFill>
        <p:spPr bwMode="auto">
          <a:xfrm rot="4987447">
            <a:off x="371576" y="1062840"/>
            <a:ext cx="1477115" cy="1137207"/>
          </a:xfrm>
          <a:prstGeom prst="rect">
            <a:avLst/>
          </a:prstGeom>
          <a:ln>
            <a:noFill/>
          </a:ln>
          <a:effectLst>
            <a:outerShdw blurRad="292100" dist="139700" dir="2700000" algn="tl" rotWithShape="0">
              <a:srgbClr val="333333">
                <a:alpha val="65000"/>
              </a:srgbClr>
            </a:outerShdw>
          </a:effectLst>
        </p:spPr>
      </p:pic>
      <p:pic>
        <p:nvPicPr>
          <p:cNvPr id="7" name="Picture 1"/>
          <p:cNvPicPr>
            <a:picLocks noChangeAspect="1" noChangeArrowheads="1"/>
          </p:cNvPicPr>
          <p:nvPr/>
        </p:nvPicPr>
        <p:blipFill>
          <a:blip r:embed="rId6" cstate="print"/>
          <a:srcRect/>
          <a:stretch>
            <a:fillRect/>
          </a:stretch>
        </p:blipFill>
        <p:spPr bwMode="auto">
          <a:xfrm rot="20669885">
            <a:off x="6852470" y="2986012"/>
            <a:ext cx="841743" cy="1213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5"/>
          <p:cNvPicPr>
            <a:picLocks noChangeAspect="1" noChangeArrowheads="1"/>
          </p:cNvPicPr>
          <p:nvPr/>
        </p:nvPicPr>
        <p:blipFill>
          <a:blip r:embed="rId7" cstate="print"/>
          <a:srcRect/>
          <a:stretch>
            <a:fillRect/>
          </a:stretch>
        </p:blipFill>
        <p:spPr bwMode="auto">
          <a:xfrm>
            <a:off x="6477000" y="4343400"/>
            <a:ext cx="1295400" cy="879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6"/>
          <p:cNvPicPr>
            <a:picLocks noChangeAspect="1" noChangeArrowheads="1"/>
          </p:cNvPicPr>
          <p:nvPr/>
        </p:nvPicPr>
        <p:blipFill>
          <a:blip r:embed="rId8" cstate="print"/>
          <a:srcRect/>
          <a:stretch>
            <a:fillRect/>
          </a:stretch>
        </p:blipFill>
        <p:spPr bwMode="auto">
          <a:xfrm>
            <a:off x="7848600" y="4876800"/>
            <a:ext cx="1216765" cy="83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p:cNvPicPr>
            <a:picLocks noChangeAspect="1" noChangeArrowheads="1"/>
          </p:cNvPicPr>
          <p:nvPr/>
        </p:nvPicPr>
        <p:blipFill>
          <a:blip r:embed="rId9" cstate="print"/>
          <a:srcRect l="2722" t="4082" b="2856"/>
          <a:stretch>
            <a:fillRect/>
          </a:stretch>
        </p:blipFill>
        <p:spPr bwMode="auto">
          <a:xfrm>
            <a:off x="7848600" y="5867400"/>
            <a:ext cx="1254832" cy="884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3"/>
          <p:cNvPicPr>
            <a:picLocks noChangeAspect="1" noChangeArrowheads="1"/>
          </p:cNvPicPr>
          <p:nvPr/>
        </p:nvPicPr>
        <p:blipFill>
          <a:blip r:embed="rId10" cstate="print"/>
          <a:srcRect t="2558"/>
          <a:stretch>
            <a:fillRect/>
          </a:stretch>
        </p:blipFill>
        <p:spPr bwMode="auto">
          <a:xfrm rot="16200000">
            <a:off x="8074566" y="3731166"/>
            <a:ext cx="830730" cy="1155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Содержимое 2"/>
          <p:cNvSpPr>
            <a:spLocks noGrp="1"/>
          </p:cNvSpPr>
          <p:nvPr>
            <p:ph idx="1"/>
          </p:nvPr>
        </p:nvSpPr>
        <p:spPr>
          <a:xfrm>
            <a:off x="76200" y="2362200"/>
            <a:ext cx="8229600" cy="4648200"/>
          </a:xfrm>
        </p:spPr>
        <p:txBody>
          <a:bodyPr>
            <a:normAutofit fontScale="47500" lnSpcReduction="20000"/>
          </a:bodyPr>
          <a:lstStyle/>
          <a:p>
            <a:pPr lvl="0">
              <a:buNone/>
            </a:pPr>
            <a:r>
              <a:rPr lang="uk-UA" sz="5900" b="1" i="1" dirty="0" smtClean="0">
                <a:solidFill>
                  <a:srgbClr val="7030A0"/>
                </a:solidFill>
                <a:effectLst>
                  <a:outerShdw blurRad="38100" dist="38100" dir="2700000" algn="tl">
                    <a:srgbClr val="000000">
                      <a:alpha val="43137"/>
                    </a:srgbClr>
                  </a:outerShdw>
                </a:effectLst>
              </a:rPr>
              <a:t>Географія вдосконалення майстерності простягається від Запоріжжя до Москви</a:t>
            </a:r>
            <a:endParaRPr lang="ru-RU" sz="5900" b="1" i="1" dirty="0" smtClean="0">
              <a:solidFill>
                <a:srgbClr val="7030A0"/>
              </a:solidFill>
              <a:effectLst>
                <a:outerShdw blurRad="38100" dist="38100" dir="2700000" algn="tl">
                  <a:srgbClr val="000000">
                    <a:alpha val="43137"/>
                  </a:srgbClr>
                </a:outerShdw>
              </a:effectLst>
            </a:endParaRPr>
          </a:p>
          <a:p>
            <a:pPr>
              <a:buFont typeface="Wingdings" pitchFamily="2" charset="2"/>
              <a:buChar char="ü"/>
            </a:pPr>
            <a:r>
              <a:rPr lang="uk-UA" sz="3400" b="1" i="1" dirty="0" smtClean="0">
                <a:solidFill>
                  <a:srgbClr val="002060"/>
                </a:solidFill>
              </a:rPr>
              <a:t>2003р. – м. Київ, науково-методичний центр «Інтелект»</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2004р. – м. Полтава, ОІППО імені Остроградського</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                 м. Київ, університет «Крок», НКЦ «Інтелект»</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                 м. Київ, мовний центр «</a:t>
            </a:r>
            <a:r>
              <a:rPr lang="uk-UA" sz="3400" b="1" i="1" dirty="0" err="1" smtClean="0">
                <a:solidFill>
                  <a:srgbClr val="002060"/>
                </a:solidFill>
              </a:rPr>
              <a:t>Інтернейшинал-хаус</a:t>
            </a:r>
            <a:r>
              <a:rPr lang="uk-UA" sz="3400" b="1" i="1" dirty="0" smtClean="0">
                <a:solidFill>
                  <a:srgbClr val="002060"/>
                </a:solidFill>
              </a:rPr>
              <a:t>»</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2005р. – м. Запоріжжя, школа «</a:t>
            </a:r>
            <a:r>
              <a:rPr lang="uk-UA" sz="3400" b="1" i="1" dirty="0" err="1" smtClean="0">
                <a:solidFill>
                  <a:srgbClr val="002060"/>
                </a:solidFill>
              </a:rPr>
              <a:t>Ейдос</a:t>
            </a:r>
            <a:r>
              <a:rPr lang="uk-UA" sz="3400" b="1" i="1" dirty="0" smtClean="0">
                <a:solidFill>
                  <a:srgbClr val="002060"/>
                </a:solidFill>
              </a:rPr>
              <a:t>»</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                 м. Одеса, Програма «Корисні звички»</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2006р. – м. Запоріжжя, Програма «Розвиток пам’яті»</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2007р. – м. Біла Церква, Програма «Росток»</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2009р. – м. Москва, авторська школа </a:t>
            </a:r>
            <a:r>
              <a:rPr lang="uk-UA" sz="3400" b="1" i="1" dirty="0" err="1" smtClean="0">
                <a:solidFill>
                  <a:srgbClr val="002060"/>
                </a:solidFill>
              </a:rPr>
              <a:t>Матюгіна</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                 м. Кіровоград, «Гуманна педагогіка Шалви </a:t>
            </a:r>
            <a:r>
              <a:rPr lang="uk-UA" sz="3400" b="1" i="1" dirty="0" err="1" smtClean="0">
                <a:solidFill>
                  <a:srgbClr val="002060"/>
                </a:solidFill>
              </a:rPr>
              <a:t>Амонашвілі</a:t>
            </a:r>
            <a:r>
              <a:rPr lang="uk-UA" sz="3400" b="1" i="1" dirty="0" smtClean="0">
                <a:solidFill>
                  <a:srgbClr val="002060"/>
                </a:solidFill>
              </a:rPr>
              <a:t>»</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                 м. Київ, участь у Педагогічних читаннях з гуманної педагогіки «Щоб дарувати дитині іскорку знань, Учителю треба увібрати море світла»</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2010р. – м. Москва, участь у Міжнародних педагогічних читаннях «Гуманна педагогіка Ш.</a:t>
            </a:r>
            <a:r>
              <a:rPr lang="uk-UA" sz="3400" b="1" i="1" dirty="0" err="1" smtClean="0">
                <a:solidFill>
                  <a:srgbClr val="002060"/>
                </a:solidFill>
              </a:rPr>
              <a:t>Амонашвілі</a:t>
            </a:r>
            <a:r>
              <a:rPr lang="uk-UA" sz="3400" b="1" i="1" dirty="0" smtClean="0">
                <a:solidFill>
                  <a:srgbClr val="002060"/>
                </a:solidFill>
              </a:rPr>
              <a:t>»</a:t>
            </a:r>
            <a:endParaRPr lang="ru-RU" sz="3400" b="1" i="1" dirty="0" smtClean="0">
              <a:solidFill>
                <a:srgbClr val="002060"/>
              </a:solidFill>
            </a:endParaRPr>
          </a:p>
          <a:p>
            <a:pPr>
              <a:buFont typeface="Wingdings" pitchFamily="2" charset="2"/>
              <a:buChar char="ü"/>
            </a:pPr>
            <a:r>
              <a:rPr lang="uk-UA" sz="3400" b="1" i="1" dirty="0" smtClean="0">
                <a:solidFill>
                  <a:srgbClr val="002060"/>
                </a:solidFill>
              </a:rPr>
              <a:t>                 м. Київ, Педагогічні читання з гуманної педагогіки «Як любити дітей»</a:t>
            </a:r>
            <a:endParaRPr lang="ru-RU" sz="3400" b="1" i="1" dirty="0">
              <a:solidFill>
                <a:srgbClr val="002060"/>
              </a:solidFill>
            </a:endParaRPr>
          </a:p>
        </p:txBody>
      </p:sp>
      <p:pic>
        <p:nvPicPr>
          <p:cNvPr id="14" name="Рисунок 13" descr="7234.gif"/>
          <p:cNvPicPr>
            <a:picLocks noChangeAspect="1"/>
          </p:cNvPicPr>
          <p:nvPr/>
        </p:nvPicPr>
        <p:blipFill>
          <a:blip r:embed="rId11"/>
          <a:stretch>
            <a:fillRect/>
          </a:stretch>
        </p:blipFill>
        <p:spPr>
          <a:xfrm>
            <a:off x="2133600" y="1447800"/>
            <a:ext cx="4124325" cy="495300"/>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16" presetClass="entr" presetSubtype="2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Horizontal)">
                                      <p:cBhvr>
                                        <p:cTn id="10" dur="500"/>
                                        <p:tgtEl>
                                          <p:spTgt spid="6"/>
                                        </p:tgtEl>
                                      </p:cBhvr>
                                    </p:animEffect>
                                  </p:childTnLst>
                                </p:cTn>
                              </p:par>
                              <p:par>
                                <p:cTn id="11" presetID="16" presetClass="entr" presetSubtype="2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Horizontal)">
                                      <p:cBhvr>
                                        <p:cTn id="13" dur="500"/>
                                        <p:tgtEl>
                                          <p:spTgt spid="1026"/>
                                        </p:tgtEl>
                                      </p:cBhvr>
                                    </p:animEffect>
                                  </p:childTnLst>
                                </p:cTn>
                              </p:par>
                            </p:childTnLst>
                          </p:cTn>
                        </p:par>
                        <p:par>
                          <p:cTn id="14" fill="hold">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par>
                          <p:cTn id="18" fill="hold">
                            <p:stCondLst>
                              <p:cond delay="1000"/>
                            </p:stCondLst>
                            <p:childTnLst>
                              <p:par>
                                <p:cTn id="19" presetID="3" presetClass="entr" presetSubtype="1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linds(horizontal)">
                                      <p:cBhvr>
                                        <p:cTn id="21" dur="500"/>
                                        <p:tgtEl>
                                          <p:spTgt spid="3">
                                            <p:txEl>
                                              <p:pRg st="1" end="1"/>
                                            </p:txEl>
                                          </p:spTgt>
                                        </p:tgtEl>
                                      </p:cBhvr>
                                    </p:animEffect>
                                  </p:childTnLst>
                                </p:cTn>
                              </p:par>
                            </p:childTnLst>
                          </p:cTn>
                        </p:par>
                        <p:par>
                          <p:cTn id="22" fill="hold">
                            <p:stCondLst>
                              <p:cond delay="1500"/>
                            </p:stCondLst>
                            <p:childTnLst>
                              <p:par>
                                <p:cTn id="23" presetID="3" presetClass="entr" presetSubtype="1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linds(horizontal)">
                                      <p:cBhvr>
                                        <p:cTn id="25" dur="500"/>
                                        <p:tgtEl>
                                          <p:spTgt spid="3">
                                            <p:txEl>
                                              <p:pRg st="2" end="2"/>
                                            </p:txEl>
                                          </p:spTgt>
                                        </p:tgtEl>
                                      </p:cBhvr>
                                    </p:animEffect>
                                  </p:childTnLst>
                                </p:cTn>
                              </p:par>
                            </p:childTnLst>
                          </p:cTn>
                        </p:par>
                        <p:par>
                          <p:cTn id="26" fill="hold">
                            <p:stCondLst>
                              <p:cond delay="2000"/>
                            </p:stCondLst>
                            <p:childTnLst>
                              <p:par>
                                <p:cTn id="27" presetID="3" presetClass="entr" presetSubtype="10" fill="hold" grpId="0" nodeType="after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linds(horizontal)">
                                      <p:cBhvr>
                                        <p:cTn id="29" dur="500"/>
                                        <p:tgtEl>
                                          <p:spTgt spid="3">
                                            <p:txEl>
                                              <p:pRg st="3" end="3"/>
                                            </p:txEl>
                                          </p:spTgt>
                                        </p:tgtEl>
                                      </p:cBhvr>
                                    </p:animEffect>
                                  </p:childTnLst>
                                </p:cTn>
                              </p:par>
                            </p:childTnLst>
                          </p:cTn>
                        </p:par>
                        <p:par>
                          <p:cTn id="30" fill="hold">
                            <p:stCondLst>
                              <p:cond delay="2500"/>
                            </p:stCondLst>
                            <p:childTnLst>
                              <p:par>
                                <p:cTn id="31" presetID="3" presetClass="entr" presetSubtype="10"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linds(horizontal)">
                                      <p:cBhvr>
                                        <p:cTn id="33" dur="500"/>
                                        <p:tgtEl>
                                          <p:spTgt spid="3">
                                            <p:txEl>
                                              <p:pRg st="4" end="4"/>
                                            </p:txEl>
                                          </p:spTgt>
                                        </p:tgtEl>
                                      </p:cBhvr>
                                    </p:animEffect>
                                  </p:childTnLst>
                                </p:cTn>
                              </p:par>
                            </p:childTnLst>
                          </p:cTn>
                        </p:par>
                        <p:par>
                          <p:cTn id="34" fill="hold">
                            <p:stCondLst>
                              <p:cond delay="3000"/>
                            </p:stCondLst>
                            <p:childTnLst>
                              <p:par>
                                <p:cTn id="35" presetID="3" presetClass="entr" presetSubtype="1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par>
                          <p:cTn id="38" fill="hold">
                            <p:stCondLst>
                              <p:cond delay="3500"/>
                            </p:stCondLst>
                            <p:childTnLst>
                              <p:par>
                                <p:cTn id="39" presetID="3" presetClass="entr" presetSubtype="10" fill="hold" grpId="0" nodeType="after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linds(horizontal)">
                                      <p:cBhvr>
                                        <p:cTn id="41" dur="500"/>
                                        <p:tgtEl>
                                          <p:spTgt spid="3">
                                            <p:txEl>
                                              <p:pRg st="6" end="6"/>
                                            </p:txEl>
                                          </p:spTgt>
                                        </p:tgtEl>
                                      </p:cBhvr>
                                    </p:animEffect>
                                  </p:childTnLst>
                                </p:cTn>
                              </p:par>
                            </p:childTnLst>
                          </p:cTn>
                        </p:par>
                        <p:par>
                          <p:cTn id="42" fill="hold">
                            <p:stCondLst>
                              <p:cond delay="4000"/>
                            </p:stCondLst>
                            <p:childTnLst>
                              <p:par>
                                <p:cTn id="43" presetID="3" presetClass="entr" presetSubtype="10" fill="hold" grpId="0" nodeType="after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blinds(horizontal)">
                                      <p:cBhvr>
                                        <p:cTn id="45" dur="500"/>
                                        <p:tgtEl>
                                          <p:spTgt spid="3">
                                            <p:txEl>
                                              <p:pRg st="7" end="7"/>
                                            </p:txEl>
                                          </p:spTgt>
                                        </p:tgtEl>
                                      </p:cBhvr>
                                    </p:animEffect>
                                  </p:childTnLst>
                                </p:cTn>
                              </p:par>
                            </p:childTnLst>
                          </p:cTn>
                        </p:par>
                        <p:par>
                          <p:cTn id="46" fill="hold">
                            <p:stCondLst>
                              <p:cond delay="4500"/>
                            </p:stCondLst>
                            <p:childTnLst>
                              <p:par>
                                <p:cTn id="47" presetID="3" presetClass="entr" presetSubtype="10" fill="hold" grpId="0"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blinds(horizontal)">
                                      <p:cBhvr>
                                        <p:cTn id="49" dur="500"/>
                                        <p:tgtEl>
                                          <p:spTgt spid="3">
                                            <p:txEl>
                                              <p:pRg st="8" end="8"/>
                                            </p:txEl>
                                          </p:spTgt>
                                        </p:tgtEl>
                                      </p:cBhvr>
                                    </p:animEffect>
                                  </p:childTnLst>
                                </p:cTn>
                              </p:par>
                            </p:childTnLst>
                          </p:cTn>
                        </p:par>
                        <p:par>
                          <p:cTn id="50" fill="hold">
                            <p:stCondLst>
                              <p:cond delay="5000"/>
                            </p:stCondLst>
                            <p:childTnLst>
                              <p:par>
                                <p:cTn id="51" presetID="3" presetClass="entr" presetSubtype="10" fill="hold" grpId="0" nodeType="after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linds(horizontal)">
                                      <p:cBhvr>
                                        <p:cTn id="53" dur="500"/>
                                        <p:tgtEl>
                                          <p:spTgt spid="3">
                                            <p:txEl>
                                              <p:pRg st="9" end="9"/>
                                            </p:txEl>
                                          </p:spTgt>
                                        </p:tgtEl>
                                      </p:cBhvr>
                                    </p:animEffect>
                                  </p:childTnLst>
                                </p:cTn>
                              </p:par>
                            </p:childTnLst>
                          </p:cTn>
                        </p:par>
                        <p:par>
                          <p:cTn id="54" fill="hold">
                            <p:stCondLst>
                              <p:cond delay="5500"/>
                            </p:stCondLst>
                            <p:childTnLst>
                              <p:par>
                                <p:cTn id="55" presetID="3" presetClass="entr" presetSubtype="10" fill="hold" grpId="0" nodeType="after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par>
                          <p:cTn id="58" fill="hold">
                            <p:stCondLst>
                              <p:cond delay="6000"/>
                            </p:stCondLst>
                            <p:childTnLst>
                              <p:par>
                                <p:cTn id="59" presetID="3" presetClass="entr" presetSubtype="10" fill="hold" grpId="0" nodeType="after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blinds(horizontal)">
                                      <p:cBhvr>
                                        <p:cTn id="61" dur="500"/>
                                        <p:tgtEl>
                                          <p:spTgt spid="3">
                                            <p:txEl>
                                              <p:pRg st="11" end="11"/>
                                            </p:txEl>
                                          </p:spTgt>
                                        </p:tgtEl>
                                      </p:cBhvr>
                                    </p:animEffect>
                                  </p:childTnLst>
                                </p:cTn>
                              </p:par>
                            </p:childTnLst>
                          </p:cTn>
                        </p:par>
                        <p:par>
                          <p:cTn id="62" fill="hold">
                            <p:stCondLst>
                              <p:cond delay="6500"/>
                            </p:stCondLst>
                            <p:childTnLst>
                              <p:par>
                                <p:cTn id="63" presetID="3" presetClass="entr" presetSubtype="10" fill="hold" grpId="0" nodeType="after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Effect transition="in" filter="blinds(horizontal)">
                                      <p:cBhvr>
                                        <p:cTn id="65" dur="500"/>
                                        <p:tgtEl>
                                          <p:spTgt spid="3">
                                            <p:txEl>
                                              <p:pRg st="12" end="12"/>
                                            </p:txEl>
                                          </p:spTgt>
                                        </p:tgtEl>
                                      </p:cBhvr>
                                    </p:animEffect>
                                  </p:childTnLst>
                                </p:cTn>
                              </p:par>
                            </p:childTnLst>
                          </p:cTn>
                        </p:par>
                        <p:par>
                          <p:cTn id="66" fill="hold">
                            <p:stCondLst>
                              <p:cond delay="7000"/>
                            </p:stCondLst>
                            <p:childTnLst>
                              <p:par>
                                <p:cTn id="67" presetID="3" presetClass="entr" presetSubtype="10" fill="hold" grpId="0" nodeType="after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animEffect transition="in" filter="blinds(horizontal)">
                                      <p:cBhvr>
                                        <p:cTn id="69" dur="500"/>
                                        <p:tgtEl>
                                          <p:spTgt spid="3">
                                            <p:txEl>
                                              <p:pRg st="13" end="13"/>
                                            </p:txEl>
                                          </p:spTgt>
                                        </p:tgtEl>
                                      </p:cBhvr>
                                    </p:animEffect>
                                  </p:childTnLst>
                                </p:cTn>
                              </p:par>
                            </p:childTnLst>
                          </p:cTn>
                        </p:par>
                        <p:par>
                          <p:cTn id="70" fill="hold">
                            <p:stCondLst>
                              <p:cond delay="7500"/>
                            </p:stCondLst>
                            <p:childTnLst>
                              <p:par>
                                <p:cTn id="71" presetID="16" presetClass="entr" presetSubtype="26"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barn(inHorizontal)">
                                      <p:cBhvr>
                                        <p:cTn id="73" dur="500"/>
                                        <p:tgtEl>
                                          <p:spTgt spid="7"/>
                                        </p:tgtEl>
                                      </p:cBhvr>
                                    </p:animEffect>
                                  </p:childTnLst>
                                </p:cTn>
                              </p:par>
                            </p:childTnLst>
                          </p:cTn>
                        </p:par>
                        <p:par>
                          <p:cTn id="74" fill="hold">
                            <p:stCondLst>
                              <p:cond delay="8000"/>
                            </p:stCondLst>
                            <p:childTnLst>
                              <p:par>
                                <p:cTn id="75" presetID="16" presetClass="entr" presetSubtype="26" fill="hold"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barn(inHorizontal)">
                                      <p:cBhvr>
                                        <p:cTn id="77" dur="500"/>
                                        <p:tgtEl>
                                          <p:spTgt spid="8"/>
                                        </p:tgtEl>
                                      </p:cBhvr>
                                    </p:animEffect>
                                  </p:childTnLst>
                                </p:cTn>
                              </p:par>
                            </p:childTnLst>
                          </p:cTn>
                        </p:par>
                        <p:par>
                          <p:cTn id="78" fill="hold">
                            <p:stCondLst>
                              <p:cond delay="8500"/>
                            </p:stCondLst>
                            <p:childTnLst>
                              <p:par>
                                <p:cTn id="79" presetID="16" presetClass="entr" presetSubtype="26"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barn(inHorizontal)">
                                      <p:cBhvr>
                                        <p:cTn id="81" dur="500"/>
                                        <p:tgtEl>
                                          <p:spTgt spid="10"/>
                                        </p:tgtEl>
                                      </p:cBhvr>
                                    </p:animEffect>
                                  </p:childTnLst>
                                </p:cTn>
                              </p:par>
                            </p:childTnLst>
                          </p:cTn>
                        </p:par>
                        <p:par>
                          <p:cTn id="82" fill="hold">
                            <p:stCondLst>
                              <p:cond delay="9000"/>
                            </p:stCondLst>
                            <p:childTnLst>
                              <p:par>
                                <p:cTn id="83" presetID="16" presetClass="entr" presetSubtype="26" fill="hold" nodeType="after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barn(inHorizontal)">
                                      <p:cBhvr>
                                        <p:cTn id="85" dur="500"/>
                                        <p:tgtEl>
                                          <p:spTgt spid="9"/>
                                        </p:tgtEl>
                                      </p:cBhvr>
                                    </p:animEffect>
                                  </p:childTnLst>
                                </p:cTn>
                              </p:par>
                            </p:childTnLst>
                          </p:cTn>
                        </p:par>
                        <p:par>
                          <p:cTn id="86" fill="hold">
                            <p:stCondLst>
                              <p:cond delay="9500"/>
                            </p:stCondLst>
                            <p:childTnLst>
                              <p:par>
                                <p:cTn id="87" presetID="16" presetClass="entr" presetSubtype="26" fill="hold" nodeType="after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barn(inHorizontal)">
                                      <p:cBhvr>
                                        <p:cTn id="89" dur="500"/>
                                        <p:tgtEl>
                                          <p:spTgt spid="13"/>
                                        </p:tgtEl>
                                      </p:cBhvr>
                                    </p:animEffect>
                                  </p:childTnLst>
                                </p:cTn>
                              </p:par>
                            </p:childTnLst>
                          </p:cTn>
                        </p:par>
                        <p:par>
                          <p:cTn id="90" fill="hold">
                            <p:stCondLst>
                              <p:cond delay="10000"/>
                            </p:stCondLst>
                            <p:childTnLst>
                              <p:par>
                                <p:cTn id="91" presetID="16" presetClass="entr" presetSubtype="26" fill="hold" nodeType="after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barn(inHorizontal)">
                                      <p:cBhvr>
                                        <p:cTn id="93" dur="500"/>
                                        <p:tgtEl>
                                          <p:spTgt spid="11"/>
                                        </p:tgtEl>
                                      </p:cBhvr>
                                    </p:animEffect>
                                  </p:childTnLst>
                                </p:cTn>
                              </p:par>
                            </p:childTnLst>
                          </p:cTn>
                        </p:par>
                        <p:par>
                          <p:cTn id="94" fill="hold">
                            <p:stCondLst>
                              <p:cond delay="10500"/>
                            </p:stCondLst>
                            <p:childTnLst>
                              <p:par>
                                <p:cTn id="95" presetID="16" presetClass="entr" presetSubtype="26" fill="hold" nodeType="after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barn(inHorizontal)">
                                      <p:cBhvr>
                                        <p:cTn id="9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3600" i="1" dirty="0" smtClean="0">
                <a:effectLst>
                  <a:glow rad="139700">
                    <a:schemeClr val="bg1">
                      <a:alpha val="40000"/>
                    </a:schemeClr>
                  </a:glow>
                  <a:outerShdw blurRad="38100" dist="38100" dir="2700000" algn="tl">
                    <a:srgbClr val="000000">
                      <a:alpha val="43137"/>
                    </a:srgbClr>
                  </a:outerShdw>
                </a:effectLst>
              </a:rPr>
              <a:t>Одне з гасел вчителів школи – «Від творчого вчителя – до творчого учня»</a:t>
            </a:r>
            <a:endParaRPr lang="ru-RU" sz="3600" i="1" dirty="0">
              <a:effectLst>
                <a:glow rad="139700">
                  <a:schemeClr val="bg1">
                    <a:alpha val="40000"/>
                  </a:schemeClr>
                </a:glow>
                <a:outerShdw blurRad="38100" dist="38100" dir="2700000" algn="tl">
                  <a:srgbClr val="000000">
                    <a:alpha val="43137"/>
                  </a:srgbClr>
                </a:outerShdw>
              </a:effectLst>
            </a:endParaRPr>
          </a:p>
        </p:txBody>
      </p:sp>
      <p:sp>
        <p:nvSpPr>
          <p:cNvPr id="3" name="Содержимое 2"/>
          <p:cNvSpPr>
            <a:spLocks noGrp="1"/>
          </p:cNvSpPr>
          <p:nvPr>
            <p:ph idx="1"/>
          </p:nvPr>
        </p:nvSpPr>
        <p:spPr>
          <a:xfrm>
            <a:off x="152400" y="1447800"/>
            <a:ext cx="7010400" cy="5257800"/>
          </a:xfrm>
        </p:spPr>
        <p:txBody>
          <a:bodyPr>
            <a:normAutofit fontScale="70000" lnSpcReduction="20000"/>
          </a:bodyPr>
          <a:lstStyle/>
          <a:p>
            <a:endParaRPr lang="ru-RU" dirty="0" smtClean="0"/>
          </a:p>
          <a:p>
            <a:pPr algn="ctr">
              <a:buNone/>
            </a:pPr>
            <a:r>
              <a:rPr lang="uk-UA" dirty="0" smtClean="0"/>
              <a:t> </a:t>
            </a:r>
            <a:r>
              <a:rPr lang="uk-UA" sz="4200" b="1" i="1" dirty="0" smtClean="0">
                <a:solidFill>
                  <a:srgbClr val="002060"/>
                </a:solidFill>
              </a:rPr>
              <a:t>Вчителі школи беруть активну участь у конкурсах професійної майстерності різних рівнів:</a:t>
            </a:r>
            <a:endParaRPr lang="en-US" sz="4200" b="1" i="1" dirty="0" smtClean="0">
              <a:solidFill>
                <a:srgbClr val="002060"/>
              </a:solidFill>
            </a:endParaRPr>
          </a:p>
          <a:p>
            <a:pPr>
              <a:buNone/>
            </a:pPr>
            <a:endParaRPr lang="ru-RU" sz="4200" b="1" i="1" dirty="0" smtClean="0">
              <a:solidFill>
                <a:srgbClr val="002060"/>
              </a:solidFill>
            </a:endParaRPr>
          </a:p>
          <a:p>
            <a:pPr lvl="0">
              <a:buFont typeface="Wingdings" pitchFamily="2" charset="2"/>
              <a:buChar char="v"/>
            </a:pPr>
            <a:r>
              <a:rPr lang="uk-UA" sz="4200" b="1" i="1" dirty="0" smtClean="0">
                <a:solidFill>
                  <a:srgbClr val="002060"/>
                </a:solidFill>
              </a:rPr>
              <a:t>Переможець міського конкурсу </a:t>
            </a:r>
            <a:endParaRPr lang="en-US" sz="4200" b="1" i="1" dirty="0" smtClean="0">
              <a:solidFill>
                <a:srgbClr val="002060"/>
              </a:solidFill>
            </a:endParaRPr>
          </a:p>
          <a:p>
            <a:pPr lvl="0">
              <a:buNone/>
            </a:pPr>
            <a:r>
              <a:rPr lang="en-US" sz="4200" b="1" i="1" dirty="0" smtClean="0">
                <a:solidFill>
                  <a:srgbClr val="002060"/>
                </a:solidFill>
              </a:rPr>
              <a:t>  </a:t>
            </a:r>
            <a:r>
              <a:rPr lang="uk-UA" sz="4200" b="1" i="1" dirty="0" smtClean="0">
                <a:solidFill>
                  <a:srgbClr val="002060"/>
                </a:solidFill>
              </a:rPr>
              <a:t>«Учитель року» - Жихарєва О.М.</a:t>
            </a:r>
            <a:endParaRPr lang="ru-RU" sz="4200" b="1" i="1" dirty="0" smtClean="0">
              <a:solidFill>
                <a:srgbClr val="002060"/>
              </a:solidFill>
            </a:endParaRPr>
          </a:p>
          <a:p>
            <a:pPr lvl="0">
              <a:buFont typeface="Wingdings" pitchFamily="2" charset="2"/>
              <a:buChar char="v"/>
            </a:pPr>
            <a:r>
              <a:rPr lang="uk-UA" sz="4200" b="1" i="1" dirty="0" smtClean="0">
                <a:solidFill>
                  <a:srgbClr val="002060"/>
                </a:solidFill>
              </a:rPr>
              <a:t>Переможець обласного конкурсу </a:t>
            </a:r>
            <a:endParaRPr lang="en-US" sz="4200" b="1" i="1" dirty="0" smtClean="0">
              <a:solidFill>
                <a:srgbClr val="002060"/>
              </a:solidFill>
            </a:endParaRPr>
          </a:p>
          <a:p>
            <a:pPr lvl="0">
              <a:buNone/>
            </a:pPr>
            <a:r>
              <a:rPr lang="en-US" sz="4200" b="1" i="1" dirty="0" smtClean="0">
                <a:solidFill>
                  <a:srgbClr val="002060"/>
                </a:solidFill>
              </a:rPr>
              <a:t>  </a:t>
            </a:r>
            <a:r>
              <a:rPr lang="uk-UA" sz="4200" b="1" i="1" dirty="0" smtClean="0">
                <a:solidFill>
                  <a:srgbClr val="002060"/>
                </a:solidFill>
              </a:rPr>
              <a:t>«Класний керівник року» - Кашуба Л.В.</a:t>
            </a:r>
            <a:endParaRPr lang="ru-RU" sz="4200" b="1" i="1" dirty="0" smtClean="0">
              <a:solidFill>
                <a:srgbClr val="002060"/>
              </a:solidFill>
            </a:endParaRPr>
          </a:p>
          <a:p>
            <a:pPr lvl="0">
              <a:buFont typeface="Wingdings" pitchFamily="2" charset="2"/>
              <a:buChar char="v"/>
            </a:pPr>
            <a:r>
              <a:rPr lang="uk-UA" sz="4200" b="1" i="1" dirty="0" smtClean="0">
                <a:solidFill>
                  <a:srgbClr val="002060"/>
                </a:solidFill>
              </a:rPr>
              <a:t>Лауреат Всеукраїнського конкурсу </a:t>
            </a:r>
            <a:endParaRPr lang="en-US" sz="4200" b="1" i="1" dirty="0" smtClean="0">
              <a:solidFill>
                <a:srgbClr val="002060"/>
              </a:solidFill>
            </a:endParaRPr>
          </a:p>
          <a:p>
            <a:pPr lvl="0">
              <a:buNone/>
            </a:pPr>
            <a:r>
              <a:rPr lang="en-US" sz="4200" b="1" i="1" dirty="0" smtClean="0">
                <a:solidFill>
                  <a:srgbClr val="002060"/>
                </a:solidFill>
              </a:rPr>
              <a:t>  </a:t>
            </a:r>
            <a:r>
              <a:rPr lang="uk-UA" sz="4200" b="1" i="1" dirty="0" smtClean="0">
                <a:solidFill>
                  <a:srgbClr val="002060"/>
                </a:solidFill>
              </a:rPr>
              <a:t>«Учитель року» - Калашнікова О.В.</a:t>
            </a:r>
            <a:endParaRPr lang="ru-RU" sz="4200" b="1" i="1" dirty="0" smtClean="0">
              <a:solidFill>
                <a:srgbClr val="002060"/>
              </a:solidFill>
            </a:endParaRPr>
          </a:p>
          <a:p>
            <a:pPr>
              <a:buNone/>
            </a:pPr>
            <a:r>
              <a:rPr lang="uk-UA" sz="4200" dirty="0" smtClean="0"/>
              <a:t> </a:t>
            </a:r>
            <a:endParaRPr lang="ru-RU" sz="4200" dirty="0" smtClean="0"/>
          </a:p>
          <a:p>
            <a:endParaRPr lang="ru-RU" dirty="0"/>
          </a:p>
        </p:txBody>
      </p:sp>
      <p:pic>
        <p:nvPicPr>
          <p:cNvPr id="6" name="Рисунок 5" descr="DSCN0571.JPG"/>
          <p:cNvPicPr>
            <a:picLocks noChangeAspect="1"/>
          </p:cNvPicPr>
          <p:nvPr/>
        </p:nvPicPr>
        <p:blipFill>
          <a:blip r:embed="rId2" cstate="print"/>
          <a:stretch>
            <a:fillRect/>
          </a:stretch>
        </p:blipFill>
        <p:spPr>
          <a:xfrm rot="244279">
            <a:off x="7522910" y="3088599"/>
            <a:ext cx="1200568" cy="16007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p:cNvPicPr>
            <a:picLocks noChangeAspect="1" noChangeArrowheads="1"/>
          </p:cNvPicPr>
          <p:nvPr/>
        </p:nvPicPr>
        <p:blipFill>
          <a:blip r:embed="rId3" cstate="print"/>
          <a:srcRect l="5205" t="1764"/>
          <a:stretch>
            <a:fillRect/>
          </a:stretch>
        </p:blipFill>
        <p:spPr bwMode="auto">
          <a:xfrm rot="278296">
            <a:off x="6622737" y="4810530"/>
            <a:ext cx="908066"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5" name="Picture 3" descr="C:\Users\User\AppData\Local\Temp\FineReader10\media\image1.jpeg"/>
          <p:cNvPicPr>
            <a:picLocks noChangeAspect="1" noChangeArrowheads="1"/>
          </p:cNvPicPr>
          <p:nvPr/>
        </p:nvPicPr>
        <p:blipFill>
          <a:blip r:embed="rId4" r:link="rId5" cstate="print"/>
          <a:srcRect/>
          <a:stretch>
            <a:fillRect/>
          </a:stretch>
        </p:blipFill>
        <p:spPr bwMode="auto">
          <a:xfrm>
            <a:off x="7848600" y="5181600"/>
            <a:ext cx="1155689" cy="1548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0041.jpg"/>
          <p:cNvPicPr>
            <a:picLocks noChangeAspect="1"/>
          </p:cNvPicPr>
          <p:nvPr/>
        </p:nvPicPr>
        <p:blipFill>
          <a:blip r:embed="rId2" cstate="print"/>
          <a:stretch>
            <a:fillRect/>
          </a:stretch>
        </p:blipFill>
        <p:spPr>
          <a:xfrm rot="11260203">
            <a:off x="7677026" y="5066678"/>
            <a:ext cx="1234475" cy="1728966"/>
          </a:xfrm>
          <a:prstGeom prst="rect">
            <a:avLst/>
          </a:prstGeom>
        </p:spPr>
      </p:pic>
      <p:sp>
        <p:nvSpPr>
          <p:cNvPr id="3" name="Содержимое 2"/>
          <p:cNvSpPr>
            <a:spLocks noGrp="1"/>
          </p:cNvSpPr>
          <p:nvPr>
            <p:ph idx="1"/>
          </p:nvPr>
        </p:nvSpPr>
        <p:spPr>
          <a:xfrm>
            <a:off x="152400" y="685800"/>
            <a:ext cx="8991600" cy="4953000"/>
          </a:xfrm>
        </p:spPr>
        <p:txBody>
          <a:bodyPr>
            <a:prstTxWarp prst="textWave1">
              <a:avLst>
                <a:gd name="adj1" fmla="val 16982"/>
                <a:gd name="adj2" fmla="val 0"/>
              </a:avLst>
            </a:prstTxWarp>
            <a:normAutofit fontScale="77500" lnSpcReduction="20000"/>
          </a:bodyPr>
          <a:lstStyle/>
          <a:p>
            <a:pPr>
              <a:buNone/>
            </a:pPr>
            <a:r>
              <a:rPr lang="uk-UA" b="1" i="1" dirty="0" smtClean="0">
                <a:solidFill>
                  <a:srgbClr val="7030A0"/>
                </a:solidFill>
              </a:rPr>
              <a:t>Працюючи  в творчих групах, що створені в школі, вчителями написані та надруковані:</a:t>
            </a:r>
            <a:endParaRPr lang="ru-RU" b="1" i="1" dirty="0" smtClean="0">
              <a:solidFill>
                <a:srgbClr val="7030A0"/>
              </a:solidFill>
            </a:endParaRPr>
          </a:p>
          <a:p>
            <a:pPr>
              <a:buNone/>
            </a:pPr>
            <a:r>
              <a:rPr lang="uk-UA" b="1" i="1" dirty="0" smtClean="0">
                <a:solidFill>
                  <a:srgbClr val="7030A0"/>
                </a:solidFill>
              </a:rPr>
              <a:t>2005р. – Посібник «Цікава економіка», що отримав Гриф МОН України «Схвалено для використання в навчально-виховному процесі». Автори: Жихарєва О.М., Кашуба Л.В., </a:t>
            </a:r>
            <a:r>
              <a:rPr lang="uk-UA" b="1" i="1" dirty="0" err="1" smtClean="0">
                <a:solidFill>
                  <a:srgbClr val="7030A0"/>
                </a:solidFill>
              </a:rPr>
              <a:t>Романушко</a:t>
            </a:r>
            <a:r>
              <a:rPr lang="uk-UA" b="1" i="1" dirty="0" smtClean="0">
                <a:solidFill>
                  <a:srgbClr val="7030A0"/>
                </a:solidFill>
              </a:rPr>
              <a:t> О.М. </a:t>
            </a:r>
            <a:endParaRPr lang="ru-RU" b="1" i="1" dirty="0" smtClean="0">
              <a:solidFill>
                <a:srgbClr val="7030A0"/>
              </a:solidFill>
            </a:endParaRPr>
          </a:p>
          <a:p>
            <a:pPr>
              <a:buNone/>
            </a:pPr>
            <a:r>
              <a:rPr lang="uk-UA" b="1" i="1" dirty="0" smtClean="0">
                <a:solidFill>
                  <a:srgbClr val="7030A0"/>
                </a:solidFill>
              </a:rPr>
              <a:t> </a:t>
            </a:r>
            <a:endParaRPr lang="ru-RU" b="1" i="1" dirty="0" smtClean="0">
              <a:solidFill>
                <a:srgbClr val="7030A0"/>
              </a:solidFill>
            </a:endParaRPr>
          </a:p>
          <a:p>
            <a:pPr>
              <a:buNone/>
            </a:pPr>
            <a:r>
              <a:rPr lang="uk-UA" b="1" i="1" dirty="0" smtClean="0">
                <a:solidFill>
                  <a:srgbClr val="7030A0"/>
                </a:solidFill>
              </a:rPr>
              <a:t>2009р. – Робочий зошит для учнів 1 класу з інтегрованого курсу «Мистецтво» . Автори: Калашнікова О.В., Гриценко І.М.</a:t>
            </a:r>
            <a:endParaRPr lang="ru-RU" b="1" i="1" dirty="0" smtClean="0">
              <a:solidFill>
                <a:srgbClr val="7030A0"/>
              </a:solidFill>
            </a:endParaRPr>
          </a:p>
          <a:p>
            <a:pPr>
              <a:buNone/>
            </a:pPr>
            <a:r>
              <a:rPr lang="uk-UA" b="1" i="1" dirty="0" smtClean="0">
                <a:solidFill>
                  <a:srgbClr val="7030A0"/>
                </a:solidFill>
              </a:rPr>
              <a:t> </a:t>
            </a:r>
            <a:endParaRPr lang="ru-RU" b="1" i="1" dirty="0" smtClean="0">
              <a:solidFill>
                <a:srgbClr val="7030A0"/>
              </a:solidFill>
            </a:endParaRPr>
          </a:p>
          <a:p>
            <a:pPr>
              <a:buNone/>
            </a:pPr>
            <a:r>
              <a:rPr lang="uk-UA" b="1" i="1" dirty="0" smtClean="0">
                <a:solidFill>
                  <a:srgbClr val="7030A0"/>
                </a:solidFill>
              </a:rPr>
              <a:t>Поряд з предметами основного компоненту в школі викладаються англійська, німецька мова, інформатика, логіка, економіка, мистецтво.</a:t>
            </a:r>
            <a:endParaRPr lang="ru-RU" b="1" i="1" dirty="0" smtClean="0">
              <a:solidFill>
                <a:srgbClr val="7030A0"/>
              </a:solidFill>
            </a:endParaRPr>
          </a:p>
          <a:p>
            <a:endParaRPr lang="ru-RU" b="1" i="1" dirty="0">
              <a:solidFill>
                <a:srgbClr val="002060"/>
              </a:solidFill>
            </a:endParaRPr>
          </a:p>
        </p:txBody>
      </p:sp>
      <p:pic>
        <p:nvPicPr>
          <p:cNvPr id="5" name="Рисунок 4" descr="IMG_0346.JPG"/>
          <p:cNvPicPr>
            <a:picLocks noChangeAspect="1"/>
          </p:cNvPicPr>
          <p:nvPr/>
        </p:nvPicPr>
        <p:blipFill>
          <a:blip r:embed="rId3" cstate="print"/>
          <a:stretch>
            <a:fillRect/>
          </a:stretch>
        </p:blipFill>
        <p:spPr>
          <a:xfrm rot="334861">
            <a:off x="215792" y="5269302"/>
            <a:ext cx="1859028" cy="1394270"/>
          </a:xfrm>
          <a:prstGeom prst="rect">
            <a:avLst/>
          </a:prstGeom>
          <a:ln>
            <a:noFill/>
          </a:ln>
          <a:effectLst>
            <a:outerShdw blurRad="292100" dist="139700" dir="2700000" algn="tl" rotWithShape="0">
              <a:srgbClr val="333333">
                <a:alpha val="65000"/>
              </a:srgbClr>
            </a:outerShdw>
          </a:effectLst>
        </p:spPr>
      </p:pic>
      <p:pic>
        <p:nvPicPr>
          <p:cNvPr id="6" name="Picture 4" descr="3E8E9E5F"/>
          <p:cNvPicPr>
            <a:picLocks noChangeAspect="1" noChangeArrowheads="1"/>
          </p:cNvPicPr>
          <p:nvPr/>
        </p:nvPicPr>
        <p:blipFill>
          <a:blip r:embed="rId4" cstate="print"/>
          <a:srcRect/>
          <a:stretch>
            <a:fillRect/>
          </a:stretch>
        </p:blipFill>
        <p:spPr bwMode="auto">
          <a:xfrm>
            <a:off x="5791200" y="53961"/>
            <a:ext cx="1361611" cy="20034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descr="IMG_0067.JPG"/>
          <p:cNvPicPr>
            <a:picLocks noChangeAspect="1"/>
          </p:cNvPicPr>
          <p:nvPr/>
        </p:nvPicPr>
        <p:blipFill>
          <a:blip r:embed="rId5" cstate="print"/>
          <a:stretch>
            <a:fillRect/>
          </a:stretch>
        </p:blipFill>
        <p:spPr>
          <a:xfrm>
            <a:off x="5334000" y="5257800"/>
            <a:ext cx="1828800" cy="1371600"/>
          </a:xfrm>
          <a:prstGeom prst="rect">
            <a:avLst/>
          </a:prstGeom>
        </p:spPr>
      </p:pic>
      <p:pic>
        <p:nvPicPr>
          <p:cNvPr id="8" name="Рисунок 7" descr="DSCI0181.JPG"/>
          <p:cNvPicPr>
            <a:picLocks noChangeAspect="1"/>
          </p:cNvPicPr>
          <p:nvPr/>
        </p:nvPicPr>
        <p:blipFill>
          <a:blip r:embed="rId6" cstate="print"/>
          <a:srcRect b="10344"/>
          <a:stretch>
            <a:fillRect/>
          </a:stretch>
        </p:blipFill>
        <p:spPr>
          <a:xfrm>
            <a:off x="2590800" y="5257800"/>
            <a:ext cx="2071702" cy="1393056"/>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7" cstate="print"/>
          <a:srcRect/>
          <a:stretch>
            <a:fillRect/>
          </a:stretch>
        </p:blipFill>
        <p:spPr bwMode="auto">
          <a:xfrm>
            <a:off x="7467599" y="76200"/>
            <a:ext cx="1396795" cy="1981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par>
                          <p:cTn id="23" fill="hold">
                            <p:stCondLst>
                              <p:cond delay="500"/>
                            </p:stCondLst>
                            <p:childTnLst>
                              <p:par>
                                <p:cTn id="24" presetID="15"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fltVal val="0"/>
                                          </p:val>
                                        </p:tav>
                                        <p:tav tm="100000">
                                          <p:val>
                                            <p:strVal val="#ppt_w"/>
                                          </p:val>
                                        </p:tav>
                                      </p:tavLst>
                                    </p:anim>
                                    <p:anim calcmode="lin" valueType="num">
                                      <p:cBhvr>
                                        <p:cTn id="33" dur="1000" fill="hold"/>
                                        <p:tgtEl>
                                          <p:spTgt spid="5"/>
                                        </p:tgtEl>
                                        <p:attrNameLst>
                                          <p:attrName>ppt_h</p:attrName>
                                        </p:attrNameLst>
                                      </p:cBhvr>
                                      <p:tavLst>
                                        <p:tav tm="0">
                                          <p:val>
                                            <p:fltVal val="0"/>
                                          </p:val>
                                        </p:tav>
                                        <p:tav tm="100000">
                                          <p:val>
                                            <p:strVal val="#ppt_h"/>
                                          </p:val>
                                        </p:tav>
                                      </p:tavLst>
                                    </p:anim>
                                    <p:anim calcmode="lin" valueType="num">
                                      <p:cBhvr>
                                        <p:cTn id="3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10" descr="1 (57).JPG"/>
          <p:cNvPicPr>
            <a:picLocks noChangeAspect="1"/>
          </p:cNvPicPr>
          <p:nvPr/>
        </p:nvPicPr>
        <p:blipFill>
          <a:blip r:embed="rId2"/>
          <a:srcRect l="21832" t="10066" r="5190"/>
          <a:stretch>
            <a:fillRect/>
          </a:stretch>
        </p:blipFill>
        <p:spPr bwMode="auto">
          <a:xfrm rot="21348501">
            <a:off x="7003198" y="454153"/>
            <a:ext cx="2071687" cy="1914525"/>
          </a:xfrm>
          <a:prstGeom prst="rect">
            <a:avLst/>
          </a:prstGeom>
          <a:noFill/>
          <a:ln w="9525">
            <a:noFill/>
            <a:miter lim="800000"/>
            <a:headEnd/>
            <a:tailEnd/>
          </a:ln>
        </p:spPr>
      </p:pic>
      <p:pic>
        <p:nvPicPr>
          <p:cNvPr id="9" name="Рисунок 11" descr="1 (69).JPG"/>
          <p:cNvPicPr>
            <a:picLocks noChangeAspect="1"/>
          </p:cNvPicPr>
          <p:nvPr/>
        </p:nvPicPr>
        <p:blipFill>
          <a:blip r:embed="rId3"/>
          <a:srcRect l="9261" t="24695" r="22829"/>
          <a:stretch>
            <a:fillRect/>
          </a:stretch>
        </p:blipFill>
        <p:spPr bwMode="auto">
          <a:xfrm rot="526087">
            <a:off x="6824054" y="2712867"/>
            <a:ext cx="2060327" cy="1712103"/>
          </a:xfrm>
          <a:prstGeom prst="rect">
            <a:avLst/>
          </a:prstGeom>
          <a:noFill/>
          <a:ln w="9525">
            <a:noFill/>
            <a:miter lim="800000"/>
            <a:headEnd/>
            <a:tailEnd/>
          </a:ln>
        </p:spPr>
      </p:pic>
      <p:sp>
        <p:nvSpPr>
          <p:cNvPr id="3" name="Содержимое 2"/>
          <p:cNvSpPr>
            <a:spLocks noGrp="1"/>
          </p:cNvSpPr>
          <p:nvPr>
            <p:ph idx="1"/>
          </p:nvPr>
        </p:nvSpPr>
        <p:spPr>
          <a:xfrm rot="21183791">
            <a:off x="518819" y="603571"/>
            <a:ext cx="5740484" cy="3892010"/>
          </a:xfrm>
        </p:spPr>
        <p:style>
          <a:lnRef idx="0">
            <a:schemeClr val="accent3"/>
          </a:lnRef>
          <a:fillRef idx="3">
            <a:schemeClr val="accent3"/>
          </a:fillRef>
          <a:effectRef idx="3">
            <a:schemeClr val="accent3"/>
          </a:effectRef>
          <a:fontRef idx="minor">
            <a:schemeClr val="lt1"/>
          </a:fontRef>
        </p:style>
        <p:txBody>
          <a:bodyPr>
            <a:normAutofit fontScale="70000" lnSpcReduction="20000"/>
          </a:bodyPr>
          <a:lstStyle/>
          <a:p>
            <a:pPr>
              <a:buNone/>
            </a:pPr>
            <a:r>
              <a:rPr lang="uk-UA"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Результатом кропіткої роботи вчителів, застосування сучасних освітніх технологій: «Читання й письмо для розвитку критичного мислення учнів», «Формування образного мислення»,  «Використання ейдотехніки», програм «Росток», «Корисні звички», «ТРВЗ-педагогіки» є перемога школярів у різноманітних конкурсах, предметних олімпіадах.</a:t>
            </a:r>
            <a:endParaRPr lang="ru-RU" i="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buNone/>
            </a:pPr>
            <a:r>
              <a:rPr lang="uk-UA"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Всього за 10 років переможцями стали </a:t>
            </a:r>
            <a:r>
              <a:rPr lang="uk-UA" i="1" smtClean="0">
                <a:ln w="18415" cmpd="sng">
                  <a:solidFill>
                    <a:srgbClr val="FFFFFF"/>
                  </a:solidFill>
                  <a:prstDash val="solid"/>
                </a:ln>
                <a:solidFill>
                  <a:srgbClr val="FFFFFF"/>
                </a:solidFill>
                <a:effectLst>
                  <a:outerShdw blurRad="63500" dir="3600000" algn="tl" rotWithShape="0">
                    <a:srgbClr val="000000">
                      <a:alpha val="70000"/>
                    </a:srgbClr>
                  </a:outerShdw>
                </a:effectLst>
              </a:rPr>
              <a:t>- 965 </a:t>
            </a:r>
            <a:r>
              <a:rPr lang="uk-UA"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учнів. </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Рисунок 4" descr="BILD0062.JPG"/>
          <p:cNvPicPr>
            <a:picLocks noChangeAspect="1"/>
          </p:cNvPicPr>
          <p:nvPr/>
        </p:nvPicPr>
        <p:blipFill>
          <a:blip r:embed="rId4" cstate="print"/>
          <a:srcRect/>
          <a:stretch>
            <a:fillRect/>
          </a:stretch>
        </p:blipFill>
        <p:spPr bwMode="auto">
          <a:xfrm>
            <a:off x="6477000" y="4632172"/>
            <a:ext cx="2562225" cy="1921028"/>
          </a:xfrm>
          <a:prstGeom prst="rect">
            <a:avLst/>
          </a:prstGeom>
          <a:noFill/>
          <a:ln w="9525">
            <a:noFill/>
            <a:miter lim="800000"/>
            <a:headEnd/>
            <a:tailEnd/>
          </a:ln>
        </p:spPr>
      </p:pic>
      <p:pic>
        <p:nvPicPr>
          <p:cNvPr id="6" name="Рисунок 15" descr="BILD0067.JPG"/>
          <p:cNvPicPr>
            <a:picLocks noChangeAspect="1"/>
          </p:cNvPicPr>
          <p:nvPr/>
        </p:nvPicPr>
        <p:blipFill>
          <a:blip r:embed="rId5">
            <a:lum bright="-10000" contrast="10000"/>
          </a:blip>
          <a:srcRect/>
          <a:stretch>
            <a:fillRect/>
          </a:stretch>
        </p:blipFill>
        <p:spPr bwMode="auto">
          <a:xfrm>
            <a:off x="3505200" y="4724400"/>
            <a:ext cx="2438400" cy="182984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16" presetClass="entr" presetSubtype="2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Horizontal)">
                                      <p:cBhvr>
                                        <p:cTn id="19" dur="500"/>
                                        <p:tgtEl>
                                          <p:spTgt spid="8"/>
                                        </p:tgtEl>
                                      </p:cBhvr>
                                    </p:animEffect>
                                  </p:childTnLst>
                                </p:cTn>
                              </p:par>
                              <p:par>
                                <p:cTn id="20" presetID="16" presetClass="entr" presetSubtype="2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Horizontal)">
                                      <p:cBhvr>
                                        <p:cTn id="22" dur="500"/>
                                        <p:tgtEl>
                                          <p:spTgt spid="9"/>
                                        </p:tgtEl>
                                      </p:cBhvr>
                                    </p:animEffect>
                                  </p:childTnLst>
                                </p:cTn>
                              </p:par>
                              <p:par>
                                <p:cTn id="23" presetID="16" presetClass="entr" presetSubtype="2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Horizontal)">
                                      <p:cBhvr>
                                        <p:cTn id="25" dur="500"/>
                                        <p:tgtEl>
                                          <p:spTgt spid="6"/>
                                        </p:tgtEl>
                                      </p:cBhvr>
                                    </p:animEffect>
                                  </p:childTnLst>
                                </p:cTn>
                              </p:par>
                              <p:par>
                                <p:cTn id="26" presetID="16" presetClass="entr" presetSubtype="2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Horizont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IMG_2421.JPG"/>
          <p:cNvPicPr>
            <a:picLocks noChangeAspect="1"/>
          </p:cNvPicPr>
          <p:nvPr/>
        </p:nvPicPr>
        <p:blipFill>
          <a:blip r:embed="rId2" cstate="print"/>
          <a:srcRect/>
          <a:stretch>
            <a:fillRect/>
          </a:stretch>
        </p:blipFill>
        <p:spPr bwMode="auto">
          <a:xfrm rot="378029">
            <a:off x="6819868" y="5040452"/>
            <a:ext cx="2210130" cy="1657970"/>
          </a:xfrm>
          <a:prstGeom prst="rect">
            <a:avLst/>
          </a:prstGeom>
          <a:noFill/>
          <a:ln w="9525">
            <a:noFill/>
            <a:miter lim="800000"/>
            <a:headEnd/>
            <a:tailEnd/>
          </a:ln>
        </p:spPr>
      </p:pic>
      <p:pic>
        <p:nvPicPr>
          <p:cNvPr id="5" name="Содержимое 4" descr="IMG_0047.jpg"/>
          <p:cNvPicPr>
            <a:picLocks noChangeAspect="1"/>
          </p:cNvPicPr>
          <p:nvPr/>
        </p:nvPicPr>
        <p:blipFill>
          <a:blip r:embed="rId3" cstate="print"/>
          <a:srcRect l="7024" t="2005" r="3587" b="4318"/>
          <a:stretch>
            <a:fillRect/>
          </a:stretch>
        </p:blipFill>
        <p:spPr bwMode="auto">
          <a:xfrm rot="15870389">
            <a:off x="5094008" y="-129513"/>
            <a:ext cx="1415204" cy="2181357"/>
          </a:xfrm>
          <a:prstGeom prst="rect">
            <a:avLst/>
          </a:prstGeom>
          <a:noFill/>
          <a:ln w="9525">
            <a:noFill/>
            <a:miter lim="800000"/>
            <a:headEnd/>
            <a:tailEnd/>
          </a:ln>
        </p:spPr>
      </p:pic>
      <p:pic>
        <p:nvPicPr>
          <p:cNvPr id="6" name="Рисунок 11" descr="IMG_2414.JPG"/>
          <p:cNvPicPr>
            <a:picLocks noChangeAspect="1"/>
          </p:cNvPicPr>
          <p:nvPr/>
        </p:nvPicPr>
        <p:blipFill>
          <a:blip r:embed="rId4" cstate="print"/>
          <a:srcRect/>
          <a:stretch>
            <a:fillRect/>
          </a:stretch>
        </p:blipFill>
        <p:spPr bwMode="auto">
          <a:xfrm rot="393680">
            <a:off x="6788831" y="3163021"/>
            <a:ext cx="2103601" cy="1577380"/>
          </a:xfrm>
          <a:prstGeom prst="rect">
            <a:avLst/>
          </a:prstGeom>
          <a:noFill/>
          <a:ln w="9525">
            <a:noFill/>
            <a:miter lim="800000"/>
            <a:headEnd/>
            <a:tailEnd/>
          </a:ln>
        </p:spPr>
      </p:pic>
      <p:pic>
        <p:nvPicPr>
          <p:cNvPr id="7" name="Рисунок 9" descr="IMG_0035.jpg"/>
          <p:cNvPicPr>
            <a:picLocks noChangeAspect="1"/>
          </p:cNvPicPr>
          <p:nvPr/>
        </p:nvPicPr>
        <p:blipFill>
          <a:blip r:embed="rId5" cstate="print"/>
          <a:srcRect/>
          <a:stretch>
            <a:fillRect/>
          </a:stretch>
        </p:blipFill>
        <p:spPr bwMode="auto">
          <a:xfrm rot="4947317">
            <a:off x="4779372" y="3775632"/>
            <a:ext cx="1660969" cy="2321475"/>
          </a:xfrm>
          <a:prstGeom prst="rect">
            <a:avLst/>
          </a:prstGeom>
          <a:noFill/>
          <a:ln w="9525">
            <a:noFill/>
            <a:miter lim="800000"/>
            <a:headEnd/>
            <a:tailEnd/>
          </a:ln>
        </p:spPr>
      </p:pic>
      <p:pic>
        <p:nvPicPr>
          <p:cNvPr id="8" name="Рисунок 14" descr="IMG_0331.JPG"/>
          <p:cNvPicPr>
            <a:picLocks noChangeAspect="1"/>
          </p:cNvPicPr>
          <p:nvPr/>
        </p:nvPicPr>
        <p:blipFill>
          <a:blip r:embed="rId6" cstate="print"/>
          <a:srcRect r="6697"/>
          <a:stretch>
            <a:fillRect/>
          </a:stretch>
        </p:blipFill>
        <p:spPr bwMode="auto">
          <a:xfrm rot="20996324">
            <a:off x="4918600" y="2134445"/>
            <a:ext cx="1887904" cy="1517066"/>
          </a:xfrm>
          <a:prstGeom prst="rect">
            <a:avLst/>
          </a:prstGeom>
          <a:noFill/>
          <a:ln w="9525">
            <a:noFill/>
            <a:miter lim="800000"/>
            <a:headEnd/>
            <a:tailEnd/>
          </a:ln>
        </p:spPr>
      </p:pic>
      <p:sp>
        <p:nvSpPr>
          <p:cNvPr id="3" name="Содержимое 2"/>
          <p:cNvSpPr>
            <a:spLocks noGrp="1"/>
          </p:cNvSpPr>
          <p:nvPr>
            <p:ph idx="1"/>
          </p:nvPr>
        </p:nvSpPr>
        <p:spPr>
          <a:xfrm>
            <a:off x="152400" y="228600"/>
            <a:ext cx="4648200" cy="6324600"/>
          </a:xfrm>
        </p:spPr>
        <p:txBody>
          <a:bodyPr>
            <a:normAutofit fontScale="92500"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buNone/>
            </a:pPr>
            <a:r>
              <a:rPr lang="uk-UA" sz="20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uk-UA"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Вчителі актуалізують і розвивають здібності кожної дитини у різноманітних галузях – музичній, літературній, спортивній, навчальній. У школі створені умови для розвитку дитини через залучення її до різних видів позакласної діяльності. Велика увага приділяється гуртковій роботі, центром якої стала студія «Пізнай світ», що налічує 21 гурток. Це гуртки художньо-естетичного, спортивного та прикладного напрямку. У шкільних гуртках працюють 86% учнів. Тут школярі розвивають свої найкращі якості: товариськість, взаєморозуміння та взаємоповагу. </a:t>
            </a:r>
            <a:endParaRPr lang="ru-RU"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9" name="Рисунок 8" descr="SDC10695.JPG"/>
          <p:cNvPicPr>
            <a:picLocks noChangeAspect="1"/>
          </p:cNvPicPr>
          <p:nvPr/>
        </p:nvPicPr>
        <p:blipFill>
          <a:blip r:embed="rId7" cstate="print"/>
          <a:stretch>
            <a:fillRect/>
          </a:stretch>
        </p:blipFill>
        <p:spPr>
          <a:xfrm rot="742711">
            <a:off x="6930572" y="1049402"/>
            <a:ext cx="2032947" cy="1524711"/>
          </a:xfrm>
          <a:prstGeom prst="rect">
            <a:avLst/>
          </a:prstGeom>
          <a:ln>
            <a:noFill/>
          </a:ln>
          <a:effectLst>
            <a:outerShdw blurRad="292100" dist="139700" dir="2700000" algn="tl" rotWithShape="0">
              <a:srgbClr val="333333">
                <a:alpha val="65000"/>
              </a:srgbClr>
            </a:outerShdw>
          </a:effectLst>
        </p:spPr>
      </p:pic>
      <p:pic>
        <p:nvPicPr>
          <p:cNvPr id="10" name="Рисунок 9" descr="priroda_064.gif"/>
          <p:cNvPicPr>
            <a:picLocks noChangeAspect="1"/>
          </p:cNvPicPr>
          <p:nvPr/>
        </p:nvPicPr>
        <p:blipFill>
          <a:blip r:embed="rId8"/>
          <a:stretch>
            <a:fillRect/>
          </a:stretch>
        </p:blipFill>
        <p:spPr>
          <a:xfrm>
            <a:off x="7162800" y="0"/>
            <a:ext cx="1981200" cy="860323"/>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
                                        </p:tgtEl>
                                        <p:attrNameLst>
                                          <p:attrName>ppt_y</p:attrName>
                                        </p:attrNameLst>
                                      </p:cBhvr>
                                      <p:tavLst>
                                        <p:tav tm="0" fmla="#ppt_y+(sin(-2*pi*(1-$))*-#ppt_x+cos(-2*pi*(1-$))*(1-#ppt_y))*(1-$)">
                                          <p:val>
                                            <p:fltVal val="0"/>
                                          </p:val>
                                        </p:tav>
                                        <p:tav tm="100000">
                                          <p:val>
                                            <p:fltVal val="1"/>
                                          </p:val>
                                        </p:tav>
                                      </p:tavLst>
                                    </p:anim>
                                  </p:childTnLst>
                                </p:cTn>
                              </p:par>
                              <p:par>
                                <p:cTn id="14" presetID="1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9"/>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8"/>
                                        </p:tgtEl>
                                        <p:attrNameLst>
                                          <p:attrName>ppt_y</p:attrName>
                                        </p:attrNameLst>
                                      </p:cBhvr>
                                      <p:tavLst>
                                        <p:tav tm="0" fmla="#ppt_y+(sin(-2*pi*(1-$))*-#ppt_x+cos(-2*pi*(1-$))*(1-#ppt_y))*(1-$)">
                                          <p:val>
                                            <p:fltVal val="0"/>
                                          </p:val>
                                        </p:tav>
                                        <p:tav tm="100000">
                                          <p:val>
                                            <p:fltVal val="1"/>
                                          </p:val>
                                        </p:tav>
                                      </p:tavLst>
                                    </p:anim>
                                  </p:childTnLst>
                                </p:cTn>
                              </p:par>
                              <p:par>
                                <p:cTn id="26" presetID="15"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
                                        </p:tgtEl>
                                        <p:attrNameLst>
                                          <p:attrName>ppt_y</p:attrName>
                                        </p:attrNameLst>
                                      </p:cBhvr>
                                      <p:tavLst>
                                        <p:tav tm="0" fmla="#ppt_y+(sin(-2*pi*(1-$))*-#ppt_x+cos(-2*pi*(1-$))*(1-#ppt_y))*(1-$)">
                                          <p:val>
                                            <p:fltVal val="0"/>
                                          </p:val>
                                        </p:tav>
                                        <p:tav tm="100000">
                                          <p:val>
                                            <p:fltVal val="1"/>
                                          </p:val>
                                        </p:tav>
                                      </p:tavLst>
                                    </p:anim>
                                  </p:childTnLst>
                                </p:cTn>
                              </p:par>
                              <p:par>
                                <p:cTn id="32" presetID="15"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6"/>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 calcmode="lin" valueType="num">
                                      <p:cBhvr>
                                        <p:cTn id="42"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hipNatur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TS030008558</Template>
  <TotalTime>1029</TotalTime>
  <Words>812</Words>
  <Application>Microsoft Office PowerPoint</Application>
  <PresentationFormat>Экран (4:3)</PresentationFormat>
  <Paragraphs>72</Paragraphs>
  <Slides>15</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ShipNature</vt:lpstr>
      <vt:lpstr>Загальноосвітня школа І ступеня «Мрія» Кіровоградської міської ради Кіровоградської області </vt:lpstr>
      <vt:lpstr>Слайд 2</vt:lpstr>
      <vt:lpstr>Сьогодні педагогічний колектив – це колектив однодумців, пріоритетним завданням якого є забезпечення подальшого становлення особистості дитини, розвиток її творчих, розумових здібностей, навчання дітей самостійно і творчо мислити. </vt:lpstr>
      <vt:lpstr>Слайд 4</vt:lpstr>
      <vt:lpstr>Дитина і її світ завжди на першому місці у педагогів-новаторів. З ними зустрічаються, радяться, обмінюються думками вчителі нашої школи. </vt:lpstr>
      <vt:lpstr>Одне з гасел вчителів школи – «Від творчого вчителя – до творчого учня»</vt:lpstr>
      <vt:lpstr>Слайд 7</vt:lpstr>
      <vt:lpstr>Слайд 8</vt:lpstr>
      <vt:lpstr>Слайд 9</vt:lpstr>
      <vt:lpstr>Слайд 10</vt:lpstr>
      <vt:lpstr>Побільше творчості! Поменше міркувань! </vt:lpstr>
      <vt:lpstr>Слайд 12</vt:lpstr>
      <vt:lpstr>Слайд 13</vt:lpstr>
      <vt:lpstr>Слайд 14</vt:lpstr>
      <vt:lpstr>Дякуємо за увагу !!! </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UserXP</dc:creator>
  <cp:lastModifiedBy>UserXP</cp:lastModifiedBy>
  <cp:revision>140</cp:revision>
  <dcterms:created xsi:type="dcterms:W3CDTF">2010-11-20T22:56:50Z</dcterms:created>
  <dcterms:modified xsi:type="dcterms:W3CDTF">2011-04-28T17:24:57Z</dcterms:modified>
</cp:coreProperties>
</file>