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56BCDCD-29BB-47C3-AF2B-2BB06498B99C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0C4508-F246-4156-8C6E-E5648FD72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F6A800"/>
                </a:solidFill>
              </a:rPr>
              <a:t>avast</a:t>
            </a:r>
            <a:r>
              <a:rPr lang="en-US" b="1" dirty="0" smtClean="0">
                <a:solidFill>
                  <a:srgbClr val="F6A800"/>
                </a:solidFill>
              </a:rPr>
              <a:t>!</a:t>
            </a:r>
            <a:r>
              <a:rPr lang="en-US" b="1" dirty="0" smtClean="0"/>
              <a:t> antivirus </a:t>
            </a:r>
            <a:r>
              <a:rPr lang="en-US" dirty="0" smtClean="0"/>
              <a:t>protection</a:t>
            </a:r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357562"/>
            <a:ext cx="2428892" cy="2398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285728"/>
            <a:ext cx="72152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dirty="0" err="1" smtClean="0">
                <a:solidFill>
                  <a:srgbClr val="FFC000"/>
                </a:solidFill>
              </a:rPr>
              <a:t>avast</a:t>
            </a:r>
            <a:r>
              <a:rPr lang="en-US" sz="4800" b="1" dirty="0" smtClean="0">
                <a:solidFill>
                  <a:srgbClr val="FFC000"/>
                </a:solidFill>
              </a:rPr>
              <a:t>!</a:t>
            </a:r>
            <a:r>
              <a:rPr lang="en-US" sz="2800" dirty="0" smtClean="0"/>
              <a:t> </a:t>
            </a:r>
            <a:r>
              <a:rPr lang="en-US" sz="2400" dirty="0" smtClean="0"/>
              <a:t>(</a:t>
            </a:r>
            <a:r>
              <a:rPr lang="ru-RU" sz="2400" dirty="0" smtClean="0"/>
              <a:t>англ. стой!), </a:t>
            </a:r>
            <a:r>
              <a:rPr lang="ru-RU" sz="2400" dirty="0" err="1" smtClean="0"/>
              <a:t>Аваст</a:t>
            </a:r>
            <a:r>
              <a:rPr lang="ru-RU" sz="2400" dirty="0" smtClean="0"/>
              <a:t> - </a:t>
            </a:r>
            <a:r>
              <a:rPr lang="ru-RU" sz="2400" dirty="0" err="1" smtClean="0"/>
              <a:t>антивірусна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програма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операційних</a:t>
            </a:r>
            <a:r>
              <a:rPr lang="ru-RU" sz="2400" dirty="0" smtClean="0"/>
              <a:t> систем </a:t>
            </a:r>
            <a:r>
              <a:rPr lang="en-US" sz="2400" dirty="0" smtClean="0"/>
              <a:t>Microsoft Windows </a:t>
            </a:r>
            <a:r>
              <a:rPr lang="ru-RU" sz="2400" dirty="0" smtClean="0"/>
              <a:t>та </a:t>
            </a:r>
            <a:r>
              <a:rPr lang="en-US" sz="2400" dirty="0" smtClean="0"/>
              <a:t>Linux, </a:t>
            </a:r>
            <a:r>
              <a:rPr lang="ru-RU" sz="2400" dirty="0" smtClean="0"/>
              <a:t>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для КПК на </a:t>
            </a:r>
            <a:r>
              <a:rPr lang="ru-RU" sz="2400" dirty="0" err="1" smtClean="0"/>
              <a:t>платформі</a:t>
            </a:r>
            <a:r>
              <a:rPr lang="ru-RU" sz="2400" dirty="0" smtClean="0"/>
              <a:t> </a:t>
            </a:r>
            <a:r>
              <a:rPr lang="en-US" sz="2400" dirty="0" smtClean="0"/>
              <a:t>Palm </a:t>
            </a:r>
            <a:r>
              <a:rPr lang="ru-RU" sz="2400" dirty="0" smtClean="0"/>
              <a:t>та </a:t>
            </a:r>
            <a:r>
              <a:rPr lang="en-US" sz="2400" dirty="0" smtClean="0"/>
              <a:t>Windows CE. </a:t>
            </a:r>
            <a:r>
              <a:rPr lang="ru-RU" sz="2400" dirty="0" err="1" smtClean="0"/>
              <a:t>Розробка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компанії</a:t>
            </a:r>
            <a:r>
              <a:rPr lang="ru-RU" sz="2400" dirty="0" smtClean="0"/>
              <a:t> </a:t>
            </a:r>
            <a:r>
              <a:rPr lang="en-US" sz="2400" dirty="0" smtClean="0"/>
              <a:t>AVAST Software, </a:t>
            </a:r>
            <a:r>
              <a:rPr lang="ru-RU" sz="2400" dirty="0" err="1" smtClean="0"/>
              <a:t>заснованої</a:t>
            </a:r>
            <a:r>
              <a:rPr lang="ru-RU" sz="2400" dirty="0" smtClean="0"/>
              <a:t> в 1991 </a:t>
            </a:r>
            <a:r>
              <a:rPr lang="ru-RU" sz="2400" dirty="0" err="1" smtClean="0"/>
              <a:t>рік</a:t>
            </a:r>
            <a:r>
              <a:rPr lang="ru-RU" sz="2400" dirty="0" smtClean="0"/>
              <a:t> у в </a:t>
            </a:r>
            <a:r>
              <a:rPr lang="ru-RU" sz="2400" dirty="0" err="1" smtClean="0"/>
              <a:t>Чехії</a:t>
            </a:r>
            <a:r>
              <a:rPr lang="ru-RU" sz="2400" dirty="0" smtClean="0"/>
              <a:t>. </a:t>
            </a:r>
            <a:r>
              <a:rPr lang="ru-RU" sz="2400" dirty="0" err="1" smtClean="0"/>
              <a:t>Головний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офіс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компанії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розташований</a:t>
            </a:r>
            <a:r>
              <a:rPr lang="ru-RU" sz="2400" dirty="0" smtClean="0"/>
              <a:t> в </a:t>
            </a:r>
            <a:r>
              <a:rPr lang="ru-RU" sz="2400" dirty="0" err="1" smtClean="0"/>
              <a:t>Празі</a:t>
            </a:r>
            <a:r>
              <a:rPr lang="ru-RU" sz="2400" dirty="0" smtClean="0"/>
              <a:t>. </a:t>
            </a:r>
            <a:r>
              <a:rPr lang="ru-RU" sz="2400" dirty="0" err="1" smtClean="0"/>
              <a:t>Випускається</a:t>
            </a:r>
            <a:r>
              <a:rPr lang="ru-RU" sz="2400" dirty="0" smtClean="0"/>
              <a:t> у </a:t>
            </a:r>
            <a:r>
              <a:rPr lang="ru-RU" sz="2400" dirty="0" err="1" smtClean="0"/>
              <a:t>вигляді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кількох</a:t>
            </a:r>
            <a:r>
              <a:rPr lang="ru-RU" sz="2400" dirty="0" smtClean="0"/>
              <a:t> </a:t>
            </a:r>
            <a:r>
              <a:rPr lang="ru-RU" sz="2400" dirty="0" err="1" smtClean="0"/>
              <a:t>версій</a:t>
            </a:r>
            <a:r>
              <a:rPr lang="ru-RU" sz="2400" dirty="0" smtClean="0"/>
              <a:t>: платною (</a:t>
            </a:r>
            <a:r>
              <a:rPr lang="en-US" sz="2400" dirty="0" smtClean="0"/>
              <a:t>Pro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en-US" sz="2400" dirty="0" smtClean="0"/>
              <a:t>Internet Security)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безкоштовною</a:t>
            </a:r>
            <a:r>
              <a:rPr lang="ru-RU" sz="2400" dirty="0" smtClean="0"/>
              <a:t> (</a:t>
            </a:r>
            <a:r>
              <a:rPr lang="en-US" sz="2400" dirty="0" smtClean="0"/>
              <a:t>Free) </a:t>
            </a:r>
            <a:r>
              <a:rPr lang="ru-RU" sz="2400" dirty="0" smtClean="0"/>
              <a:t>для </a:t>
            </a:r>
            <a:r>
              <a:rPr lang="ru-RU" sz="2400" dirty="0" err="1" smtClean="0"/>
              <a:t>некомерційного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286256"/>
            <a:ext cx="3005861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4214818"/>
            <a:ext cx="199072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0724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Назва</a:t>
            </a:r>
            <a:r>
              <a:rPr lang="ru-RU" sz="3200" dirty="0" smtClean="0"/>
              <a:t> </a:t>
            </a:r>
            <a:r>
              <a:rPr lang="en-US" sz="3200" b="1" dirty="0" err="1" smtClean="0">
                <a:solidFill>
                  <a:srgbClr val="FFC000"/>
                </a:solidFill>
              </a:rPr>
              <a:t>avast</a:t>
            </a:r>
            <a:r>
              <a:rPr lang="en-US" sz="3200" b="1" dirty="0" smtClean="0">
                <a:solidFill>
                  <a:srgbClr val="FFC000"/>
                </a:solidFill>
              </a:rPr>
              <a:t>!</a:t>
            </a:r>
            <a:r>
              <a:rPr lang="en-US" sz="3200" dirty="0" smtClean="0"/>
              <a:t> </a:t>
            </a:r>
            <a:r>
              <a:rPr lang="ru-RU" sz="3200" dirty="0" smtClean="0"/>
              <a:t>походить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абревіатури</a:t>
            </a:r>
            <a:r>
              <a:rPr lang="ru-RU" sz="3200" dirty="0" smtClean="0"/>
              <a:t> </a:t>
            </a:r>
            <a:r>
              <a:rPr lang="en-US" sz="3200" dirty="0" smtClean="0"/>
              <a:t>Anti-Virus — Advanced Set (</a:t>
            </a:r>
            <a:r>
              <a:rPr lang="ru-RU" sz="3200" dirty="0" smtClean="0"/>
              <a:t>англ. </a:t>
            </a:r>
            <a:r>
              <a:rPr lang="ru-RU" sz="3200" dirty="0" err="1" smtClean="0"/>
              <a:t>Антивірус</a:t>
            </a:r>
            <a:r>
              <a:rPr lang="ru-RU" sz="3200" dirty="0" smtClean="0"/>
              <a:t> - </a:t>
            </a:r>
            <a:r>
              <a:rPr lang="ru-RU" sz="3200" dirty="0" err="1" smtClean="0"/>
              <a:t>просунутий</a:t>
            </a:r>
            <a:r>
              <a:rPr lang="ru-RU" sz="3200" dirty="0" smtClean="0"/>
              <a:t> </a:t>
            </a:r>
            <a:r>
              <a:rPr lang="ru-RU" sz="3200" dirty="0" err="1" smtClean="0"/>
              <a:t>набір</a:t>
            </a:r>
            <a:r>
              <a:rPr lang="ru-RU" sz="3200" dirty="0" smtClean="0"/>
              <a:t>). </a:t>
            </a:r>
            <a:r>
              <a:rPr lang="ru-RU" sz="3200" dirty="0" err="1" smtClean="0"/>
              <a:t>Примітний</a:t>
            </a:r>
            <a:r>
              <a:rPr lang="ru-RU" sz="3200" dirty="0" smtClean="0"/>
              <a:t> той факт,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розробники</a:t>
            </a:r>
            <a:r>
              <a:rPr lang="ru-RU" sz="3200" dirty="0" smtClean="0"/>
              <a:t> не </a:t>
            </a:r>
            <a:r>
              <a:rPr lang="ru-RU" sz="3200" dirty="0" err="1" smtClean="0"/>
              <a:t>прагнули</a:t>
            </a:r>
            <a:r>
              <a:rPr lang="ru-RU" sz="3200" dirty="0" smtClean="0"/>
              <a:t>, </a:t>
            </a:r>
            <a:r>
              <a:rPr lang="ru-RU" sz="3200" dirty="0" err="1" smtClean="0"/>
              <a:t>щоб</a:t>
            </a:r>
            <a:r>
              <a:rPr lang="ru-RU" sz="3200" dirty="0" smtClean="0"/>
              <a:t> </a:t>
            </a:r>
            <a:r>
              <a:rPr lang="ru-RU" sz="3200" dirty="0" err="1" smtClean="0"/>
              <a:t>абревіатура</a:t>
            </a:r>
            <a:r>
              <a:rPr lang="ru-RU" sz="3200" dirty="0" smtClean="0"/>
              <a:t> </a:t>
            </a:r>
            <a:r>
              <a:rPr lang="ru-RU" sz="3200" dirty="0" err="1" smtClean="0"/>
              <a:t>збігалася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англійським</a:t>
            </a:r>
            <a:r>
              <a:rPr lang="ru-RU" sz="3200" dirty="0" smtClean="0"/>
              <a:t> словом </a:t>
            </a:r>
            <a:r>
              <a:rPr lang="en-US" sz="3200" dirty="0" err="1" smtClean="0"/>
              <a:t>avast</a:t>
            </a:r>
            <a:r>
              <a:rPr lang="en-US" sz="3200" dirty="0" smtClean="0"/>
              <a:t>!,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означає</a:t>
            </a:r>
            <a:r>
              <a:rPr lang="ru-RU" sz="3200" dirty="0" smtClean="0"/>
              <a:t> «</a:t>
            </a:r>
            <a:r>
              <a:rPr lang="ru-RU" sz="3200" dirty="0" err="1" smtClean="0"/>
              <a:t>стій</a:t>
            </a:r>
            <a:r>
              <a:rPr lang="ru-RU" sz="3200" dirty="0" smtClean="0"/>
              <a:t>». </a:t>
            </a:r>
            <a:r>
              <a:rPr lang="ru-RU" sz="3200" dirty="0" err="1" smtClean="0"/>
              <a:t>Це</a:t>
            </a:r>
            <a:r>
              <a:rPr lang="ru-RU" sz="3200" dirty="0" smtClean="0"/>
              <a:t> </a:t>
            </a:r>
            <a:r>
              <a:rPr lang="ru-RU" sz="3200" dirty="0" err="1" smtClean="0"/>
              <a:t>вийшло</a:t>
            </a:r>
            <a:r>
              <a:rPr lang="ru-RU" sz="3200" dirty="0" smtClean="0"/>
              <a:t> </a:t>
            </a:r>
            <a:r>
              <a:rPr lang="ru-RU" sz="3200" dirty="0" err="1" smtClean="0"/>
              <a:t>випадково</a:t>
            </a:r>
            <a:endParaRPr lang="ru-RU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571876"/>
            <a:ext cx="3810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но 2 1"/>
          <p:cNvSpPr/>
          <p:nvPr/>
        </p:nvSpPr>
        <p:spPr>
          <a:xfrm>
            <a:off x="500002" y="0"/>
            <a:ext cx="8643998" cy="6286544"/>
          </a:xfrm>
          <a:prstGeom prst="irregularSeal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avast</a:t>
            </a:r>
            <a:r>
              <a:rPr lang="en-US" sz="2400" b="1" dirty="0" smtClean="0">
                <a:solidFill>
                  <a:srgbClr val="FF0000"/>
                </a:solidFill>
              </a:rPr>
              <a:t>! Free </a:t>
            </a:r>
            <a:r>
              <a:rPr lang="ru-RU" sz="2400" b="1" dirty="0" err="1" smtClean="0">
                <a:solidFill>
                  <a:srgbClr val="FF0000"/>
                </a:solidFill>
              </a:rPr>
              <a:t>вважається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найпопулярнішим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безкоштовним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антивірусом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ru-RU" sz="2400" b="1" dirty="0" err="1" smtClean="0">
                <a:solidFill>
                  <a:srgbClr val="FF0000"/>
                </a:solidFill>
              </a:rPr>
              <a:t>Всього</a:t>
            </a:r>
            <a:r>
              <a:rPr lang="ru-RU" sz="2400" b="1" dirty="0" smtClean="0">
                <a:solidFill>
                  <a:srgbClr val="FF0000"/>
                </a:solidFill>
              </a:rPr>
              <a:t> ж </a:t>
            </a:r>
            <a:r>
              <a:rPr lang="ru-RU" sz="2400" b="1" dirty="0" err="1" smtClean="0">
                <a:solidFill>
                  <a:srgbClr val="FF0000"/>
                </a:solidFill>
              </a:rPr>
              <a:t>антивірусом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avast</a:t>
            </a:r>
            <a:r>
              <a:rPr lang="en-US" sz="2400" b="1" dirty="0" smtClean="0">
                <a:solidFill>
                  <a:srgbClr val="FF0000"/>
                </a:solidFill>
              </a:rPr>
              <a:t>! </a:t>
            </a:r>
            <a:r>
              <a:rPr lang="ru-RU" sz="2400" b="1" dirty="0" err="1" smtClean="0">
                <a:solidFill>
                  <a:srgbClr val="FF0000"/>
                </a:solidFill>
              </a:rPr>
              <a:t>користуються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більше</a:t>
            </a:r>
            <a:r>
              <a:rPr lang="ru-RU" sz="2400" b="1" dirty="0" smtClean="0">
                <a:solidFill>
                  <a:srgbClr val="FF0000"/>
                </a:solidFill>
              </a:rPr>
              <a:t> 150 </a:t>
            </a:r>
            <a:r>
              <a:rPr lang="ru-RU" sz="2400" b="1" dirty="0" err="1" smtClean="0">
                <a:solidFill>
                  <a:srgbClr val="FF0000"/>
                </a:solidFill>
              </a:rPr>
              <a:t>мільйонів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користувачів</a:t>
            </a:r>
            <a:r>
              <a:rPr lang="ru-RU" sz="2400" b="1" dirty="0" smtClean="0">
                <a:solidFill>
                  <a:srgbClr val="FF0000"/>
                </a:solidFill>
              </a:rPr>
              <a:t> у </a:t>
            </a:r>
            <a:r>
              <a:rPr lang="ru-RU" sz="2400" b="1" dirty="0" err="1" smtClean="0">
                <a:solidFill>
                  <a:srgbClr val="FF0000"/>
                </a:solidFill>
              </a:rPr>
              <a:t>всьому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світі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2153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Резидентний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антивірусний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сканер.</a:t>
            </a:r>
            <a:endParaRPr lang="en-US" sz="24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Перевірка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комп'ютер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а на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віруси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під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час показу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екранної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заставки.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Перевірка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комп'ютера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віруси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під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час запуску, до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повного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завантаження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операційної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системи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Евристичний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аналіз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endParaRPr lang="en-US" sz="24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Блокування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шкідливих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скрипт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ів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 До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шостої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версії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ця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можливість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була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присутня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тільки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в 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Professional Edition,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потім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стала доступна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користувачам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Free Edition.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Автоматичне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оновлення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антивірусних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баз, а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також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самої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програми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endParaRPr lang="en-US" sz="24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Вбудований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програму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полегшений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міжмережевий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екран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(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IDS, Intrusion Detection System - 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система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виявлення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вторгнень</a:t>
            </a:r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).</a:t>
            </a:r>
            <a:endParaRPr lang="ru-RU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1428736"/>
            <a:ext cx="864399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err="1" smtClean="0"/>
              <a:t>Видалення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шпигунського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забезпечення</a:t>
            </a:r>
            <a:r>
              <a:rPr lang="ru-RU" sz="2000" dirty="0" smtClean="0"/>
              <a:t> (</a:t>
            </a:r>
            <a:r>
              <a:rPr lang="en-US" sz="2000" dirty="0" smtClean="0"/>
              <a:t>spyware)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комп'ютера</a:t>
            </a:r>
            <a:r>
              <a:rPr lang="ru-RU" sz="2000" dirty="0" smtClean="0"/>
              <a:t>.</a:t>
            </a:r>
            <a:r>
              <a:rPr lang="en-US" sz="2000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err="1" smtClean="0"/>
              <a:t>Можливість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встановлення</a:t>
            </a:r>
            <a:r>
              <a:rPr lang="ru-RU" sz="2000" dirty="0" smtClean="0"/>
              <a:t> пароля на </a:t>
            </a:r>
            <a:r>
              <a:rPr lang="ru-RU" sz="2000" dirty="0" err="1" smtClean="0"/>
              <a:t>зміну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настройок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ru-RU" sz="2000" dirty="0" err="1" smtClean="0"/>
              <a:t>Багатомовний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інтерфейс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підтримка</a:t>
            </a:r>
            <a:r>
              <a:rPr lang="ru-RU" sz="2000" dirty="0" smtClean="0"/>
              <a:t> 36 </a:t>
            </a:r>
            <a:r>
              <a:rPr lang="ru-RU" sz="2000" dirty="0" err="1" smtClean="0"/>
              <a:t>мов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ru-RU" sz="2000" dirty="0" err="1" smtClean="0"/>
              <a:t>Голосові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повідомлення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виявленні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шкідливої</a:t>
            </a:r>
            <a:r>
              <a:rPr lang="ru-RU" sz="2000" dirty="0" smtClean="0"/>
              <a:t> ​​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</a:t>
            </a:r>
            <a:r>
              <a:rPr lang="ru-RU" sz="2000" dirty="0" smtClean="0"/>
              <a:t> </a:t>
            </a:r>
            <a:r>
              <a:rPr lang="ru-RU" sz="2000" dirty="0" err="1" smtClean="0"/>
              <a:t>успішному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оновленні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вірусної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бази</a:t>
            </a:r>
            <a:r>
              <a:rPr lang="ru-RU" sz="2000" dirty="0" smtClean="0"/>
              <a:t> </a:t>
            </a:r>
            <a:r>
              <a:rPr lang="ru-RU" sz="2000" dirty="0" err="1" smtClean="0"/>
              <a:t>даних</a:t>
            </a:r>
            <a:r>
              <a:rPr lang="ru-RU" sz="2000" dirty="0" smtClean="0"/>
              <a:t>. До </a:t>
            </a:r>
            <a:r>
              <a:rPr lang="ru-RU" sz="2000" dirty="0" err="1" smtClean="0"/>
              <a:t>п'ятої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версії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використовувався</a:t>
            </a:r>
            <a:r>
              <a:rPr lang="ru-RU" sz="2000" dirty="0" smtClean="0"/>
              <a:t> </a:t>
            </a:r>
            <a:r>
              <a:rPr lang="ru-RU" sz="2000" dirty="0" err="1" smtClean="0"/>
              <a:t>чоловічий</a:t>
            </a:r>
            <a:r>
              <a:rPr lang="ru-RU" sz="2000" dirty="0" smtClean="0"/>
              <a:t> голос. </a:t>
            </a:r>
            <a:r>
              <a:rPr lang="ru-RU" sz="2000" dirty="0" err="1" smtClean="0"/>
              <a:t>Починаючи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п'ятої</a:t>
            </a:r>
            <a:r>
              <a:rPr lang="ru-RU" sz="2000" dirty="0" smtClean="0"/>
              <a:t> - </a:t>
            </a:r>
            <a:r>
              <a:rPr lang="ru-RU" sz="2000" dirty="0" err="1" smtClean="0"/>
              <a:t>жіночий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ru-RU" sz="2000" dirty="0" err="1" smtClean="0"/>
              <a:t>Антивірусний</a:t>
            </a:r>
            <a:r>
              <a:rPr lang="ru-RU" sz="2000" dirty="0" smtClean="0"/>
              <a:t> сканер командного рядка (у </a:t>
            </a:r>
            <a:r>
              <a:rPr lang="ru-RU" sz="2000" dirty="0" err="1" smtClean="0"/>
              <a:t>версії</a:t>
            </a:r>
            <a:r>
              <a:rPr lang="ru-RU" sz="2000" dirty="0" smtClean="0"/>
              <a:t> </a:t>
            </a:r>
            <a:r>
              <a:rPr lang="en-US" sz="2000" dirty="0" smtClean="0"/>
              <a:t>Professional Edition).</a:t>
            </a:r>
          </a:p>
          <a:p>
            <a:r>
              <a:rPr lang="ru-RU" sz="2000" dirty="0" err="1" smtClean="0"/>
              <a:t>Ведення</a:t>
            </a:r>
            <a:r>
              <a:rPr lang="ru-RU" sz="2000" dirty="0" smtClean="0"/>
              <a:t> </a:t>
            </a:r>
            <a:r>
              <a:rPr lang="en-US" sz="2000" dirty="0" smtClean="0"/>
              <a:t>VRDB (Virus Recover Database) - </a:t>
            </a:r>
            <a:r>
              <a:rPr lang="ru-RU" sz="2000" dirty="0" err="1" smtClean="0"/>
              <a:t>бази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зіпсованих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виконуваних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файлів</a:t>
            </a:r>
            <a:r>
              <a:rPr lang="ru-RU" sz="2000" dirty="0" smtClean="0"/>
              <a:t>.</a:t>
            </a: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ru-RU" sz="2000" dirty="0" err="1" smtClean="0"/>
              <a:t>Починаючи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шостої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версії</a:t>
            </a:r>
            <a:r>
              <a:rPr lang="ru-RU" sz="2000" dirty="0" smtClean="0"/>
              <a:t>, </a:t>
            </a:r>
            <a:r>
              <a:rPr lang="ru-RU" sz="2000" dirty="0" err="1" smtClean="0"/>
              <a:t>безкоштовний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варіант</a:t>
            </a:r>
            <a:r>
              <a:rPr lang="ru-RU" sz="2000" dirty="0" smtClean="0"/>
              <a:t> </a:t>
            </a:r>
            <a:r>
              <a:rPr lang="ru-RU" sz="2000" dirty="0" err="1" smtClean="0"/>
              <a:t>антивіруса</a:t>
            </a:r>
            <a:r>
              <a:rPr lang="ru-RU" sz="2000" dirty="0" smtClean="0"/>
              <a:t> </a:t>
            </a:r>
            <a:r>
              <a:rPr lang="ru-RU" sz="2000" dirty="0" err="1" smtClean="0"/>
              <a:t>включає</a:t>
            </a:r>
            <a:r>
              <a:rPr lang="ru-RU" sz="2000" dirty="0" smtClean="0"/>
              <a:t> </a:t>
            </a:r>
            <a:r>
              <a:rPr lang="ru-RU" sz="2000" dirty="0" err="1" smtClean="0"/>
              <a:t>додаткову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функцію</a:t>
            </a:r>
            <a:r>
              <a:rPr lang="ru-RU" sz="2000" dirty="0" smtClean="0"/>
              <a:t> </a:t>
            </a:r>
            <a:r>
              <a:rPr lang="en-US" sz="2000" dirty="0" err="1" smtClean="0"/>
              <a:t>WebRep</a:t>
            </a:r>
            <a:r>
              <a:rPr lang="en-US" sz="2000" dirty="0" smtClean="0"/>
              <a:t>. </a:t>
            </a:r>
            <a:r>
              <a:rPr lang="ru-RU" sz="2000" dirty="0" err="1" smtClean="0"/>
              <a:t>Ця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функція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інформує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користувача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репутацію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відвідуваних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сайтів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підставі</a:t>
            </a:r>
            <a:r>
              <a:rPr lang="ru-RU" sz="2000" dirty="0" smtClean="0"/>
              <a:t> </a:t>
            </a:r>
            <a:r>
              <a:rPr lang="ru-RU" sz="2000" dirty="0" err="1" smtClean="0"/>
              <a:t>оцінок</a:t>
            </a:r>
            <a:r>
              <a:rPr lang="ru-RU" sz="2000" dirty="0" smtClean="0"/>
              <a:t>, </a:t>
            </a:r>
            <a:r>
              <a:rPr lang="ru-RU" sz="2000" dirty="0" err="1" smtClean="0"/>
              <a:t>виставлених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спільнотою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користувачів</a:t>
            </a:r>
            <a:r>
              <a:rPr lang="ru-RU" sz="2000" dirty="0" smtClean="0"/>
              <a:t> </a:t>
            </a:r>
            <a:r>
              <a:rPr lang="en-US" sz="2000" dirty="0" err="1" smtClean="0"/>
              <a:t>avast</a:t>
            </a:r>
            <a:r>
              <a:rPr lang="en-US" sz="2000" dirty="0" smtClean="0"/>
              <a:t>!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err="1" smtClean="0"/>
              <a:t>Підтримка</a:t>
            </a:r>
            <a:r>
              <a:rPr lang="ru-RU" sz="2000" dirty="0" smtClean="0"/>
              <a:t> </a:t>
            </a:r>
            <a:r>
              <a:rPr lang="ru-RU" sz="2000" dirty="0" err="1" smtClean="0"/>
              <a:t>скінів</a:t>
            </a:r>
            <a:r>
              <a:rPr lang="ru-RU" sz="2000" dirty="0" smtClean="0"/>
              <a:t> (тем </a:t>
            </a:r>
            <a:r>
              <a:rPr lang="ru-RU" sz="2000" dirty="0" err="1" smtClean="0"/>
              <a:t>оформлення</a:t>
            </a:r>
            <a:r>
              <a:rPr lang="ru-RU" sz="2000" dirty="0" smtClean="0"/>
              <a:t>), </a:t>
            </a:r>
            <a:r>
              <a:rPr lang="ru-RU" sz="2000" dirty="0" err="1" smtClean="0"/>
              <a:t>однак</a:t>
            </a:r>
            <a:r>
              <a:rPr lang="ru-RU" sz="2000" dirty="0" smtClean="0"/>
              <a:t> </a:t>
            </a:r>
            <a:r>
              <a:rPr lang="ru-RU" sz="2000" dirty="0" err="1" smtClean="0"/>
              <a:t>починаючи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п'ятої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версії</a:t>
            </a:r>
            <a:r>
              <a:rPr lang="ru-RU" sz="2000" dirty="0" smtClean="0"/>
              <a:t> </a:t>
            </a:r>
            <a:r>
              <a:rPr lang="ru-RU" sz="2000" dirty="0" err="1" smtClean="0"/>
              <a:t>ця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відсутня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Продукт </a:t>
            </a:r>
            <a:r>
              <a:rPr lang="ru-RU" sz="2000" dirty="0" err="1" smtClean="0"/>
              <a:t>сертифікований</a:t>
            </a:r>
            <a:r>
              <a:rPr lang="ru-RU" sz="2000" dirty="0" smtClean="0"/>
              <a:t> </a:t>
            </a:r>
            <a:r>
              <a:rPr lang="en-US" sz="2000" dirty="0" smtClean="0"/>
              <a:t>ICSA.</a:t>
            </a:r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Резидентні</a:t>
            </a:r>
            <a:r>
              <a:rPr lang="ru-RU" sz="3200" dirty="0" smtClean="0"/>
              <a:t> </a:t>
            </a:r>
            <a:r>
              <a:rPr lang="ru-RU" sz="3200" dirty="0" err="1" smtClean="0"/>
              <a:t>захист</a:t>
            </a:r>
            <a:r>
              <a:rPr lang="ru-RU" sz="3200" dirty="0" smtClean="0"/>
              <a:t> </a:t>
            </a:r>
            <a:r>
              <a:rPr lang="ru-RU" sz="3200" dirty="0" err="1" smtClean="0"/>
              <a:t>здійснюється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незалежними</a:t>
            </a:r>
            <a:r>
              <a:rPr lang="ru-RU" sz="3200" dirty="0" smtClean="0"/>
              <a:t> модулями («</a:t>
            </a:r>
            <a:r>
              <a:rPr lang="ru-RU" sz="3200" dirty="0" err="1" smtClean="0"/>
              <a:t>екранами</a:t>
            </a:r>
            <a:r>
              <a:rPr lang="ru-RU" sz="3200" dirty="0" smtClean="0"/>
              <a:t>»):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502688"/>
            <a:ext cx="828680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</a:rPr>
              <a:t>Екран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файлової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системи</a:t>
            </a:r>
            <a:r>
              <a:rPr lang="ru-RU" b="1" dirty="0" smtClean="0">
                <a:solidFill>
                  <a:srgbClr val="FF0000"/>
                </a:solidFill>
              </a:rPr>
              <a:t>» </a:t>
            </a:r>
            <a:r>
              <a:rPr lang="ru-RU" dirty="0" smtClean="0"/>
              <a:t>- </a:t>
            </a:r>
            <a:r>
              <a:rPr lang="ru-RU" dirty="0" err="1" smtClean="0">
                <a:solidFill>
                  <a:schemeClr val="bg1"/>
                </a:solidFill>
              </a:rPr>
              <a:t>основний</a:t>
            </a:r>
            <a:r>
              <a:rPr lang="ru-RU" dirty="0" smtClean="0">
                <a:solidFill>
                  <a:schemeClr val="bg1"/>
                </a:solidFill>
              </a:rPr>
              <a:t> компонент сканера в реальному </a:t>
            </a:r>
            <a:r>
              <a:rPr lang="ru-RU" dirty="0" err="1" smtClean="0">
                <a:solidFill>
                  <a:schemeClr val="bg1"/>
                </a:solidFill>
              </a:rPr>
              <a:t>часі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Відстежує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локальні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операцій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файлами та папками на </a:t>
            </a:r>
            <a:r>
              <a:rPr lang="ru-RU" dirty="0" err="1" smtClean="0">
                <a:solidFill>
                  <a:schemeClr val="bg1"/>
                </a:solidFill>
              </a:rPr>
              <a:t>комп'ютері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</a:rPr>
              <a:t>Екран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пошти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ru-RU" dirty="0" err="1" smtClean="0">
                <a:solidFill>
                  <a:schemeClr val="bg1"/>
                </a:solidFill>
              </a:rPr>
              <a:t>відстежує</a:t>
            </a:r>
            <a:r>
              <a:rPr lang="ru-RU" dirty="0" smtClean="0">
                <a:solidFill>
                  <a:schemeClr val="bg1"/>
                </a:solidFill>
              </a:rPr>
              <a:t> весь </a:t>
            </a:r>
            <a:r>
              <a:rPr lang="ru-RU" dirty="0" err="1" smtClean="0">
                <a:solidFill>
                  <a:schemeClr val="bg1"/>
                </a:solidFill>
              </a:rPr>
              <a:t>трафік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програм</a:t>
            </a:r>
            <a:r>
              <a:rPr lang="ru-RU" dirty="0" smtClean="0">
                <a:solidFill>
                  <a:schemeClr val="bg1"/>
                </a:solidFill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</a:rPr>
              <a:t>роботи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електронною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поштою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сканує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листи</a:t>
            </a:r>
            <a:r>
              <a:rPr lang="ru-RU" dirty="0" smtClean="0">
                <a:solidFill>
                  <a:schemeClr val="bg1"/>
                </a:solidFill>
              </a:rPr>
              <a:t> до того, як вони </a:t>
            </a:r>
            <a:r>
              <a:rPr lang="ru-RU" dirty="0" err="1" smtClean="0">
                <a:solidFill>
                  <a:schemeClr val="bg1"/>
                </a:solidFill>
              </a:rPr>
              <a:t>потрапляють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комп'ютер</a:t>
            </a:r>
            <a:r>
              <a:rPr lang="ru-RU" dirty="0" smtClean="0">
                <a:solidFill>
                  <a:schemeClr val="bg1"/>
                </a:solidFill>
              </a:rPr>
              <a:t>, таким чином </a:t>
            </a:r>
            <a:r>
              <a:rPr lang="ru-RU" dirty="0" err="1" smtClean="0">
                <a:solidFill>
                  <a:schemeClr val="bg1"/>
                </a:solidFill>
              </a:rPr>
              <a:t>запобігаючи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можливу</a:t>
            </a:r>
            <a:r>
              <a:rPr lang="ru-RU" dirty="0" smtClean="0">
                <a:solidFill>
                  <a:schemeClr val="bg1"/>
                </a:solidFill>
              </a:rPr>
              <a:t> шкоду. </a:t>
            </a:r>
            <a:r>
              <a:rPr lang="ru-RU" dirty="0" err="1" smtClean="0">
                <a:solidFill>
                  <a:schemeClr val="bg1"/>
                </a:solidFill>
              </a:rPr>
              <a:t>Здійснює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перевірку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трафіку</a:t>
            </a:r>
            <a:r>
              <a:rPr lang="ru-RU" dirty="0" smtClean="0">
                <a:solidFill>
                  <a:schemeClr val="bg1"/>
                </a:solidFill>
              </a:rPr>
              <a:t> по протоколах </a:t>
            </a:r>
            <a:r>
              <a:rPr lang="en-US" dirty="0" smtClean="0">
                <a:solidFill>
                  <a:schemeClr val="bg1"/>
                </a:solidFill>
              </a:rPr>
              <a:t>POP/SMTP/IMAP/NNTP.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</a:rPr>
              <a:t>Веб-екран</a:t>
            </a:r>
            <a:r>
              <a:rPr lang="ru-RU" b="1" dirty="0" smtClean="0">
                <a:solidFill>
                  <a:srgbClr val="FF0000"/>
                </a:solidFill>
              </a:rPr>
              <a:t>» </a:t>
            </a:r>
            <a:r>
              <a:rPr lang="ru-RU" dirty="0" smtClean="0">
                <a:solidFill>
                  <a:schemeClr val="bg1"/>
                </a:solidFill>
              </a:rPr>
              <a:t>- </a:t>
            </a:r>
            <a:r>
              <a:rPr lang="ru-RU" dirty="0" err="1" smtClean="0">
                <a:solidFill>
                  <a:schemeClr val="bg1"/>
                </a:solidFill>
              </a:rPr>
              <a:t>аналізує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користувача</a:t>
            </a:r>
            <a:r>
              <a:rPr lang="ru-RU" dirty="0" smtClean="0">
                <a:solidFill>
                  <a:schemeClr val="bg1"/>
                </a:solidFill>
              </a:rPr>
              <a:t> при </a:t>
            </a:r>
            <a:r>
              <a:rPr lang="ru-RU" dirty="0" err="1" smtClean="0">
                <a:solidFill>
                  <a:schemeClr val="bg1"/>
                </a:solidFill>
              </a:rPr>
              <a:t>відвідуванні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веб-сайтів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Інтернеті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</a:rPr>
              <a:t>Екран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P2P» </a:t>
            </a:r>
            <a:r>
              <a:rPr lang="en-US" dirty="0" smtClean="0"/>
              <a:t>- </a:t>
            </a:r>
            <a:r>
              <a:rPr lang="ru-RU" dirty="0" err="1" smtClean="0">
                <a:solidFill>
                  <a:schemeClr val="bg1"/>
                </a:solidFill>
              </a:rPr>
              <a:t>відстежує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завантаження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більшості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клієнтів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файлообмінних</a:t>
            </a:r>
            <a:r>
              <a:rPr lang="ru-RU" dirty="0" smtClean="0">
                <a:solidFill>
                  <a:schemeClr val="bg1"/>
                </a:solidFill>
              </a:rPr>
              <a:t> мереж та </a:t>
            </a:r>
            <a:r>
              <a:rPr lang="ru-RU" dirty="0" err="1" smtClean="0">
                <a:solidFill>
                  <a:schemeClr val="bg1"/>
                </a:solidFill>
              </a:rPr>
              <a:t>торрент-клієнтів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</a:rPr>
              <a:t>Екран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інтернет-чатів</a:t>
            </a:r>
            <a:r>
              <a:rPr lang="ru-RU" b="1" dirty="0" smtClean="0">
                <a:solidFill>
                  <a:srgbClr val="FF0000"/>
                </a:solidFill>
              </a:rPr>
              <a:t>» </a:t>
            </a:r>
            <a:r>
              <a:rPr lang="ru-RU" dirty="0" smtClean="0"/>
              <a:t>- </a:t>
            </a:r>
            <a:r>
              <a:rPr lang="ru-RU" dirty="0" err="1" smtClean="0">
                <a:solidFill>
                  <a:schemeClr val="bg1"/>
                </a:solidFill>
              </a:rPr>
              <a:t>перехоплює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завантаження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додатків</a:t>
            </a:r>
            <a:r>
              <a:rPr lang="ru-RU" dirty="0" smtClean="0">
                <a:solidFill>
                  <a:schemeClr val="bg1"/>
                </a:solidFill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</a:rPr>
              <a:t>миттєвого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обміну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повідомленнями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перевіряє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відсутність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вірусів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</a:rPr>
              <a:t>Мережевий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екран</a:t>
            </a:r>
            <a:r>
              <a:rPr lang="ru-RU" b="1" dirty="0" smtClean="0">
                <a:solidFill>
                  <a:srgbClr val="FF0000"/>
                </a:solidFill>
              </a:rPr>
              <a:t>» </a:t>
            </a:r>
            <a:r>
              <a:rPr lang="ru-RU" dirty="0" smtClean="0"/>
              <a:t>- </a:t>
            </a:r>
            <a:r>
              <a:rPr lang="ru-RU" dirty="0" err="1" smtClean="0">
                <a:solidFill>
                  <a:schemeClr val="bg1"/>
                </a:solidFill>
              </a:rPr>
              <a:t>відстежує</a:t>
            </a:r>
            <a:r>
              <a:rPr lang="ru-RU" dirty="0" smtClean="0">
                <a:solidFill>
                  <a:schemeClr val="bg1"/>
                </a:solidFill>
              </a:rPr>
              <a:t> всю </a:t>
            </a:r>
            <a:r>
              <a:rPr lang="ru-RU" dirty="0" err="1" smtClean="0">
                <a:solidFill>
                  <a:schemeClr val="bg1"/>
                </a:solidFill>
              </a:rPr>
              <a:t>мережеву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активність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блокує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віруси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намагаються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заразити</a:t>
            </a:r>
            <a:r>
              <a:rPr lang="ru-RU" dirty="0" smtClean="0">
                <a:solidFill>
                  <a:schemeClr val="bg1"/>
                </a:solidFill>
              </a:rPr>
              <a:t> систему через мережу. </a:t>
            </a:r>
            <a:r>
              <a:rPr lang="ru-RU" dirty="0" err="1" smtClean="0">
                <a:solidFill>
                  <a:schemeClr val="bg1"/>
                </a:solidFill>
              </a:rPr>
              <a:t>Крім</a:t>
            </a:r>
            <a:r>
              <a:rPr lang="ru-RU" dirty="0" smtClean="0">
                <a:solidFill>
                  <a:schemeClr val="bg1"/>
                </a:solidFill>
              </a:rPr>
              <a:t> того, </a:t>
            </a:r>
            <a:r>
              <a:rPr lang="ru-RU" dirty="0" err="1" smtClean="0">
                <a:solidFill>
                  <a:schemeClr val="bg1"/>
                </a:solidFill>
              </a:rPr>
              <a:t>екран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блокує</a:t>
            </a:r>
            <a:r>
              <a:rPr lang="ru-RU" dirty="0" smtClean="0">
                <a:solidFill>
                  <a:schemeClr val="bg1"/>
                </a:solidFill>
              </a:rPr>
              <a:t> доступ до </a:t>
            </a:r>
            <a:r>
              <a:rPr lang="ru-RU" dirty="0" err="1" smtClean="0">
                <a:solidFill>
                  <a:schemeClr val="bg1"/>
                </a:solidFill>
              </a:rPr>
              <a:t>відомих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шкідливим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веб-сайтів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</a:rPr>
              <a:t>Екран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сценаріїв</a:t>
            </a:r>
            <a:r>
              <a:rPr lang="ru-RU" b="1" dirty="0" smtClean="0">
                <a:solidFill>
                  <a:srgbClr val="FF0000"/>
                </a:solidFill>
              </a:rPr>
              <a:t>» </a:t>
            </a:r>
            <a:r>
              <a:rPr lang="ru-RU" dirty="0" smtClean="0">
                <a:solidFill>
                  <a:srgbClr val="FFFF00"/>
                </a:solidFill>
              </a:rPr>
              <a:t>- </a:t>
            </a:r>
            <a:r>
              <a:rPr lang="ru-RU" dirty="0" err="1" smtClean="0">
                <a:solidFill>
                  <a:schemeClr val="bg1"/>
                </a:solidFill>
              </a:rPr>
              <a:t>перехоплює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сценарії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виконуються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системі</a:t>
            </a:r>
            <a:r>
              <a:rPr lang="ru-RU" dirty="0" smtClean="0">
                <a:solidFill>
                  <a:schemeClr val="bg1"/>
                </a:solidFill>
              </a:rPr>
              <a:t>, як </a:t>
            </a:r>
            <a:r>
              <a:rPr lang="ru-RU" dirty="0" err="1" smtClean="0">
                <a:solidFill>
                  <a:schemeClr val="bg1"/>
                </a:solidFill>
              </a:rPr>
              <a:t>локальні</a:t>
            </a:r>
            <a:r>
              <a:rPr lang="ru-RU" dirty="0" smtClean="0">
                <a:solidFill>
                  <a:schemeClr val="bg1"/>
                </a:solidFill>
              </a:rPr>
              <a:t>, так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віддалені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</a:rPr>
              <a:t>Екран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поведінки</a:t>
            </a:r>
            <a:r>
              <a:rPr lang="ru-RU" b="1" dirty="0" smtClean="0">
                <a:solidFill>
                  <a:srgbClr val="FF0000"/>
                </a:solidFill>
              </a:rPr>
              <a:t>» </a:t>
            </a:r>
            <a:r>
              <a:rPr lang="ru-RU" dirty="0" smtClean="0"/>
              <a:t>- </a:t>
            </a:r>
            <a:r>
              <a:rPr lang="ru-RU" dirty="0" err="1" smtClean="0">
                <a:solidFill>
                  <a:schemeClr val="bg1"/>
                </a:solidFill>
              </a:rPr>
              <a:t>відстежує</a:t>
            </a:r>
            <a:r>
              <a:rPr lang="ru-RU" dirty="0" smtClean="0">
                <a:solidFill>
                  <a:schemeClr val="bg1"/>
                </a:solidFill>
              </a:rPr>
              <a:t> систему на предмет </a:t>
            </a:r>
            <a:r>
              <a:rPr lang="ru-RU" dirty="0" err="1" smtClean="0">
                <a:solidFill>
                  <a:schemeClr val="bg1"/>
                </a:solidFill>
              </a:rPr>
              <a:t>підозрілої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поведінки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програм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попереджаючи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користувача</a:t>
            </a:r>
            <a:r>
              <a:rPr lang="ru-RU" dirty="0" smtClean="0">
                <a:solidFill>
                  <a:schemeClr val="bg1"/>
                </a:solidFill>
              </a:rPr>
              <a:t> про </a:t>
            </a:r>
            <a:r>
              <a:rPr lang="ru-RU" dirty="0" err="1" smtClean="0">
                <a:solidFill>
                  <a:schemeClr val="bg1"/>
                </a:solidFill>
              </a:rPr>
              <a:t>всіх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незвичайних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діях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Виводить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попереджуючі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повідомлення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тільки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останніх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версіях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програми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/>
          <p:cNvSpPr/>
          <p:nvPr/>
        </p:nvSpPr>
        <p:spPr>
          <a:xfrm>
            <a:off x="857224" y="357166"/>
            <a:ext cx="7000924" cy="5643602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Platinum Performance Award On-Access Scanning </a:t>
            </a:r>
            <a:r>
              <a:rPr lang="ru-RU" b="1" dirty="0" smtClean="0">
                <a:solidFill>
                  <a:schemeClr val="bg1"/>
                </a:solidFill>
              </a:rPr>
              <a:t>за </a:t>
            </a:r>
            <a:r>
              <a:rPr lang="ru-RU" b="1" dirty="0" err="1" smtClean="0">
                <a:solidFill>
                  <a:schemeClr val="bg1"/>
                </a:solidFill>
              </a:rPr>
              <a:t>лютий</a:t>
            </a:r>
            <a:r>
              <a:rPr lang="ru-RU" b="1" dirty="0" smtClean="0">
                <a:solidFill>
                  <a:schemeClr val="bg1"/>
                </a:solidFill>
              </a:rPr>
              <a:t> 2010 року </a:t>
            </a:r>
            <a:r>
              <a:rPr lang="ru-RU" b="1" dirty="0" err="1" smtClean="0">
                <a:solidFill>
                  <a:schemeClr val="bg1"/>
                </a:solidFill>
              </a:rPr>
              <a:t>від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Anti-Malware.ru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714356"/>
            <a:ext cx="31739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Нагороди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475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avast! antivirus protection</vt:lpstr>
      <vt:lpstr>Слайд 2</vt:lpstr>
      <vt:lpstr>Слайд 3</vt:lpstr>
      <vt:lpstr>Слайд 4</vt:lpstr>
      <vt:lpstr>Можливості програми</vt:lpstr>
      <vt:lpstr>Можливості програми</vt:lpstr>
      <vt:lpstr>Резидентні захист здійснюється незалежними модулями («екранами»):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avast! antivirus protection</dc:title>
  <dc:creator>Admin</dc:creator>
  <cp:lastModifiedBy>Admin</cp:lastModifiedBy>
  <cp:revision>3</cp:revision>
  <dcterms:created xsi:type="dcterms:W3CDTF">2012-04-20T06:55:10Z</dcterms:created>
  <dcterms:modified xsi:type="dcterms:W3CDTF">2012-05-03T11:08:06Z</dcterms:modified>
</cp:coreProperties>
</file>