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56" r:id="rId3"/>
    <p:sldId id="267" r:id="rId4"/>
    <p:sldId id="268" r:id="rId5"/>
    <p:sldId id="257" r:id="rId6"/>
    <p:sldId id="258" r:id="rId7"/>
    <p:sldId id="261" r:id="rId8"/>
    <p:sldId id="262" r:id="rId9"/>
    <p:sldId id="263" r:id="rId10"/>
    <p:sldId id="264" r:id="rId11"/>
    <p:sldId id="266" r:id="rId12"/>
    <p:sldId id="270" r:id="rId1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42000D"/>
    <a:srgbClr val="CC0000"/>
    <a:srgbClr val="FF0000"/>
    <a:srgbClr val="FF99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pg"/><Relationship Id="rId6" Type="http://schemas.openxmlformats.org/officeDocument/2006/relationships/oleObject" Target="file:///Y:\&#1082;&#1072;&#1092;&#1077;&#1076;&#1088;&#1072;%20&#1087;&#1088;&#1080;&#1088;&#1086;&#1076;&#1085;&#1080;&#1095;&#1080;&#1093;%20&#1076;&#1080;&#1089;&#1094;&#1080;&#1087;&#1083;&#1110;&#1085;\&#1082;&#1072;&#1092;&#1077;&#1076;&#1088;&#1072;%20&#1093;&#1110;&#1084;&#1110;&#1111;\&#1041;&#1091;&#1075;&#1077;&#1088;&#1072;%20&#1051;&#1030;\&#1055;&#1088;&#1086;&#1077;&#1082;&#1090;\&#1051;&#1080;&#1089;&#1090;%20Microsoft%20Excel.xlsx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Y:\&#1082;&#1072;&#1092;&#1077;&#1076;&#1088;&#1072;%20&#1087;&#1088;&#1080;&#1088;&#1086;&#1076;&#1085;&#1080;&#1095;&#1080;&#1093;%20&#1076;&#1080;&#1089;&#1094;&#1080;&#1087;&#1083;&#1110;&#1085;\&#1082;&#1072;&#1092;&#1077;&#1076;&#1088;&#1072;%20&#1093;&#1110;&#1084;&#1110;&#1111;\&#1041;&#1091;&#1075;&#1077;&#1088;&#1072;%20&#1051;&#1030;\&#1055;&#1088;&#1086;&#1077;&#1082;&#1090;\&#1051;&#1080;&#1089;&#1090;%20Microsoft%20Exce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Y:\&#1082;&#1072;&#1092;&#1077;&#1076;&#1088;&#1072;%20&#1087;&#1088;&#1080;&#1088;&#1086;&#1076;&#1085;&#1080;&#1095;&#1080;&#1093;%20&#1076;&#1080;&#1089;&#1094;&#1080;&#1087;&#1083;&#1110;&#1085;\&#1082;&#1072;&#1092;&#1077;&#1076;&#1088;&#1072;%20&#1093;&#1110;&#1084;&#1110;&#1111;\&#1041;&#1091;&#1075;&#1077;&#1088;&#1072;%20&#1051;&#1030;\&#1055;&#1088;&#1086;&#1077;&#1082;&#1090;\&#1051;&#1080;&#1089;&#1090;%20Microsoft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</c:spPr>
            <c:pictureOptions>
              <c:pictureFormat val="stack"/>
            </c:pictureOptions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</c:spPr>
            <c:pictureOptions>
              <c:pictureFormat val="stack"/>
            </c:pictureOptions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</c:spPr>
            <c:pictureOptions>
              <c:pictureFormat val="stack"/>
            </c:pictureOptions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</c:spPr>
            <c:pictureOptions>
              <c:pictureFormat val="stack"/>
            </c:pictureOptions>
          </c:dPt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</c:spPr>
            <c:pictureOptions>
              <c:pictureFormat val="stack"/>
            </c:pictureOptions>
          </c:dPt>
          <c:cat>
            <c:strRef>
              <c:f>Лист1!$A$2:$A$6</c:f>
              <c:strCache>
                <c:ptCount val="5"/>
                <c:pt idx="0">
                  <c:v>Наш сік</c:v>
                </c:pt>
                <c:pt idx="1">
                  <c:v>Rich</c:v>
                </c:pt>
                <c:pt idx="2">
                  <c:v>Sandora</c:v>
                </c:pt>
                <c:pt idx="3">
                  <c:v>Садочок</c:v>
                </c:pt>
                <c:pt idx="4">
                  <c:v>Премія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2.5</c:v>
                </c:pt>
                <c:pt idx="1">
                  <c:v>7.5</c:v>
                </c:pt>
                <c:pt idx="2">
                  <c:v>6.3</c:v>
                </c:pt>
                <c:pt idx="3">
                  <c:v>2.5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3615616"/>
        <c:axId val="93617152"/>
        <c:axId val="0"/>
      </c:bar3DChart>
      <c:catAx>
        <c:axId val="936156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uk-UA"/>
          </a:p>
        </c:txPr>
        <c:crossAx val="93617152"/>
        <c:crosses val="autoZero"/>
        <c:auto val="1"/>
        <c:lblAlgn val="ctr"/>
        <c:lblOffset val="100"/>
        <c:noMultiLvlLbl val="0"/>
      </c:catAx>
      <c:valAx>
        <c:axId val="93617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uk-UA"/>
          </a:p>
        </c:txPr>
        <c:crossAx val="93615616"/>
        <c:crosses val="autoZero"/>
        <c:crossBetween val="between"/>
      </c:valAx>
    </c:plotArea>
    <c:plotVisOnly val="1"/>
    <c:dispBlanksAs val="gap"/>
    <c:showDLblsOverMax val="0"/>
  </c:chart>
  <c:externalData r:id="rId6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9933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66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</c:dPt>
          <c:cat>
            <c:strRef>
              <c:f>Лист1!$A$9:$A$12</c:f>
              <c:strCache>
                <c:ptCount val="4"/>
                <c:pt idx="0">
                  <c:v>лимон</c:v>
                </c:pt>
                <c:pt idx="1">
                  <c:v>апельсин</c:v>
                </c:pt>
                <c:pt idx="2">
                  <c:v>мандарин</c:v>
                </c:pt>
                <c:pt idx="3">
                  <c:v>грейпфрут</c:v>
                </c:pt>
              </c:strCache>
            </c:strRef>
          </c:cat>
          <c:val>
            <c:numRef>
              <c:f>Лист1!$B$9:$B$12</c:f>
              <c:numCache>
                <c:formatCode>General</c:formatCode>
                <c:ptCount val="4"/>
                <c:pt idx="0">
                  <c:v>21</c:v>
                </c:pt>
                <c:pt idx="1">
                  <c:v>40</c:v>
                </c:pt>
                <c:pt idx="2">
                  <c:v>20</c:v>
                </c:pt>
                <c:pt idx="3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4196864"/>
        <c:axId val="94198400"/>
        <c:axId val="0"/>
      </c:bar3DChart>
      <c:catAx>
        <c:axId val="941968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uk-UA"/>
          </a:p>
        </c:txPr>
        <c:crossAx val="94198400"/>
        <c:crosses val="autoZero"/>
        <c:auto val="1"/>
        <c:lblAlgn val="ctr"/>
        <c:lblOffset val="100"/>
        <c:noMultiLvlLbl val="0"/>
      </c:catAx>
      <c:valAx>
        <c:axId val="94198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uk-UA"/>
          </a:p>
        </c:txPr>
        <c:crossAx val="941968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CC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42000D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66"/>
              </a:solidFill>
            </c:spPr>
          </c:dPt>
          <c:cat>
            <c:strRef>
              <c:f>Лист1!$A$16:$A$18</c:f>
              <c:strCache>
                <c:ptCount val="3"/>
                <c:pt idx="0">
                  <c:v>вишня</c:v>
                </c:pt>
                <c:pt idx="1">
                  <c:v>смородина</c:v>
                </c:pt>
                <c:pt idx="2">
                  <c:v>виноград</c:v>
                </c:pt>
              </c:strCache>
            </c:strRef>
          </c:cat>
          <c:val>
            <c:numRef>
              <c:f>Лист1!$B$16:$B$18</c:f>
              <c:numCache>
                <c:formatCode>General</c:formatCode>
                <c:ptCount val="3"/>
                <c:pt idx="0">
                  <c:v>3.75</c:v>
                </c:pt>
                <c:pt idx="1">
                  <c:v>29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4232960"/>
        <c:axId val="94234496"/>
        <c:axId val="0"/>
      </c:bar3DChart>
      <c:catAx>
        <c:axId val="942329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uk-UA"/>
          </a:p>
        </c:txPr>
        <c:crossAx val="94234496"/>
        <c:crosses val="autoZero"/>
        <c:auto val="1"/>
        <c:lblAlgn val="ctr"/>
        <c:lblOffset val="100"/>
        <c:noMultiLvlLbl val="0"/>
      </c:catAx>
      <c:valAx>
        <c:axId val="94234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uk-UA"/>
          </a:p>
        </c:txPr>
        <c:crossAx val="942329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E080-7F82-4C60-B116-75DA21CF820C}" type="datetimeFigureOut">
              <a:rPr lang="uk-UA" smtClean="0">
                <a:solidFill>
                  <a:srgbClr val="073E87"/>
                </a:solidFill>
              </a:rPr>
              <a:pPr/>
              <a:t>10.02.2014</a:t>
            </a:fld>
            <a:endParaRPr lang="uk-UA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BFA-9B71-4E3B-9689-FD7B0874FDE3}" type="slidenum">
              <a:rPr lang="uk-UA" smtClean="0">
                <a:solidFill>
                  <a:srgbClr val="073E87"/>
                </a:solidFill>
              </a:rPr>
              <a:pPr/>
              <a:t>‹№›</a:t>
            </a:fld>
            <a:endParaRPr lang="uk-UA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0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E080-7F82-4C60-B116-75DA21CF820C}" type="datetimeFigureOut">
              <a:rPr lang="uk-UA" smtClean="0">
                <a:solidFill>
                  <a:srgbClr val="073E87"/>
                </a:solidFill>
              </a:rPr>
              <a:pPr/>
              <a:t>10.02.2014</a:t>
            </a:fld>
            <a:endParaRPr lang="uk-UA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BFA-9B71-4E3B-9689-FD7B0874FDE3}" type="slidenum">
              <a:rPr lang="uk-UA" smtClean="0">
                <a:solidFill>
                  <a:srgbClr val="073E87"/>
                </a:solidFill>
              </a:rPr>
              <a:pPr/>
              <a:t>‹№›</a:t>
            </a:fld>
            <a:endParaRPr lang="uk-UA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E080-7F82-4C60-B116-75DA21CF820C}" type="datetimeFigureOut">
              <a:rPr lang="uk-UA" smtClean="0">
                <a:solidFill>
                  <a:srgbClr val="073E87"/>
                </a:solidFill>
              </a:rPr>
              <a:pPr/>
              <a:t>10.02.2014</a:t>
            </a:fld>
            <a:endParaRPr lang="uk-UA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BFA-9B71-4E3B-9689-FD7B0874FDE3}" type="slidenum">
              <a:rPr lang="uk-UA" smtClean="0">
                <a:solidFill>
                  <a:srgbClr val="073E87"/>
                </a:solidFill>
              </a:rPr>
              <a:pPr/>
              <a:t>‹№›</a:t>
            </a:fld>
            <a:endParaRPr lang="uk-UA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84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E080-7F82-4C60-B116-75DA21CF820C}" type="datetimeFigureOut">
              <a:rPr lang="uk-UA" smtClean="0">
                <a:solidFill>
                  <a:srgbClr val="073E87"/>
                </a:solidFill>
              </a:rPr>
              <a:pPr/>
              <a:t>10.02.2014</a:t>
            </a:fld>
            <a:endParaRPr lang="uk-UA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BFA-9B71-4E3B-9689-FD7B0874FDE3}" type="slidenum">
              <a:rPr lang="uk-UA" smtClean="0">
                <a:solidFill>
                  <a:srgbClr val="073E87"/>
                </a:solidFill>
              </a:rPr>
              <a:pPr/>
              <a:t>‹№›</a:t>
            </a:fld>
            <a:endParaRPr lang="uk-UA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E080-7F82-4C60-B116-75DA21CF820C}" type="datetimeFigureOut">
              <a:rPr lang="uk-UA" smtClean="0">
                <a:solidFill>
                  <a:srgbClr val="073E87"/>
                </a:solidFill>
              </a:rPr>
              <a:pPr/>
              <a:t>10.02.2014</a:t>
            </a:fld>
            <a:endParaRPr lang="uk-UA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BFA-9B71-4E3B-9689-FD7B0874FDE3}" type="slidenum">
              <a:rPr lang="uk-UA" smtClean="0">
                <a:solidFill>
                  <a:srgbClr val="073E87"/>
                </a:solidFill>
              </a:rPr>
              <a:pPr/>
              <a:t>‹№›</a:t>
            </a:fld>
            <a:endParaRPr lang="uk-UA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79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E080-7F82-4C60-B116-75DA21CF820C}" type="datetimeFigureOut">
              <a:rPr lang="uk-UA" smtClean="0">
                <a:solidFill>
                  <a:srgbClr val="073E87"/>
                </a:solidFill>
              </a:rPr>
              <a:pPr/>
              <a:t>10.02.2014</a:t>
            </a:fld>
            <a:endParaRPr lang="uk-UA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BFA-9B71-4E3B-9689-FD7B0874FDE3}" type="slidenum">
              <a:rPr lang="uk-UA" smtClean="0">
                <a:solidFill>
                  <a:srgbClr val="073E87"/>
                </a:solidFill>
              </a:rPr>
              <a:pPr/>
              <a:t>‹№›</a:t>
            </a:fld>
            <a:endParaRPr lang="uk-UA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0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E080-7F82-4C60-B116-75DA21CF820C}" type="datetimeFigureOut">
              <a:rPr lang="uk-UA" smtClean="0">
                <a:solidFill>
                  <a:srgbClr val="073E87"/>
                </a:solidFill>
              </a:rPr>
              <a:pPr/>
              <a:t>10.02.2014</a:t>
            </a:fld>
            <a:endParaRPr lang="uk-UA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BFA-9B71-4E3B-9689-FD7B0874FDE3}" type="slidenum">
              <a:rPr lang="uk-UA" smtClean="0">
                <a:solidFill>
                  <a:srgbClr val="073E87"/>
                </a:solidFill>
              </a:rPr>
              <a:pPr/>
              <a:t>‹№›</a:t>
            </a:fld>
            <a:endParaRPr lang="uk-UA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8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E080-7F82-4C60-B116-75DA21CF820C}" type="datetimeFigureOut">
              <a:rPr lang="uk-UA" smtClean="0">
                <a:solidFill>
                  <a:srgbClr val="073E87"/>
                </a:solidFill>
              </a:rPr>
              <a:pPr/>
              <a:t>10.02.2014</a:t>
            </a:fld>
            <a:endParaRPr lang="uk-UA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BFA-9B71-4E3B-9689-FD7B0874FDE3}" type="slidenum">
              <a:rPr lang="uk-UA" smtClean="0">
                <a:solidFill>
                  <a:srgbClr val="073E87"/>
                </a:solidFill>
              </a:rPr>
              <a:pPr/>
              <a:t>‹№›</a:t>
            </a:fld>
            <a:endParaRPr lang="uk-UA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9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E080-7F82-4C60-B116-75DA21CF820C}" type="datetimeFigureOut">
              <a:rPr lang="uk-UA" smtClean="0">
                <a:solidFill>
                  <a:srgbClr val="073E87"/>
                </a:solidFill>
              </a:rPr>
              <a:pPr/>
              <a:t>10.02.2014</a:t>
            </a:fld>
            <a:endParaRPr lang="uk-UA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BFA-9B71-4E3B-9689-FD7B0874FDE3}" type="slidenum">
              <a:rPr lang="uk-UA" smtClean="0">
                <a:solidFill>
                  <a:srgbClr val="073E87"/>
                </a:solidFill>
              </a:rPr>
              <a:pPr/>
              <a:t>‹№›</a:t>
            </a:fld>
            <a:endParaRPr lang="uk-UA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28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E080-7F82-4C60-B116-75DA21CF820C}" type="datetimeFigureOut">
              <a:rPr lang="uk-UA" smtClean="0">
                <a:solidFill>
                  <a:srgbClr val="073E87"/>
                </a:solidFill>
              </a:rPr>
              <a:pPr/>
              <a:t>10.02.2014</a:t>
            </a:fld>
            <a:endParaRPr lang="uk-UA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BFA-9B71-4E3B-9689-FD7B0874FDE3}" type="slidenum">
              <a:rPr lang="uk-UA" smtClean="0">
                <a:solidFill>
                  <a:srgbClr val="073E87"/>
                </a:solidFill>
              </a:rPr>
              <a:pPr/>
              <a:t>‹№›</a:t>
            </a:fld>
            <a:endParaRPr lang="uk-UA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8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E080-7F82-4C60-B116-75DA21CF820C}" type="datetimeFigureOut">
              <a:rPr lang="uk-UA" smtClean="0">
                <a:solidFill>
                  <a:srgbClr val="073E87"/>
                </a:solidFill>
              </a:rPr>
              <a:pPr/>
              <a:t>10.02.2014</a:t>
            </a:fld>
            <a:endParaRPr lang="uk-UA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BFA-9B71-4E3B-9689-FD7B0874FDE3}" type="slidenum">
              <a:rPr lang="uk-UA" smtClean="0">
                <a:solidFill>
                  <a:srgbClr val="073E87"/>
                </a:solidFill>
              </a:rPr>
              <a:pPr/>
              <a:t>‹№›</a:t>
            </a:fld>
            <a:endParaRPr lang="uk-UA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95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99DE080-7F82-4C60-B116-75DA21CF820C}" type="datetimeFigureOut">
              <a:rPr lang="uk-UA" smtClean="0">
                <a:solidFill>
                  <a:srgbClr val="073E87"/>
                </a:solidFill>
              </a:rPr>
              <a:pPr/>
              <a:t>10.02.2014</a:t>
            </a:fld>
            <a:endParaRPr lang="uk-UA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uk-UA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A194BFA-9B71-4E3B-9689-FD7B0874FDE3}" type="slidenum">
              <a:rPr lang="uk-UA" smtClean="0">
                <a:solidFill>
                  <a:srgbClr val="073E87"/>
                </a:solidFill>
              </a:rPr>
              <a:pPr/>
              <a:t>‹№›</a:t>
            </a:fld>
            <a:endParaRPr lang="uk-UA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29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2016224" cy="27689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780928"/>
            <a:ext cx="6192688" cy="3158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66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Вміст вітаміну С у компотах</a:t>
            </a:r>
            <a:r>
              <a:rPr lang="uk-UA" dirty="0" smtClean="0">
                <a:solidFill>
                  <a:srgbClr val="002060"/>
                </a:solidFill>
              </a:rPr>
              <a:t/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sz="3600" b="1" dirty="0" smtClean="0">
                <a:solidFill>
                  <a:srgbClr val="002060"/>
                </a:solidFill>
              </a:rPr>
              <a:t>(мг на </a:t>
            </a:r>
            <a:r>
              <a:rPr lang="uk-UA" sz="3600" b="1" dirty="0" err="1" smtClean="0">
                <a:solidFill>
                  <a:srgbClr val="002060"/>
                </a:solidFill>
              </a:rPr>
              <a:t>100мл</a:t>
            </a:r>
            <a:r>
              <a:rPr lang="uk-UA" sz="3600" b="1" dirty="0" smtClean="0">
                <a:solidFill>
                  <a:srgbClr val="002060"/>
                </a:solidFill>
              </a:rPr>
              <a:t> соку)</a:t>
            </a:r>
            <a:endParaRPr lang="uk-UA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1296027"/>
              </p:ext>
            </p:extLst>
          </p:nvPr>
        </p:nvGraphicFramePr>
        <p:xfrm>
          <a:off x="539552" y="1844824"/>
          <a:ext cx="792088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23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72816"/>
            <a:ext cx="8352928" cy="4752528"/>
          </a:xfrm>
        </p:spPr>
        <p:txBody>
          <a:bodyPr/>
          <a:lstStyle/>
          <a:p>
            <a:r>
              <a:rPr lang="uk-UA" dirty="0"/>
              <a:t>Апельсиновий сік є самим популярним соком у </a:t>
            </a:r>
            <a:r>
              <a:rPr lang="uk-UA" dirty="0" smtClean="0"/>
              <a:t>світі; </a:t>
            </a:r>
          </a:p>
          <a:p>
            <a:r>
              <a:rPr lang="uk-UA" dirty="0"/>
              <a:t>Апельсиновий сік є ефективним засобом профілактики та лікування </a:t>
            </a:r>
            <a:r>
              <a:rPr lang="uk-UA" dirty="0" smtClean="0"/>
              <a:t>гіповітамінозів;</a:t>
            </a:r>
          </a:p>
          <a:p>
            <a:r>
              <a:rPr lang="uk-UA" dirty="0"/>
              <a:t>Він здатний викликати апетит, добре втамовувати </a:t>
            </a:r>
            <a:r>
              <a:rPr lang="uk-UA" dirty="0" smtClean="0"/>
              <a:t>спрагу, </a:t>
            </a:r>
            <a:r>
              <a:rPr lang="uk-UA" dirty="0"/>
              <a:t>поліпшувати </a:t>
            </a:r>
            <a:r>
              <a:rPr lang="uk-UA" dirty="0" smtClean="0"/>
              <a:t>травлення;</a:t>
            </a:r>
          </a:p>
          <a:p>
            <a:r>
              <a:rPr lang="uk-UA" dirty="0"/>
              <a:t>Особливо корисним є прийом апельсинового соку при хронічних закрепах, гастритах, зниженні </a:t>
            </a:r>
            <a:r>
              <a:rPr lang="uk-UA" dirty="0" smtClean="0"/>
              <a:t>жовчовиділення;</a:t>
            </a:r>
          </a:p>
          <a:p>
            <a:r>
              <a:rPr lang="uk-UA" dirty="0" smtClean="0"/>
              <a:t>Рекомендують пити </a:t>
            </a:r>
            <a:r>
              <a:rPr lang="uk-UA" dirty="0"/>
              <a:t>при </a:t>
            </a:r>
            <a:r>
              <a:rPr lang="uk-UA" dirty="0" smtClean="0"/>
              <a:t>гіпертонічній хворобі, атеросклерозі, хворобі </a:t>
            </a:r>
            <a:r>
              <a:rPr lang="uk-UA" dirty="0"/>
              <a:t>печінки, при подагрі і при </a:t>
            </a:r>
            <a:r>
              <a:rPr lang="uk-UA" dirty="0" smtClean="0"/>
              <a:t>ожирінні;</a:t>
            </a: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Висновки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0559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395536" y="2204864"/>
            <a:ext cx="8640960" cy="4176464"/>
          </a:xfrm>
        </p:spPr>
        <p:txBody>
          <a:bodyPr/>
          <a:lstStyle/>
          <a:p>
            <a:r>
              <a:rPr lang="uk-UA" dirty="0" smtClean="0"/>
              <a:t>Вживати свіжо витиснуті соки із апельсина чи грейпфрута, компот із смородини у зимово-весняний період, з метою зменшення респіраторних захворювань;</a:t>
            </a:r>
          </a:p>
          <a:p>
            <a:r>
              <a:rPr lang="uk-UA" dirty="0" smtClean="0"/>
              <a:t>Купляти і вживати соки «</a:t>
            </a:r>
            <a:r>
              <a:rPr lang="en-US" dirty="0" smtClean="0"/>
              <a:t>Rich</a:t>
            </a:r>
            <a:r>
              <a:rPr lang="uk-UA" dirty="0" smtClean="0"/>
              <a:t>», «</a:t>
            </a:r>
            <a:r>
              <a:rPr lang="en-US" dirty="0" err="1" smtClean="0"/>
              <a:t>Sandora</a:t>
            </a:r>
            <a:r>
              <a:rPr lang="uk-UA" dirty="0" smtClean="0"/>
              <a:t>», оскільки у них найбільший вміст вітаміну С серед досліджуваних соків.</a:t>
            </a:r>
          </a:p>
          <a:p>
            <a:r>
              <a:rPr lang="uk-UA" dirty="0" smtClean="0"/>
              <a:t>Свіжо витиснуті соки зі спілих фруктів слід вживати не більше як 2 склянки за добу. Але перед цим слід оцінити стан свого здоров’я, проконсультувавшись із лікарем;</a:t>
            </a:r>
          </a:p>
          <a:p>
            <a:r>
              <a:rPr lang="uk-UA" dirty="0" smtClean="0"/>
              <a:t>Добову дозу вживання вітаміну С необхідно розділити на декілька прийомів.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Рекомендації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0294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2471588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solidFill>
                  <a:srgbClr val="002060"/>
                </a:solidFill>
              </a:rPr>
              <a:t>Визначення вітаміну С у фруктових соках методом йодометрії</a:t>
            </a:r>
            <a:endParaRPr lang="uk-UA" sz="48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4149080"/>
            <a:ext cx="6400800" cy="175260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</a:rPr>
              <a:t>Проект учнів </a:t>
            </a:r>
            <a:r>
              <a:rPr lang="uk-UA" sz="3600" b="1" dirty="0" err="1" smtClean="0">
                <a:solidFill>
                  <a:srgbClr val="002060"/>
                </a:solidFill>
              </a:rPr>
              <a:t>ТЗОШ</a:t>
            </a:r>
            <a:r>
              <a:rPr lang="uk-UA" sz="3600" b="1" dirty="0" smtClean="0">
                <a:solidFill>
                  <a:srgbClr val="002060"/>
                </a:solidFill>
              </a:rPr>
              <a:t> №16 </a:t>
            </a:r>
            <a:r>
              <a:rPr lang="uk-UA" sz="3600" b="1" dirty="0" err="1" smtClean="0">
                <a:solidFill>
                  <a:srgbClr val="002060"/>
                </a:solidFill>
              </a:rPr>
              <a:t>ім.В.Левицького</a:t>
            </a:r>
            <a:endParaRPr lang="uk-UA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3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75467"/>
            <a:ext cx="8208911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dirty="0"/>
              <a:t>Мета:</a:t>
            </a:r>
            <a:endParaRPr lang="uk-UA" sz="2800" dirty="0"/>
          </a:p>
          <a:p>
            <a:pPr lvl="0"/>
            <a:r>
              <a:rPr lang="uk-UA" sz="2800" dirty="0"/>
              <a:t>Визначити вміст вітаміну С в апельсинових соках </a:t>
            </a:r>
            <a:r>
              <a:rPr lang="uk-UA" sz="2800" dirty="0" smtClean="0"/>
              <a:t>різних </a:t>
            </a:r>
            <a:r>
              <a:rPr lang="uk-UA" sz="2800" dirty="0"/>
              <a:t>виробників</a:t>
            </a:r>
          </a:p>
          <a:p>
            <a:pPr lvl="0"/>
            <a:r>
              <a:rPr lang="uk-UA" sz="2800" dirty="0"/>
              <a:t>Визначити вміст вітаміну С в свіжо вижатих соках</a:t>
            </a:r>
          </a:p>
          <a:p>
            <a:pPr lvl="0"/>
            <a:r>
              <a:rPr lang="uk-UA" sz="2800" dirty="0"/>
              <a:t>Визначити вміст вітаміну С в домашніх компотах</a:t>
            </a:r>
          </a:p>
          <a:p>
            <a:pPr marL="0" indent="0">
              <a:buNone/>
            </a:pPr>
            <a:endParaRPr lang="uk-UA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864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132856"/>
            <a:ext cx="7920879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/>
              <a:t>Завдання:</a:t>
            </a:r>
            <a:endParaRPr lang="uk-UA" dirty="0"/>
          </a:p>
          <a:p>
            <a:pPr lvl="0"/>
            <a:r>
              <a:rPr lang="uk-UA" dirty="0"/>
              <a:t>Опрацювати необхідну літературу</a:t>
            </a:r>
          </a:p>
          <a:p>
            <a:pPr lvl="0"/>
            <a:r>
              <a:rPr lang="uk-UA" dirty="0"/>
              <a:t>Методом йодометрії визначати в апельсинових соках яких виробників більший вміст вітаміну С</a:t>
            </a:r>
          </a:p>
          <a:p>
            <a:pPr lvl="0"/>
            <a:r>
              <a:rPr lang="uk-UA" dirty="0" smtClean="0"/>
              <a:t>Методом </a:t>
            </a:r>
            <a:r>
              <a:rPr lang="uk-UA" dirty="0"/>
              <a:t>йодометрії визначати в яких компотах домашнього приготування більший вміст вітаміну С</a:t>
            </a:r>
          </a:p>
          <a:p>
            <a:pPr lvl="0"/>
            <a:r>
              <a:rPr lang="uk-UA" dirty="0"/>
              <a:t>Порівняти вміст вітаміну С в готових і в свіжо вижатих соках</a:t>
            </a:r>
          </a:p>
          <a:p>
            <a:pPr lvl="0"/>
            <a:r>
              <a:rPr lang="uk-UA" dirty="0"/>
              <a:t>Рекомендувати для вживання соки в яких найбільше міститься вітаміну С</a:t>
            </a: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9155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2564904"/>
            <a:ext cx="3960440" cy="3450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dirty="0"/>
              <a:t>Найбільш вживаним є </a:t>
            </a:r>
            <a:endParaRPr lang="en-US" sz="2800" dirty="0" smtClean="0"/>
          </a:p>
          <a:p>
            <a:r>
              <a:rPr lang="uk-UA" sz="2800" dirty="0" smtClean="0"/>
              <a:t> </a:t>
            </a:r>
            <a:r>
              <a:rPr lang="uk-UA" sz="2800" dirty="0"/>
              <a:t>«Садочок»(35%) , </a:t>
            </a:r>
            <a:endParaRPr lang="en-US" sz="2800" dirty="0" smtClean="0"/>
          </a:p>
          <a:p>
            <a:r>
              <a:rPr lang="uk-UA" sz="2800" dirty="0" smtClean="0"/>
              <a:t>«</a:t>
            </a:r>
            <a:r>
              <a:rPr lang="en-US" sz="2800" dirty="0"/>
              <a:t>Rich</a:t>
            </a:r>
            <a:r>
              <a:rPr lang="uk-UA" sz="2800" dirty="0"/>
              <a:t>» -(28%), </a:t>
            </a:r>
            <a:endParaRPr lang="en-US" sz="2800" dirty="0" smtClean="0"/>
          </a:p>
          <a:p>
            <a:r>
              <a:rPr lang="uk-UA" sz="2800" dirty="0" smtClean="0"/>
              <a:t>«</a:t>
            </a:r>
            <a:r>
              <a:rPr lang="en-US" sz="2800" dirty="0" err="1"/>
              <a:t>Sandora</a:t>
            </a:r>
            <a:r>
              <a:rPr lang="uk-UA" sz="2800" dirty="0"/>
              <a:t>»-(25</a:t>
            </a:r>
            <a:r>
              <a:rPr lang="uk-UA" sz="2800" dirty="0" smtClean="0"/>
              <a:t>%),</a:t>
            </a:r>
            <a:endParaRPr lang="en-US" sz="2800" dirty="0" smtClean="0"/>
          </a:p>
          <a:p>
            <a:r>
              <a:rPr lang="uk-UA" sz="2800" dirty="0" smtClean="0"/>
              <a:t>« </a:t>
            </a:r>
            <a:r>
              <a:rPr lang="uk-UA" sz="2800" dirty="0"/>
              <a:t>Наш сад» (8%), </a:t>
            </a:r>
            <a:endParaRPr lang="en-US" sz="2800" dirty="0" smtClean="0"/>
          </a:p>
          <a:p>
            <a:r>
              <a:rPr lang="uk-UA" sz="2800" dirty="0" smtClean="0"/>
              <a:t>«</a:t>
            </a:r>
            <a:r>
              <a:rPr lang="uk-UA" sz="2800" dirty="0"/>
              <a:t>Премія» (2%) </a:t>
            </a:r>
            <a:endParaRPr lang="en-US" sz="2800" dirty="0" smtClean="0"/>
          </a:p>
          <a:p>
            <a:r>
              <a:rPr lang="uk-UA" sz="2800" dirty="0" smtClean="0"/>
              <a:t>інші </a:t>
            </a:r>
            <a:r>
              <a:rPr lang="uk-UA" sz="2800" dirty="0"/>
              <a:t>(2%). 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анкетування</a:t>
            </a:r>
            <a:endParaRPr lang="uk-UA" dirty="0"/>
          </a:p>
        </p:txBody>
      </p:sp>
      <p:sp>
        <p:nvSpPr>
          <p:cNvPr id="4" name="Прямокутник 3"/>
          <p:cNvSpPr/>
          <p:nvPr/>
        </p:nvSpPr>
        <p:spPr>
          <a:xfrm>
            <a:off x="539552" y="2924944"/>
            <a:ext cx="40324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uk-UA" sz="2800" dirty="0">
                <a:solidFill>
                  <a:schemeClr val="tx2"/>
                </a:solidFill>
              </a:rPr>
              <a:t>Свіжо витиснуті соки часто вживають (12</a:t>
            </a:r>
            <a:r>
              <a:rPr lang="uk-UA" sz="2800" dirty="0" smtClean="0">
                <a:solidFill>
                  <a:schemeClr val="tx2"/>
                </a:solidFill>
              </a:rPr>
              <a:t>%),</a:t>
            </a:r>
            <a:endParaRPr lang="en-US" sz="28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uk-UA" sz="2800" dirty="0" smtClean="0">
                <a:solidFill>
                  <a:schemeClr val="tx2"/>
                </a:solidFill>
              </a:rPr>
              <a:t>компоти </a:t>
            </a:r>
            <a:r>
              <a:rPr lang="uk-UA" sz="2800" dirty="0">
                <a:solidFill>
                  <a:schemeClr val="tx2"/>
                </a:solidFill>
              </a:rPr>
              <a:t>(43</a:t>
            </a:r>
            <a:r>
              <a:rPr lang="uk-UA" sz="2800" dirty="0" smtClean="0">
                <a:solidFill>
                  <a:schemeClr val="tx2"/>
                </a:solidFill>
              </a:rPr>
              <a:t>%).,</a:t>
            </a:r>
            <a:endParaRPr lang="en-US" sz="28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uk-UA" sz="2800" dirty="0" smtClean="0">
                <a:solidFill>
                  <a:schemeClr val="tx2"/>
                </a:solidFill>
              </a:rPr>
              <a:t>соки </a:t>
            </a:r>
            <a:r>
              <a:rPr lang="uk-UA" sz="2800" dirty="0">
                <a:solidFill>
                  <a:schemeClr val="tx2"/>
                </a:solidFill>
              </a:rPr>
              <a:t>виробників (24%) </a:t>
            </a:r>
            <a:endParaRPr lang="en-US" sz="28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uk-UA" sz="2800" dirty="0" smtClean="0">
                <a:solidFill>
                  <a:schemeClr val="tx2"/>
                </a:solidFill>
              </a:rPr>
              <a:t>інші </a:t>
            </a:r>
            <a:r>
              <a:rPr lang="uk-UA" sz="2800" dirty="0">
                <a:solidFill>
                  <a:schemeClr val="tx2"/>
                </a:solidFill>
              </a:rPr>
              <a:t>напої (11%).</a:t>
            </a:r>
          </a:p>
        </p:txBody>
      </p:sp>
    </p:spTree>
    <p:extLst>
      <p:ext uri="{BB962C8B-B14F-4D97-AF65-F5344CB8AC3E}">
        <p14:creationId xmlns:p14="http://schemas.microsoft.com/office/powerpoint/2010/main" val="262981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4629" y="5517232"/>
            <a:ext cx="8687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Дослідження проводили на соках «Наш сік», «</a:t>
            </a:r>
            <a:r>
              <a:rPr lang="en-US" sz="2400" b="1" dirty="0" smtClean="0"/>
              <a:t>Rich</a:t>
            </a:r>
            <a:r>
              <a:rPr lang="uk-UA" sz="2400" b="1" dirty="0" smtClean="0"/>
              <a:t>», «</a:t>
            </a:r>
            <a:r>
              <a:rPr lang="en-US" sz="2400" b="1" dirty="0" err="1" smtClean="0"/>
              <a:t>Sandora</a:t>
            </a:r>
            <a:r>
              <a:rPr lang="uk-UA" sz="2400" b="1" dirty="0" smtClean="0"/>
              <a:t>», «Премія»; </a:t>
            </a:r>
            <a:r>
              <a:rPr lang="uk-UA" sz="2400" b="1" dirty="0" err="1" smtClean="0"/>
              <a:t>свіжовижатих</a:t>
            </a:r>
            <a:r>
              <a:rPr lang="uk-UA" sz="2400" b="1" dirty="0" smtClean="0"/>
              <a:t> соках лимона, апельсина, мандарина, грейпфрута; компотах з вишні, винограду, смородини</a:t>
            </a:r>
            <a:endParaRPr lang="uk-UA" sz="2400" b="1" dirty="0"/>
          </a:p>
        </p:txBody>
      </p:sp>
      <p:pic>
        <p:nvPicPr>
          <p:cNvPr id="1026" name="Picture 2" descr="\\srv2\шкільні фотографії\2013-2014\Проект із хімії\IMG_67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8" t="50000" r="28849" b="15445"/>
          <a:stretch/>
        </p:blipFill>
        <p:spPr bwMode="auto">
          <a:xfrm rot="21176906">
            <a:off x="175143" y="484210"/>
            <a:ext cx="4938614" cy="2001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\\srv2\шкільні фотографії\2013-2014\Проект із хімії\IMG_67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t="29805" r="13401" b="30458"/>
          <a:stretch/>
        </p:blipFill>
        <p:spPr bwMode="auto">
          <a:xfrm rot="383948">
            <a:off x="276669" y="3445564"/>
            <a:ext cx="4259296" cy="1530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2" name="Группа 1"/>
          <p:cNvGrpSpPr/>
          <p:nvPr/>
        </p:nvGrpSpPr>
        <p:grpSpPr>
          <a:xfrm>
            <a:off x="4096393" y="2026849"/>
            <a:ext cx="4772180" cy="2468431"/>
            <a:chOff x="4096393" y="2236483"/>
            <a:chExt cx="4772180" cy="2468431"/>
          </a:xfrm>
        </p:grpSpPr>
        <p:pic>
          <p:nvPicPr>
            <p:cNvPr id="1027" name="Picture 3" descr="\\srv2\шкільні фотографії\2013-2014\Проект із хімії\IMG_675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3" t="40462" r="4381" b="19276"/>
            <a:stretch/>
          </p:blipFill>
          <p:spPr bwMode="auto">
            <a:xfrm>
              <a:off x="4096393" y="2236483"/>
              <a:ext cx="4772179" cy="14805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029" name="Picture 5" descr="\\srv2\шкільні фотографії\2013-2014\Проект із хімії\IMG_6757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2" t="30786" r="1877" b="39405"/>
            <a:stretch/>
          </p:blipFill>
          <p:spPr bwMode="auto">
            <a:xfrm>
              <a:off x="4096394" y="3704867"/>
              <a:ext cx="4772179" cy="10000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34669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Методика проведення дослідження</a:t>
            </a:r>
            <a:endParaRPr lang="uk-UA" dirty="0"/>
          </a:p>
        </p:txBody>
      </p:sp>
      <p:pic>
        <p:nvPicPr>
          <p:cNvPr id="5" name="himij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0" y="1132990"/>
            <a:ext cx="9102706" cy="510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54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</a:rPr>
              <a:t>Вміст вітаміну С у соках виробника</a:t>
            </a:r>
            <a:r>
              <a:rPr lang="uk-UA" sz="3600" b="1" dirty="0" smtClean="0">
                <a:solidFill>
                  <a:srgbClr val="002060"/>
                </a:solidFill>
              </a:rPr>
              <a:t/>
            </a:r>
            <a:br>
              <a:rPr lang="uk-UA" sz="3600" b="1" dirty="0" smtClean="0">
                <a:solidFill>
                  <a:srgbClr val="002060"/>
                </a:solidFill>
              </a:rPr>
            </a:br>
            <a:r>
              <a:rPr lang="uk-UA" sz="2800" b="1" dirty="0" smtClean="0">
                <a:solidFill>
                  <a:srgbClr val="002060"/>
                </a:solidFill>
              </a:rPr>
              <a:t>(мг на </a:t>
            </a:r>
            <a:r>
              <a:rPr lang="uk-UA" sz="2800" b="1" dirty="0" err="1" smtClean="0">
                <a:solidFill>
                  <a:srgbClr val="002060"/>
                </a:solidFill>
              </a:rPr>
              <a:t>100мл</a:t>
            </a:r>
            <a:r>
              <a:rPr lang="uk-UA" sz="2800" b="1" dirty="0" smtClean="0">
                <a:solidFill>
                  <a:srgbClr val="002060"/>
                </a:solidFill>
              </a:rPr>
              <a:t> соку)</a:t>
            </a:r>
            <a:endParaRPr lang="uk-UA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070544"/>
              </p:ext>
            </p:extLst>
          </p:nvPr>
        </p:nvGraphicFramePr>
        <p:xfrm>
          <a:off x="467544" y="1844824"/>
          <a:ext cx="820891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465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solidFill>
                  <a:srgbClr val="002060"/>
                </a:solidFill>
              </a:rPr>
              <a:t>Вміст вітаміну С у </a:t>
            </a:r>
            <a:r>
              <a:rPr lang="uk-UA" sz="4000" b="1" dirty="0" err="1" smtClean="0">
                <a:solidFill>
                  <a:srgbClr val="002060"/>
                </a:solidFill>
              </a:rPr>
              <a:t>свіжовижатих</a:t>
            </a:r>
            <a:r>
              <a:rPr lang="uk-UA" sz="4000" b="1" dirty="0" smtClean="0">
                <a:solidFill>
                  <a:srgbClr val="002060"/>
                </a:solidFill>
              </a:rPr>
              <a:t> соках</a:t>
            </a:r>
            <a:r>
              <a:rPr lang="uk-UA" b="1" dirty="0" smtClean="0">
                <a:solidFill>
                  <a:srgbClr val="002060"/>
                </a:solidFill>
              </a:rPr>
              <a:t/>
            </a:r>
            <a:br>
              <a:rPr lang="uk-UA" b="1" dirty="0" smtClean="0">
                <a:solidFill>
                  <a:srgbClr val="002060"/>
                </a:solidFill>
              </a:rPr>
            </a:br>
            <a:r>
              <a:rPr lang="uk-UA" sz="3600" b="1" dirty="0" smtClean="0">
                <a:solidFill>
                  <a:srgbClr val="002060"/>
                </a:solidFill>
              </a:rPr>
              <a:t>(мг на </a:t>
            </a:r>
            <a:r>
              <a:rPr lang="uk-UA" sz="3600" b="1" dirty="0" err="1" smtClean="0">
                <a:solidFill>
                  <a:srgbClr val="002060"/>
                </a:solidFill>
              </a:rPr>
              <a:t>100мл</a:t>
            </a:r>
            <a:r>
              <a:rPr lang="uk-UA" sz="3600" b="1" dirty="0" smtClean="0">
                <a:solidFill>
                  <a:srgbClr val="002060"/>
                </a:solidFill>
              </a:rPr>
              <a:t> соку)</a:t>
            </a:r>
            <a:endParaRPr lang="uk-UA" sz="36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9200801"/>
              </p:ext>
            </p:extLst>
          </p:nvPr>
        </p:nvGraphicFramePr>
        <p:xfrm>
          <a:off x="683568" y="1916832"/>
          <a:ext cx="7992888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48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</TotalTime>
  <Words>353</Words>
  <Application>Microsoft Office PowerPoint</Application>
  <PresentationFormat>Екран (4:3)</PresentationFormat>
  <Paragraphs>40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3" baseType="lpstr">
      <vt:lpstr>Волна</vt:lpstr>
      <vt:lpstr>Презентація PowerPoint</vt:lpstr>
      <vt:lpstr>Визначення вітаміну С у фруктових соках методом йодометрії</vt:lpstr>
      <vt:lpstr>Презентація PowerPoint</vt:lpstr>
      <vt:lpstr>Презентація PowerPoint</vt:lpstr>
      <vt:lpstr>анкетування</vt:lpstr>
      <vt:lpstr>Презентація PowerPoint</vt:lpstr>
      <vt:lpstr>Методика проведення дослідження</vt:lpstr>
      <vt:lpstr>Вміст вітаміну С у соках виробника (мг на 100мл соку)</vt:lpstr>
      <vt:lpstr>Вміст вітаміну С у свіжовижатих соках (мг на 100мл соку)</vt:lpstr>
      <vt:lpstr>Вміст вітаміну С у компотах (мг на 100мл соку)</vt:lpstr>
      <vt:lpstr>Висновки</vt:lpstr>
      <vt:lpstr>Рекомендації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31</cp:revision>
  <dcterms:created xsi:type="dcterms:W3CDTF">2013-11-18T09:44:42Z</dcterms:created>
  <dcterms:modified xsi:type="dcterms:W3CDTF">2014-02-10T09:47:47Z</dcterms:modified>
</cp:coreProperties>
</file>