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9" r:id="rId4"/>
    <p:sldId id="269" r:id="rId5"/>
    <p:sldId id="264" r:id="rId6"/>
    <p:sldId id="258" r:id="rId7"/>
    <p:sldId id="262" r:id="rId8"/>
    <p:sldId id="261" r:id="rId9"/>
    <p:sldId id="270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03.03.2010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50019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 </a:t>
            </a:r>
            <a:r>
              <a:rPr lang="uk-UA" sz="2700" b="1" dirty="0" smtClean="0">
                <a:solidFill>
                  <a:srgbClr val="6D1311"/>
                </a:solidFill>
              </a:rPr>
              <a:t>Художня фотографія. Комп’ютерна графіка. Художні можливості та застосування в культурі. Створення виставки художньої </a:t>
            </a:r>
            <a:r>
              <a:rPr lang="uk-UA" sz="2700" b="1" dirty="0" smtClean="0">
                <a:solidFill>
                  <a:srgbClr val="6D1311"/>
                </a:solidFill>
              </a:rPr>
              <a:t>фотографії.</a:t>
            </a:r>
            <a:endParaRPr lang="ru-RU" sz="31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1785918" y="4214818"/>
            <a:ext cx="7043742" cy="114300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lvl="0"/>
            <a:r>
              <a:rPr lang="uk-UA" sz="2000" b="1" dirty="0" smtClean="0">
                <a:solidFill>
                  <a:srgbClr val="6D1311"/>
                </a:solidFill>
              </a:rPr>
              <a:t>Фотографія володіє великим емоційним потенціалом. Саме сила емоційної дії є шляхом проникнення в свідомість і засобом формування естетичних якостей особистості.</a:t>
            </a:r>
            <a:endParaRPr lang="uk-UA" sz="2000" b="1" dirty="0">
              <a:solidFill>
                <a:srgbClr val="6D131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</p:sp>
      <p:sp>
        <p:nvSpPr>
          <p:cNvPr id="157" name="Вертикальный свиток 156"/>
          <p:cNvSpPr/>
          <p:nvPr/>
        </p:nvSpPr>
        <p:spPr>
          <a:xfrm>
            <a:off x="2500298" y="1142984"/>
            <a:ext cx="3929090" cy="421484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71802" y="1571612"/>
            <a:ext cx="26432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Об</a:t>
            </a:r>
            <a:r>
              <a:rPr lang="en-US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’</a:t>
            </a: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єднайтесь у дві групи і створіть стіннівку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 “Я серед </a:t>
            </a:r>
            <a:r>
              <a:rPr lang="uk-UA" sz="1600" b="1" dirty="0" err="1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людей”</a:t>
            </a: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 </a:t>
            </a: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із заздалегідь підготовлених світлин, що висвітлюють співжиття вашої класної сім</a:t>
            </a:r>
            <a:r>
              <a:rPr lang="en-US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’</a:t>
            </a: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ї, чи створіть колаж в програмі </a:t>
            </a:r>
            <a:r>
              <a:rPr lang="en-US" sz="1600" b="1" dirty="0" smtClean="0"/>
              <a:t>Microsoft </a:t>
            </a:r>
            <a:r>
              <a:rPr lang="en-US" sz="1600" b="1" dirty="0" err="1" smtClean="0"/>
              <a:t>AutoCollage</a:t>
            </a:r>
            <a:endParaRPr lang="uk-UA" sz="1600" b="1" dirty="0" smtClean="0">
              <a:solidFill>
                <a:srgbClr val="6D1311"/>
              </a:solidFill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6D1311"/>
              </a:solidFill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Мотивуйте, чому цю світлину ви обрали?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57" grpId="0" animBg="1"/>
      <p:bldP spid="2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1847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3324225" cy="3248025"/>
          </a:xfrm>
          <a:prstGeom prst="rect">
            <a:avLst/>
          </a:prstGeom>
          <a:noFill/>
        </p:spPr>
      </p:pic>
      <p:sp>
        <p:nvSpPr>
          <p:cNvPr id="163" name="TextBox 162"/>
          <p:cNvSpPr txBox="1"/>
          <p:nvPr/>
        </p:nvSpPr>
        <p:spPr>
          <a:xfrm>
            <a:off x="1714480" y="4929198"/>
            <a:ext cx="5697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Що саме із сьогоднішнього уроку ти 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 б зберіг у “ Музеї </a:t>
            </a:r>
            <a:r>
              <a:rPr lang="uk-UA" sz="2400" b="1" dirty="0" smtClean="0">
                <a:solidFill>
                  <a:schemeClr val="bg1"/>
                </a:solidFill>
              </a:rPr>
              <a:t>особистих </a:t>
            </a:r>
            <a:r>
              <a:rPr lang="uk-UA" sz="2400" b="1" dirty="0" err="1" smtClean="0">
                <a:solidFill>
                  <a:schemeClr val="bg1"/>
                </a:solidFill>
              </a:rPr>
              <a:t>досягнень”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428760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 </a:t>
            </a:r>
            <a:r>
              <a:rPr lang="uk-UA" sz="2400" b="1" dirty="0" smtClean="0"/>
              <a:t>у</a:t>
            </a:r>
            <a:r>
              <a:rPr lang="uk-UA" sz="2400" b="1" dirty="0" smtClean="0"/>
              <a:t>загальнити </a:t>
            </a:r>
            <a:r>
              <a:rPr lang="uk-UA" sz="2400" b="1" dirty="0" smtClean="0"/>
              <a:t>знання про візуальні види мистецтва, розвивати художню уяву, сприяти зростанню майстерності власної творчості</a:t>
            </a:r>
            <a:r>
              <a:rPr lang="uk-UA" sz="2000" dirty="0" smtClean="0"/>
              <a:t>.</a:t>
            </a:r>
            <a:endParaRPr lang="uk-UA" sz="1800" dirty="0"/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3428992" y="2714620"/>
            <a:ext cx="5472106" cy="328614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endParaRPr lang="uk-UA" sz="1800" b="1" dirty="0" smtClean="0">
              <a:solidFill>
                <a:srgbClr val="6D1311"/>
              </a:solidFill>
            </a:endParaRPr>
          </a:p>
          <a:p>
            <a:r>
              <a:rPr lang="uk-UA" sz="1800" b="1" dirty="0" smtClean="0">
                <a:solidFill>
                  <a:srgbClr val="6D1311"/>
                </a:solidFill>
              </a:rPr>
              <a:t>Фотографія </a:t>
            </a:r>
            <a:r>
              <a:rPr lang="uk-UA" sz="1800" b="1" dirty="0" smtClean="0">
                <a:solidFill>
                  <a:srgbClr val="6D1311"/>
                </a:solidFill>
              </a:rPr>
              <a:t>застосовується в різних областях людської діяльності: у оформленні, дизайні, рекламі, технічній творчості, будівництві, архітектурі і багатьох інших галузях. Фотографія може також служити відмінним помічником скульпторові, модельєрові і іншим, як виконання нарисів, в пошуку цікавих сюжетів і </a:t>
            </a:r>
            <a:r>
              <a:rPr lang="uk-UA" sz="1800" b="1" dirty="0" err="1" smtClean="0">
                <a:solidFill>
                  <a:srgbClr val="6D1311"/>
                </a:solidFill>
              </a:rPr>
              <a:t>миттєвостей</a:t>
            </a:r>
            <a:r>
              <a:rPr lang="uk-UA" sz="1800" b="1" dirty="0" smtClean="0">
                <a:solidFill>
                  <a:srgbClr val="6D1311"/>
                </a:solidFill>
              </a:rPr>
              <a:t>.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5" name="Рисунок 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881591" cy="320040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215082"/>
            <a:ext cx="7586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                                      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Фото Н.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Чєн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 «Морозне мереживо», 2009 р.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  <p:bldP spid="177" grpId="0" build="p" animBg="1"/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Сучасна людина не може уявити своє життя без фотографії. Фотографія 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це «завмерлі» сторінки з життя родини та історії суспільства. А як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без неї обходилися навіть такі, досить важливі галузі духовного життя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сус-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пільства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, як журналістика та мистецтво ще майже двісті років тому?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1785926"/>
            <a:ext cx="3357586" cy="27392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Перше закріплене зображення було зроблено в 1822 році французом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ЖозефомНісефором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Н’єпсом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, але, нажаль,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вононе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 збереглося до нашого часу. Тому першою в історії фотографією вважається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зні-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мок «Вид з вікна», який Ж.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Н’єпс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 отримав</a:t>
            </a:r>
            <a:r>
              <a:rPr lang="uk-UA" sz="1400" b="1" dirty="0" smtClean="0">
                <a:solidFill>
                  <a:srgbClr val="6D13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у 1826 році. Експозиція тривала вісім годин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при яскравому сонячному освітленні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Рисунок 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5014437" cy="37290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9" name="TextBox 168"/>
          <p:cNvSpPr txBox="1"/>
          <p:nvPr/>
        </p:nvSpPr>
        <p:spPr>
          <a:xfrm>
            <a:off x="857224" y="514351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Перша київська гімназія 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4097" grpId="0"/>
      <p:bldP spid="4098" grpId="0" animBg="1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D1311"/>
                </a:solidFill>
              </a:rPr>
              <a:t>Диспут: Чим на вашу думку </a:t>
            </a:r>
            <a:r>
              <a:rPr lang="ru-RU" sz="2800" b="1" dirty="0" err="1" smtClean="0">
                <a:solidFill>
                  <a:srgbClr val="6D1311"/>
                </a:solidFill>
              </a:rPr>
              <a:t>є</a:t>
            </a:r>
            <a:r>
              <a:rPr lang="ru-RU" sz="2800" b="1" dirty="0" smtClean="0">
                <a:solidFill>
                  <a:srgbClr val="6D1311"/>
                </a:solidFill>
              </a:rPr>
              <a:t>  </a:t>
            </a:r>
            <a:r>
              <a:rPr lang="ru-RU" sz="2800" b="1" dirty="0" smtClean="0">
                <a:solidFill>
                  <a:srgbClr val="6D1311"/>
                </a:solidFill>
              </a:rPr>
              <a:t>ФОТОГРАФІЯ </a:t>
            </a:r>
            <a:r>
              <a:rPr lang="ru-RU" sz="2800" b="1" dirty="0" smtClean="0">
                <a:solidFill>
                  <a:srgbClr val="6D1311"/>
                </a:solidFill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техніка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чи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мистецтво</a:t>
            </a:r>
            <a:r>
              <a:rPr lang="ru-RU" sz="2800" b="1" dirty="0" smtClean="0">
                <a:solidFill>
                  <a:srgbClr val="6D1311"/>
                </a:solidFill>
              </a:rPr>
              <a:t>? </a:t>
            </a:r>
            <a:endParaRPr lang="ru-RU" sz="2800" dirty="0">
              <a:solidFill>
                <a:srgbClr val="6D131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Фотографія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своїми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технічними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настільки</a:t>
            </a:r>
            <a:r>
              <a:rPr lang="ru-RU" sz="2000" b="1" dirty="0" smtClean="0"/>
              <a:t> простою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швидкою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настільки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необхідною</a:t>
            </a:r>
            <a:r>
              <a:rPr lang="ru-RU" sz="2000" b="1" dirty="0" smtClean="0"/>
              <a:t> </a:t>
            </a:r>
            <a:r>
              <a:rPr lang="ru-RU" b="1" dirty="0" err="1" smtClean="0"/>
              <a:t>прикладним</a:t>
            </a:r>
            <a:r>
              <a:rPr lang="ru-RU" b="1" dirty="0" smtClean="0"/>
              <a:t> наукам, в </a:t>
            </a:r>
            <a:r>
              <a:rPr lang="ru-RU" b="1" dirty="0" err="1" smtClean="0"/>
              <a:t>техніці</a:t>
            </a:r>
            <a:r>
              <a:rPr lang="ru-RU" b="1" dirty="0" smtClean="0"/>
              <a:t> та в </a:t>
            </a:r>
            <a:r>
              <a:rPr lang="ru-RU" b="1" dirty="0" err="1" smtClean="0"/>
              <a:t>житті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– </a:t>
            </a:r>
            <a:r>
              <a:rPr lang="ru-RU" b="1" dirty="0" err="1" smtClean="0"/>
              <a:t>таку</a:t>
            </a:r>
            <a:r>
              <a:rPr lang="ru-RU" b="1" dirty="0" smtClean="0"/>
              <a:t> </a:t>
            </a:r>
            <a:r>
              <a:rPr lang="ru-RU" b="1" dirty="0" err="1" smtClean="0"/>
              <a:t>близьку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доступну</a:t>
            </a:r>
            <a:r>
              <a:rPr lang="ru-RU" b="1" dirty="0" smtClean="0"/>
              <a:t> – не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 достойною пророка (читай – </a:t>
            </a:r>
            <a:r>
              <a:rPr lang="ru-RU" b="1" dirty="0" err="1" smtClean="0"/>
              <a:t>митця</a:t>
            </a:r>
            <a:r>
              <a:rPr lang="ru-RU" b="1" dirty="0" smtClean="0"/>
              <a:t> – Н. К</a:t>
            </a:r>
            <a:r>
              <a:rPr lang="ru-RU" b="1" dirty="0" smtClean="0"/>
              <a:t>.)»</a:t>
            </a:r>
          </a:p>
          <a:p>
            <a:pPr algn="ctr"/>
            <a:r>
              <a:rPr lang="ru-RU" b="1" dirty="0" smtClean="0"/>
              <a:t> </a:t>
            </a:r>
            <a:r>
              <a:rPr lang="ru-RU" i="1" dirty="0" smtClean="0"/>
              <a:t>1934 </a:t>
            </a:r>
            <a:r>
              <a:rPr lang="ru-RU" i="1" dirty="0" smtClean="0"/>
              <a:t>р. </a:t>
            </a:r>
            <a:r>
              <a:rPr lang="ru-RU" i="1" dirty="0" err="1" smtClean="0"/>
              <a:t>Олександр</a:t>
            </a:r>
            <a:r>
              <a:rPr lang="ru-RU" i="1" dirty="0" smtClean="0"/>
              <a:t> </a:t>
            </a:r>
            <a:r>
              <a:rPr lang="ru-RU" i="1" dirty="0" smtClean="0"/>
              <a:t>Радченко, </a:t>
            </a:r>
            <a:r>
              <a:rPr lang="ru-RU" i="1" dirty="0" err="1" smtClean="0"/>
              <a:t>видатний</a:t>
            </a:r>
            <a:r>
              <a:rPr lang="ru-RU" i="1" dirty="0" smtClean="0"/>
              <a:t> художник</a:t>
            </a:r>
            <a:endParaRPr lang="ru-RU" i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1" name="Рисунок 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115846" cy="332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5214950"/>
            <a:ext cx="8429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Фото Н.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Чєн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 «Ранок», 2000 р.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90" grpId="0" animBg="1"/>
      <p:bldP spid="190" grpId="1" animBg="1"/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85738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85786" y="428604"/>
            <a:ext cx="7696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SchoolBookC-Bold"/>
              </a:rPr>
              <a:t>К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SchoolBookC-Bold"/>
              </a:rPr>
              <a:t>омп’ютерна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SchoolBookC-Bold"/>
              </a:rPr>
              <a:t>графiка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SchoolBookC-Bold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— це діяльність, в якій засоби обчислювальної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техніки використовуються як для створення зображення, так і для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обробки введеної візуальної інформації, отриманої з реального світу,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та відтворення (візуалізації) результатів цієї діяльності.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826" y="2357430"/>
            <a:ext cx="3584888" cy="328614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282" y="600076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За змістом даних про зображений об’єкт комп’ютерну графіку поділяють на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двовимірну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(«пласку»)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тривимірну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(«об’ємну»)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9218" grpId="0"/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571472" y="4000504"/>
            <a:ext cx="3643338" cy="1785950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uk-UA" sz="1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Двовимiрна</a:t>
            </a:r>
            <a:r>
              <a:rPr lang="uk-UA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графiка</a:t>
            </a:r>
            <a:r>
              <a:rPr lang="uk-UA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 сукупність програмних та апаратних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засобів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створення, обробки й відтворення об’єктів у площині.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Наприклад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рисунок, фотографія тощо.</a:t>
            </a:r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" name="Подзаголовок 176"/>
          <p:cNvSpPr txBox="1">
            <a:spLocks/>
          </p:cNvSpPr>
          <p:nvPr/>
        </p:nvSpPr>
        <p:spPr>
          <a:xfrm>
            <a:off x="4714876" y="4000504"/>
            <a:ext cx="3929090" cy="1785950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929190" y="4071942"/>
            <a:ext cx="36433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sng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Тривимiрна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 </a:t>
            </a:r>
            <a:r>
              <a:rPr kumimoji="0" lang="uk-UA" sz="1600" b="1" i="0" u="sng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графiка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 (3D-графiка)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— (з англійської — три виміри) —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це сукупність програмних та апаратних засобів для створення, обробки й відтворення пласких та об’ємних об’єктів у тривимірному просторі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248032" cy="25860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71" name="Рисунок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84"/>
            <a:ext cx="2834713" cy="26432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00628" y="500042"/>
            <a:ext cx="3028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Тріумфальна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арка у Луврі.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3D-модель Фотографія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571472" y="42860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/>
              </a:rPr>
              <a:t>Тріумфальна арка 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/>
              </a:rPr>
              <a:t>у Луврі. </a:t>
            </a:r>
            <a:r>
              <a:rPr lang="uk-UA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It"/>
              </a:rPr>
              <a:t>Париж,Франція. Фотографія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uiExpand="1" build="p"/>
      <p:bldP spid="7169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642918"/>
            <a:ext cx="7772400" cy="1000132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endParaRPr lang="uk-UA" sz="2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193" name="Рисунок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480978" cy="4092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14480" y="857232"/>
            <a:ext cx="5994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Кадр з кінофільму «Володар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перстнів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: Дві вежі».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США — Нова Зеландія, 2002 р.,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реж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. П. Джексон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Заголовок 175"/>
          <p:cNvSpPr txBox="1">
            <a:spLocks/>
          </p:cNvSpPr>
          <p:nvPr/>
        </p:nvSpPr>
        <p:spPr>
          <a:xfrm>
            <a:off x="428596" y="428604"/>
            <a:ext cx="8501122" cy="228601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2976" y="0"/>
            <a:ext cx="7445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теперішній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завдяки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грандіозному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комп'ютерної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техніки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сторони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неможливо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уявити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комп'ютерних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тому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комп'ютерної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графіки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насамперед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поліграфічних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майже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вся рекламна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індустрія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телебачення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моделювання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одягу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проектно-конструкторські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розробки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 д.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200903051613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3857652" cy="28923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90" grpId="0" animBg="1"/>
      <p:bldP spid="5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000" b="1" spc="200" dirty="0" err="1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Мозковий</a:t>
            </a:r>
            <a:r>
              <a:rPr lang="ru-RU" sz="4000" b="1" spc="200" dirty="0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штурм</a:t>
            </a:r>
            <a:endParaRPr lang="ru-RU" sz="4000" b="1" spc="200" dirty="0">
              <a:ln w="2921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1</a:t>
            </a:r>
            <a:r>
              <a:rPr lang="uk-UA" dirty="0" smtClean="0"/>
              <a:t>. </a:t>
            </a:r>
            <a:r>
              <a:rPr lang="uk-UA" sz="2800" dirty="0" smtClean="0">
                <a:solidFill>
                  <a:schemeClr val="bg1"/>
                </a:solidFill>
              </a:rPr>
              <a:t>Кого вважають винахідниками фотографії?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2. Чим відрізняється художня фотографія від фотографії документальної?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3. Яку роль відіграє фотографія у вашому житті? У житті вашої родини?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4. Яка найдавніша фотографія зберігається у вашому родинному альбомі?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5. </a:t>
            </a:r>
            <a:r>
              <a:rPr lang="uk-UA" sz="2800" dirty="0" smtClean="0">
                <a:solidFill>
                  <a:schemeClr val="bg1"/>
                </a:solidFill>
              </a:rPr>
              <a:t>Яка з ваших особистих фотографій вам найдорожча? Чому?</a:t>
            </a:r>
            <a:endParaRPr lang="uk-UA" sz="2800" dirty="0" smtClean="0">
              <a:solidFill>
                <a:schemeClr val="bg1"/>
              </a:solidFill>
            </a:endParaRPr>
          </a:p>
          <a:p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943</TotalTime>
  <Words>646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Тема6</vt:lpstr>
      <vt:lpstr>Тема: Художня фотографія. Комп’ютерна графіка. Художні можливості та застосування в культурі. Створення виставки художньої фотографії.</vt:lpstr>
      <vt:lpstr>  МЕТА: узагальнити знання про візуальні види мистецтва, розвивати художню уяву, сприяти зростанню майстерності власної творчості.</vt:lpstr>
      <vt:lpstr>Слайд 3</vt:lpstr>
      <vt:lpstr>Слайд 4</vt:lpstr>
      <vt:lpstr> </vt:lpstr>
      <vt:lpstr> </vt:lpstr>
      <vt:lpstr>Слайд 7</vt:lpstr>
      <vt:lpstr>Слайд 8</vt:lpstr>
      <vt:lpstr>Мозковий штурм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10</cp:revision>
  <dcterms:created xsi:type="dcterms:W3CDTF">2010-02-22T18:54:57Z</dcterms:created>
  <dcterms:modified xsi:type="dcterms:W3CDTF">2010-03-03T22:08:55Z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