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69" r:id="rId4"/>
    <p:sldId id="264" r:id="rId5"/>
    <p:sldId id="262" r:id="rId6"/>
    <p:sldId id="258" r:id="rId7"/>
    <p:sldId id="261" r:id="rId8"/>
    <p:sldId id="265" r:id="rId9"/>
    <p:sldId id="259" r:id="rId10"/>
    <p:sldId id="270" r:id="rId11"/>
    <p:sldId id="260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1311"/>
    <a:srgbClr val="694B15"/>
    <a:srgbClr val="FFFF99"/>
    <a:srgbClr val="FEE9E2"/>
    <a:srgbClr val="FFFF66"/>
    <a:srgbClr val="E4643C"/>
    <a:srgbClr val="E79379"/>
    <a:srgbClr val="EBB075"/>
    <a:srgbClr val="D6AE4A"/>
    <a:srgbClr val="E8C37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05" autoAdjust="0"/>
  </p:normalViewPr>
  <p:slideViewPr>
    <p:cSldViewPr>
      <p:cViewPr varScale="1">
        <p:scale>
          <a:sx n="70" d="100"/>
          <a:sy n="70" d="100"/>
        </p:scale>
        <p:origin x="-1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06.03.2010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06.03.2010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06.03.2010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06.03.2010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06.03.2010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06.03.2010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06.03.2010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06.03.2010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06.03.2010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06.03.2010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06.03.2010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BB075"/>
            </a:gs>
            <a:gs pos="8000">
              <a:srgbClr val="FEE9E2"/>
            </a:gs>
            <a:gs pos="19000">
              <a:srgbClr val="E79379"/>
            </a:gs>
            <a:gs pos="70000">
              <a:srgbClr val="E4643C"/>
            </a:gs>
            <a:gs pos="100000">
              <a:srgbClr val="6D1311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23D67-7E23-4F07-B372-67665DAB0CD8}" type="datetimeFigureOut">
              <a:rPr lang="uk-UA" smtClean="0"/>
              <a:pPr/>
              <a:t>06.03.2010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857892"/>
            <a:ext cx="9144000" cy="64294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 b="1" dirty="0">
              <a:solidFill>
                <a:schemeClr val="tx1">
                  <a:lumMod val="95000"/>
                  <a:lumOff val="5000"/>
                </a:schemeClr>
              </a:solidFill>
              <a:latin typeface="Segoe Script" pitchFamily="34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7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9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1" name="Группа 120"/>
          <p:cNvGrpSpPr/>
          <p:nvPr/>
        </p:nvGrpSpPr>
        <p:grpSpPr>
          <a:xfrm>
            <a:off x="6572264" y="600076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3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9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5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1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7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3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9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8143932" cy="1428760"/>
          </a:xfrm>
          <a:prstGeom prst="round2SameRect">
            <a:avLst>
              <a:gd name="adj1" fmla="val 20908"/>
              <a:gd name="adj2" fmla="val 50000"/>
            </a:avLst>
          </a:prstGeom>
          <a:solidFill>
            <a:srgbClr val="FEE9E2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6D131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  <a:t>Тема: Музично – театральні жанри.</a:t>
            </a:r>
            <a:br>
              <a:rPr lang="uk-UA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6D131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</a:br>
            <a:r>
              <a:rPr lang="uk-UA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6D131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  <a:t> Порівняння музичного національного мистецтва різних народів світу</a:t>
            </a:r>
            <a:endParaRPr lang="ru-RU" sz="2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0000" endA="300" endPos="50000" dist="60007" dir="5400000" sy="-100000" algn="bl" rotWithShape="0"/>
              </a:effectLst>
            </a:endParaRPr>
          </a:p>
        </p:txBody>
      </p:sp>
      <p:sp>
        <p:nvSpPr>
          <p:cNvPr id="177" name="Подзаголовок 176"/>
          <p:cNvSpPr>
            <a:spLocks noGrp="1"/>
          </p:cNvSpPr>
          <p:nvPr>
            <p:ph type="subTitle" idx="1"/>
          </p:nvPr>
        </p:nvSpPr>
        <p:spPr>
          <a:xfrm>
            <a:off x="2357422" y="4071942"/>
            <a:ext cx="6400800" cy="1428760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rgbClr val="FEE9E2">
              <a:alpha val="51000"/>
            </a:srgbClr>
          </a:solidFill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6D1311"/>
                </a:solidFill>
              </a:rPr>
              <a:t>«</a:t>
            </a:r>
            <a:r>
              <a:rPr lang="ru-RU" sz="2400" b="1" dirty="0" err="1" smtClean="0">
                <a:solidFill>
                  <a:srgbClr val="6D1311"/>
                </a:solidFill>
              </a:rPr>
              <a:t>Музика</a:t>
            </a:r>
            <a:r>
              <a:rPr lang="ru-RU" sz="2400" b="1" dirty="0" smtClean="0">
                <a:solidFill>
                  <a:srgbClr val="6D1311"/>
                </a:solidFill>
              </a:rPr>
              <a:t> — </a:t>
            </a:r>
            <a:r>
              <a:rPr lang="ru-RU" sz="2400" b="1" dirty="0" err="1" smtClean="0">
                <a:solidFill>
                  <a:srgbClr val="6D1311"/>
                </a:solidFill>
              </a:rPr>
              <a:t>посередниця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між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життям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розуму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і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життям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почуттів</a:t>
            </a:r>
            <a:r>
              <a:rPr lang="ru-RU" sz="2400" b="1" dirty="0" smtClean="0">
                <a:solidFill>
                  <a:srgbClr val="6D1311"/>
                </a:solidFill>
              </a:rPr>
              <a:t>»</a:t>
            </a:r>
          </a:p>
          <a:p>
            <a:r>
              <a:rPr lang="uk-UA" sz="2400" b="1" dirty="0" smtClean="0">
                <a:solidFill>
                  <a:srgbClr val="6D1311"/>
                </a:solidFill>
              </a:rPr>
              <a:t>(</a:t>
            </a:r>
            <a:r>
              <a:rPr lang="uk-UA" sz="2400" b="1" dirty="0" err="1" smtClean="0">
                <a:solidFill>
                  <a:srgbClr val="6D1311"/>
                </a:solidFill>
              </a:rPr>
              <a:t>Людвіґ</a:t>
            </a:r>
            <a:r>
              <a:rPr lang="uk-UA" sz="2400" b="1" dirty="0" smtClean="0">
                <a:solidFill>
                  <a:srgbClr val="6D1311"/>
                </a:solidFill>
              </a:rPr>
              <a:t> </a:t>
            </a:r>
            <a:r>
              <a:rPr lang="uk-UA" sz="2400" b="1" dirty="0" err="1" smtClean="0">
                <a:solidFill>
                  <a:srgbClr val="6D1311"/>
                </a:solidFill>
              </a:rPr>
              <a:t>ван</a:t>
            </a:r>
            <a:r>
              <a:rPr lang="uk-UA" sz="2400" b="1" dirty="0" smtClean="0">
                <a:solidFill>
                  <a:srgbClr val="6D1311"/>
                </a:solidFill>
              </a:rPr>
              <a:t> Бетховен).</a:t>
            </a:r>
            <a:endParaRPr lang="ru-RU" sz="2400" b="1" dirty="0">
              <a:solidFill>
                <a:srgbClr val="6D1311"/>
              </a:solidFill>
            </a:endParaRPr>
          </a:p>
        </p:txBody>
      </p:sp>
      <p:sp>
        <p:nvSpPr>
          <p:cNvPr id="178" name="Прямоугольник 177"/>
          <p:cNvSpPr/>
          <p:nvPr/>
        </p:nvSpPr>
        <p:spPr>
          <a:xfrm>
            <a:off x="2285984" y="271462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Segoe Script" pitchFamily="34" charset="0"/>
              </a:rPr>
              <a:t>Автор: Саламаха О.М.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Segoe Script" pitchFamily="34" charset="0"/>
              </a:rPr>
              <a:t>вчитель ЗОШ </a:t>
            </a:r>
            <a:r>
              <a:rPr lang="en-US" sz="2400" b="1" dirty="0" smtClean="0">
                <a:solidFill>
                  <a:schemeClr val="bg1"/>
                </a:solidFill>
                <a:latin typeface="Segoe Script" pitchFamily="34" charset="0"/>
              </a:rPr>
              <a:t>I-III</a:t>
            </a:r>
            <a:r>
              <a:rPr lang="uk-UA" sz="2400" b="1" dirty="0" smtClean="0">
                <a:solidFill>
                  <a:schemeClr val="bg1"/>
                </a:solidFill>
                <a:latin typeface="Segoe Script" pitchFamily="34" charset="0"/>
              </a:rPr>
              <a:t>ст. №2м.Борщева</a:t>
            </a:r>
            <a:endParaRPr lang="uk-UA" sz="2400" b="1" dirty="0">
              <a:solidFill>
                <a:schemeClr val="bg1"/>
              </a:solidFill>
              <a:latin typeface="Segoe Script" pitchFamily="34" charset="0"/>
            </a:endParaRPr>
          </a:p>
        </p:txBody>
      </p:sp>
      <p:pic>
        <p:nvPicPr>
          <p:cNvPr id="179" name="Picture 9" descr="MUSIC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143380"/>
            <a:ext cx="12795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77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Прямоугольник 182"/>
          <p:cNvSpPr/>
          <p:nvPr/>
        </p:nvSpPr>
        <p:spPr>
          <a:xfrm rot="5400000">
            <a:off x="6322215" y="3607611"/>
            <a:ext cx="5429288" cy="21428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Прямоугольник 179"/>
          <p:cNvSpPr/>
          <p:nvPr/>
        </p:nvSpPr>
        <p:spPr>
          <a:xfrm rot="16200000">
            <a:off x="-2607503" y="3536173"/>
            <a:ext cx="5429288" cy="21428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0"/>
            <a:ext cx="9144000" cy="135729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142844" y="35716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357158" y="35716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71472" y="35716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85786" y="35716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1000100" y="35716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214414" y="35716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428728" y="35716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643042" y="35716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857356" y="35716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71670" y="35716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85984" y="35716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500298" y="35716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714612" y="35716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928926" y="35716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143240" y="35716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357554" y="35716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71868" y="35716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86182" y="35716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4000496" y="35716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214810" y="35716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429124" y="35716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643438" y="35716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96908"/>
          </a:xfrm>
          <a:ln>
            <a:noFill/>
          </a:ln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bg1"/>
                </a:solidFill>
              </a:rPr>
              <a:t/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/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/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4800" b="1" spc="200" dirty="0" smtClean="0">
                <a:ln w="29210">
                  <a:solidFill>
                    <a:srgbClr val="6D1311"/>
                  </a:solidFill>
                </a:ln>
                <a:solidFill>
                  <a:schemeClr val="bg1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Прийом: Мікрофон</a:t>
            </a:r>
            <a:r>
              <a:rPr lang="uk-UA" sz="4800" dirty="0" smtClean="0">
                <a:solidFill>
                  <a:schemeClr val="bg1"/>
                </a:solidFill>
              </a:rPr>
              <a:t/>
            </a:r>
            <a:br>
              <a:rPr lang="uk-UA" sz="4800" dirty="0" smtClean="0">
                <a:solidFill>
                  <a:schemeClr val="bg1"/>
                </a:solidFill>
              </a:rPr>
            </a:br>
            <a:r>
              <a:rPr lang="uk-UA" sz="4800" dirty="0" smtClean="0">
                <a:solidFill>
                  <a:schemeClr val="bg1"/>
                </a:solidFill>
              </a:rPr>
              <a:t/>
            </a:r>
            <a:br>
              <a:rPr lang="uk-UA" sz="4800" dirty="0" smtClean="0">
                <a:solidFill>
                  <a:schemeClr val="bg1"/>
                </a:solidFill>
              </a:rPr>
            </a:br>
            <a:r>
              <a:rPr lang="uk-UA" sz="4800" dirty="0" smtClean="0">
                <a:solidFill>
                  <a:schemeClr val="bg1"/>
                </a:solidFill>
              </a:rPr>
              <a:t>     </a:t>
            </a:r>
            <a:r>
              <a:rPr lang="uk-UA" sz="3200" dirty="0" smtClean="0">
                <a:solidFill>
                  <a:schemeClr val="bg1"/>
                </a:solidFill>
              </a:rPr>
              <a:t>Мета </a:t>
            </a:r>
            <a:r>
              <a:rPr lang="uk-UA" sz="3200" dirty="0" smtClean="0">
                <a:solidFill>
                  <a:schemeClr val="bg1"/>
                </a:solidFill>
              </a:rPr>
              <a:t>музики — торкатися серця.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2800" i="1" dirty="0" err="1" smtClean="0">
                <a:solidFill>
                  <a:schemeClr val="bg1"/>
                </a:solidFill>
              </a:rPr>
              <a:t>Йоґанн</a:t>
            </a:r>
            <a:r>
              <a:rPr lang="uk-UA" sz="2800" i="1" dirty="0" smtClean="0">
                <a:solidFill>
                  <a:schemeClr val="bg1"/>
                </a:solidFill>
              </a:rPr>
              <a:t> Себастьян Бах</a:t>
            </a:r>
            <a:endParaRPr lang="ru-RU" sz="3200" b="1" spc="200" dirty="0">
              <a:ln w="29210">
                <a:solidFill>
                  <a:srgbClr val="6D1311"/>
                </a:solidFill>
              </a:ln>
              <a:solidFill>
                <a:schemeClr val="bg1"/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5929330"/>
            <a:ext cx="9144000" cy="928670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5" name="Фигура, имеющая форму буквы L 184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Фигура, имеющая форму буквы L 185">
            <a:hlinkClick r:id="" action="ppaction://hlinkshowjump?jump=previousslide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Содержимое 16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/>
          <a:lstStyle/>
          <a:p>
            <a:pPr>
              <a:buNone/>
            </a:pPr>
            <a:endParaRPr lang="uk-UA" dirty="0" smtClean="0"/>
          </a:p>
          <a:p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sz="2800" dirty="0" smtClean="0">
                <a:solidFill>
                  <a:schemeClr val="bg1"/>
                </a:solidFill>
              </a:rPr>
              <a:t>Ви вивчили жанрову палітру музичного мистецтва.</a:t>
            </a:r>
          </a:p>
          <a:p>
            <a:pPr>
              <a:buNone/>
            </a:pPr>
            <a:r>
              <a:rPr lang="uk-UA" sz="2800" dirty="0" smtClean="0">
                <a:solidFill>
                  <a:schemeClr val="bg1"/>
                </a:solidFill>
              </a:rPr>
              <a:t> Яка музика  найбільше торкнулася вашого серця?</a:t>
            </a:r>
            <a:endParaRPr lang="uk-UA" sz="2800" dirty="0">
              <a:solidFill>
                <a:schemeClr val="bg1"/>
              </a:solidFill>
            </a:endParaRPr>
          </a:p>
        </p:txBody>
      </p:sp>
      <p:pic>
        <p:nvPicPr>
          <p:cNvPr id="16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5" y="1428735"/>
            <a:ext cx="1337931" cy="2714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Творче</a:t>
            </a:r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завдання</a:t>
            </a:r>
            <a:endParaRPr lang="ru-RU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7" name="Вертикальный свиток 156"/>
          <p:cNvSpPr/>
          <p:nvPr/>
        </p:nvSpPr>
        <p:spPr>
          <a:xfrm>
            <a:off x="1643042" y="1000108"/>
            <a:ext cx="5857916" cy="2000264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800" dirty="0" smtClean="0"/>
          </a:p>
          <a:p>
            <a:pPr algn="ctr"/>
            <a:endParaRPr lang="uk-UA" sz="2800" dirty="0" smtClean="0"/>
          </a:p>
          <a:p>
            <a:pPr algn="ctr"/>
            <a:endParaRPr lang="uk-UA" sz="2800" dirty="0" smtClean="0"/>
          </a:p>
          <a:p>
            <a:pPr algn="ctr"/>
            <a:endParaRPr lang="uk-UA" sz="2800" dirty="0" smtClean="0"/>
          </a:p>
          <a:p>
            <a:pPr algn="ctr"/>
            <a:r>
              <a:rPr lang="uk-UA" sz="3200" b="1" dirty="0" smtClean="0"/>
              <a:t>Проведення конкурсу</a:t>
            </a:r>
          </a:p>
          <a:p>
            <a:pPr algn="ctr"/>
            <a:r>
              <a:rPr lang="uk-UA" sz="3200" b="1" dirty="0" smtClean="0"/>
              <a:t> </a:t>
            </a:r>
            <a:r>
              <a:rPr lang="uk-UA" sz="3200" b="1" dirty="0" err="1" smtClean="0"/>
              <a:t>“Відгадай</a:t>
            </a:r>
            <a:r>
              <a:rPr lang="uk-UA" sz="3200" b="1" dirty="0" smtClean="0"/>
              <a:t> </a:t>
            </a:r>
            <a:r>
              <a:rPr lang="uk-UA" sz="3200" b="1" dirty="0" err="1" smtClean="0"/>
              <a:t>мелодію”</a:t>
            </a:r>
            <a:endParaRPr lang="uk-UA" sz="3200" b="1" dirty="0" smtClean="0"/>
          </a:p>
          <a:p>
            <a:pPr algn="ctr"/>
            <a:endParaRPr lang="uk-UA" sz="2800" dirty="0" smtClean="0"/>
          </a:p>
          <a:p>
            <a:pPr algn="ctr"/>
            <a:endParaRPr lang="uk-UA" sz="2800" dirty="0" smtClean="0"/>
          </a:p>
          <a:p>
            <a:pPr algn="ctr"/>
            <a:endParaRPr lang="uk-UA" sz="2800" dirty="0" smtClean="0"/>
          </a:p>
          <a:p>
            <a:pPr algn="ctr"/>
            <a:endParaRPr lang="uk-UA" sz="2800" dirty="0" smtClean="0"/>
          </a:p>
          <a:p>
            <a:pPr algn="ctr"/>
            <a:endParaRPr lang="uk-UA" sz="2800" dirty="0"/>
          </a:p>
        </p:txBody>
      </p:sp>
      <p:sp>
        <p:nvSpPr>
          <p:cNvPr id="169" name="TextBox 168"/>
          <p:cNvSpPr txBox="1"/>
          <p:nvPr/>
        </p:nvSpPr>
        <p:spPr>
          <a:xfrm>
            <a:off x="0" y="3000910"/>
            <a:ext cx="89599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uk-UA" sz="2000" b="1" dirty="0" smtClean="0">
                <a:solidFill>
                  <a:schemeClr val="bg1"/>
                </a:solidFill>
              </a:rPr>
              <a:t>Прослуховування традиційної народної мелодії (чи кількох фрагментів).</a:t>
            </a:r>
          </a:p>
          <a:p>
            <a:pPr lvl="1"/>
            <a:r>
              <a:rPr lang="uk-UA" sz="2000" b="1" dirty="0" smtClean="0">
                <a:solidFill>
                  <a:schemeClr val="bg1"/>
                </a:solidFill>
              </a:rPr>
              <a:t>Характеристика мелодії, визначення інструментів, які застосовані</a:t>
            </a:r>
          </a:p>
          <a:p>
            <a:pPr lvl="1"/>
            <a:r>
              <a:rPr lang="uk-UA" sz="2000" b="1" dirty="0" smtClean="0">
                <a:solidFill>
                  <a:schemeClr val="bg1"/>
                </a:solidFill>
              </a:rPr>
              <a:t> для її виконання. Бажано використати для конкурсу музику різних народів:</a:t>
            </a:r>
          </a:p>
          <a:p>
            <a:pPr lvl="0" algn="ctr"/>
            <a:r>
              <a:rPr lang="uk-UA" sz="2000" dirty="0" smtClean="0"/>
              <a:t> </a:t>
            </a:r>
            <a:r>
              <a:rPr lang="uk-UA" sz="2400" b="1" dirty="0" smtClean="0">
                <a:solidFill>
                  <a:schemeClr val="bg1"/>
                </a:solidFill>
              </a:rPr>
              <a:t>Україна</a:t>
            </a:r>
          </a:p>
          <a:p>
            <a:pPr lvl="0" algn="ctr"/>
            <a:r>
              <a:rPr lang="uk-UA" sz="2400" b="1" dirty="0" smtClean="0">
                <a:solidFill>
                  <a:schemeClr val="bg1"/>
                </a:solidFill>
              </a:rPr>
              <a:t>Латиноамериканські мелодії</a:t>
            </a:r>
          </a:p>
          <a:p>
            <a:pPr lvl="0" algn="ctr"/>
            <a:r>
              <a:rPr lang="uk-UA" sz="2400" b="1" dirty="0" smtClean="0">
                <a:solidFill>
                  <a:schemeClr val="bg1"/>
                </a:solidFill>
              </a:rPr>
              <a:t>Індія</a:t>
            </a:r>
          </a:p>
          <a:p>
            <a:pPr lvl="0" algn="ctr"/>
            <a:r>
              <a:rPr lang="uk-UA" sz="2400" b="1" dirty="0" smtClean="0">
                <a:solidFill>
                  <a:schemeClr val="bg1"/>
                </a:solidFill>
              </a:rPr>
              <a:t>Росія</a:t>
            </a:r>
          </a:p>
          <a:p>
            <a:pPr lvl="0" algn="ctr"/>
            <a:r>
              <a:rPr lang="uk-UA" sz="2400" b="1" dirty="0" smtClean="0">
                <a:solidFill>
                  <a:schemeClr val="bg1"/>
                </a:solidFill>
              </a:rPr>
              <a:t>Країни Середньої Азії</a:t>
            </a:r>
          </a:p>
          <a:p>
            <a:pPr lvl="1"/>
            <a:endParaRPr lang="uk-UA" sz="2000" b="1" dirty="0" smtClean="0">
              <a:solidFill>
                <a:schemeClr val="bg1"/>
              </a:solidFill>
            </a:endParaRPr>
          </a:p>
          <a:p>
            <a:pPr lvl="1"/>
            <a:endParaRPr lang="uk-UA" sz="2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 animBg="1"/>
      <p:bldP spid="1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Самопізнання</a:t>
            </a:r>
            <a:endParaRPr lang="ru-RU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7" name="Фигура, имеющая форму буквы L 17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Фигура, имеющая форму буквы L 179">
            <a:hlinkClick r:id="" action="ppaction://hlinkshowjump?jump=previousslide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182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91" name="Прямоугольник 190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рямоугольник 191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9" name="TextBox 168"/>
          <p:cNvSpPr txBox="1"/>
          <p:nvPr/>
        </p:nvSpPr>
        <p:spPr>
          <a:xfrm>
            <a:off x="857224" y="1000108"/>
            <a:ext cx="18473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</p:txBody>
      </p:sp>
      <p:pic>
        <p:nvPicPr>
          <p:cNvPr id="5122" name="Picture 2" descr="C:\Users\777\Desktop\img_1272606805.gi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285860"/>
            <a:ext cx="3324225" cy="3248025"/>
          </a:xfrm>
          <a:prstGeom prst="rect">
            <a:avLst/>
          </a:prstGeom>
          <a:noFill/>
        </p:spPr>
      </p:pic>
      <p:sp>
        <p:nvSpPr>
          <p:cNvPr id="163" name="TextBox 162"/>
          <p:cNvSpPr txBox="1"/>
          <p:nvPr/>
        </p:nvSpPr>
        <p:spPr>
          <a:xfrm>
            <a:off x="500034" y="4500570"/>
            <a:ext cx="891387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sz="2800" dirty="0" smtClean="0">
                <a:solidFill>
                  <a:schemeClr val="bg1"/>
                </a:solidFill>
              </a:rPr>
              <a:t>«</a:t>
            </a:r>
            <a:r>
              <a:rPr lang="uk-UA" sz="2800" b="1" dirty="0" smtClean="0">
                <a:solidFill>
                  <a:schemeClr val="bg1"/>
                </a:solidFill>
              </a:rPr>
              <a:t>У нас різний колір шкіри, — різні національності, </a:t>
            </a:r>
          </a:p>
          <a:p>
            <a:pPr lvl="0"/>
            <a:r>
              <a:rPr lang="uk-UA" sz="2800" b="1" dirty="0" smtClean="0">
                <a:solidFill>
                  <a:schemeClr val="bg1"/>
                </a:solidFill>
              </a:rPr>
              <a:t>а кров у всіх червона і серце болить однаково» </a:t>
            </a:r>
          </a:p>
          <a:p>
            <a:pPr lvl="0"/>
            <a:r>
              <a:rPr lang="uk-UA" b="1" dirty="0" smtClean="0">
                <a:solidFill>
                  <a:schemeClr val="bg1"/>
                </a:solidFill>
              </a:rPr>
              <a:t>                               К.</a:t>
            </a:r>
            <a:r>
              <a:rPr lang="uk-UA" b="1" dirty="0" err="1" smtClean="0">
                <a:solidFill>
                  <a:schemeClr val="bg1"/>
                </a:solidFill>
              </a:rPr>
              <a:t>Антарова</a:t>
            </a:r>
            <a:r>
              <a:rPr lang="uk-UA" b="1" dirty="0" smtClean="0">
                <a:solidFill>
                  <a:schemeClr val="bg1"/>
                </a:solidFill>
              </a:rPr>
              <a:t>. ( із </a:t>
            </a:r>
            <a:r>
              <a:rPr lang="uk-UA" b="1" dirty="0" smtClean="0">
                <a:solidFill>
                  <a:schemeClr val="bg1"/>
                </a:solidFill>
              </a:rPr>
              <a:t>книги «</a:t>
            </a:r>
            <a:r>
              <a:rPr lang="uk-UA" b="1" dirty="0" smtClean="0">
                <a:solidFill>
                  <a:schemeClr val="bg1"/>
                </a:solidFill>
              </a:rPr>
              <a:t>Два життя»)</a:t>
            </a:r>
          </a:p>
          <a:p>
            <a:pPr lvl="0"/>
            <a:r>
              <a:rPr lang="uk-UA" sz="2400" b="1" dirty="0" smtClean="0">
                <a:solidFill>
                  <a:schemeClr val="bg1"/>
                </a:solidFill>
              </a:rPr>
              <a:t>                                           </a:t>
            </a:r>
          </a:p>
          <a:p>
            <a:pPr lvl="0"/>
            <a:r>
              <a:rPr lang="uk-UA" sz="2400" b="1" dirty="0" smtClean="0">
                <a:solidFill>
                  <a:schemeClr val="bg1"/>
                </a:solidFill>
              </a:rPr>
              <a:t>                  </a:t>
            </a:r>
            <a:r>
              <a:rPr lang="uk-UA" sz="3200" b="1" dirty="0" smtClean="0">
                <a:solidFill>
                  <a:schemeClr val="bg1"/>
                </a:solidFill>
              </a:rPr>
              <a:t>Задумайся з приводу тези…</a:t>
            </a:r>
            <a:endParaRPr lang="uk-UA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8143932" cy="1857388"/>
          </a:xfrm>
          <a:prstGeom prst="round2SameRect">
            <a:avLst>
              <a:gd name="adj1" fmla="val 20908"/>
              <a:gd name="adj2" fmla="val 50000"/>
            </a:avLst>
          </a:prstGeom>
          <a:solidFill>
            <a:srgbClr val="FEE9E2"/>
          </a:solidFill>
          <a:ln w="19050">
            <a:solidFill>
              <a:schemeClr val="tx1">
                <a:alpha val="53000"/>
              </a:schemeClr>
            </a:solidFill>
          </a:ln>
          <a:effectLst/>
        </p:spPr>
        <p:txBody>
          <a:bodyPr>
            <a:noAutofit/>
          </a:bodyPr>
          <a:lstStyle/>
          <a:p>
            <a:r>
              <a:rPr lang="uk-UA" sz="2400" dirty="0" smtClean="0"/>
              <a:t>Мета: вчити інтерпретувати прослухані музичні твори; порівнювати звучання музичних інструментів різних народів світу; визначати спільні й відмінні риси в музичному мистецтві різних народів.</a:t>
            </a:r>
            <a:endParaRPr lang="uk-UA" sz="2400" dirty="0"/>
          </a:p>
        </p:txBody>
      </p:sp>
      <p:pic>
        <p:nvPicPr>
          <p:cNvPr id="151" name="Picture 9" descr="MUSIC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000504"/>
            <a:ext cx="12795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2285992"/>
            <a:ext cx="4714908" cy="3713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</p:pic>
      <p:sp>
        <p:nvSpPr>
          <p:cNvPr id="157" name="TextBox 156"/>
          <p:cNvSpPr txBox="1"/>
          <p:nvPr/>
        </p:nvSpPr>
        <p:spPr>
          <a:xfrm>
            <a:off x="2143108" y="6143644"/>
            <a:ext cx="4666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</a:rPr>
              <a:t>Львівський театр опери та балету</a:t>
            </a:r>
            <a:endParaRPr lang="uk-UA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357298"/>
            <a:ext cx="9250325" cy="1571636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FFFF99"/>
              </a:solidFill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428596" y="78579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0"/>
            <a:ext cx="9144000" cy="135729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/>
              <a:t>Крило</a:t>
            </a:r>
            <a:r>
              <a:rPr lang="ru-RU" sz="3600" dirty="0" smtClean="0"/>
              <a:t> </a:t>
            </a:r>
            <a:r>
              <a:rPr lang="ru-RU" sz="3600" dirty="0" err="1" smtClean="0"/>
              <a:t>стає</a:t>
            </a:r>
            <a:r>
              <a:rPr lang="ru-RU" sz="3600" dirty="0" smtClean="0"/>
              <a:t> </a:t>
            </a:r>
            <a:r>
              <a:rPr lang="ru-RU" sz="3600" dirty="0" err="1" smtClean="0"/>
              <a:t>крилом</a:t>
            </a:r>
            <a:r>
              <a:rPr lang="ru-RU" sz="3600" dirty="0" smtClean="0"/>
              <a:t> </a:t>
            </a:r>
            <a:r>
              <a:rPr lang="ru-RU" sz="3600" dirty="0" err="1" smtClean="0"/>
              <a:t>тільки</a:t>
            </a:r>
            <a:r>
              <a:rPr lang="ru-RU" sz="3600" dirty="0" smtClean="0"/>
              <a:t> </a:t>
            </a:r>
            <a:r>
              <a:rPr lang="ru-RU" sz="3600" dirty="0" err="1" smtClean="0"/>
              <a:t>під</a:t>
            </a:r>
            <a:r>
              <a:rPr lang="ru-RU" sz="3600" dirty="0" smtClean="0"/>
              <a:t> час лету...</a:t>
            </a:r>
          </a:p>
          <a:p>
            <a:pPr algn="ctr"/>
            <a:r>
              <a:rPr lang="ru-RU" sz="2800" dirty="0" smtClean="0"/>
              <a:t> </a:t>
            </a:r>
            <a:r>
              <a:rPr lang="ru-RU" sz="2800" i="1" dirty="0" err="1" smtClean="0"/>
              <a:t>Володимир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Івасюк</a:t>
            </a:r>
            <a:endParaRPr lang="ru-RU" sz="2800" b="1" i="1" dirty="0"/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14348" y="5633859"/>
              <a:ext cx="107438" cy="45719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7" name="Фигура, имеющая форму буквы L 17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Фигура, имеющая форму буквы L 179">
            <a:hlinkClick r:id="" action="ppaction://hlinkshowjump?jump=previousslide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182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91" name="Прямоугольник 190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рямоугольник 191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9" name="TextBox 168"/>
          <p:cNvSpPr txBox="1"/>
          <p:nvPr/>
        </p:nvSpPr>
        <p:spPr>
          <a:xfrm>
            <a:off x="285720" y="2143116"/>
            <a:ext cx="1138122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 smtClean="0"/>
              <a:t>           </a:t>
            </a:r>
            <a:r>
              <a:rPr lang="uk-UA" sz="4800" dirty="0" smtClean="0">
                <a:solidFill>
                  <a:schemeClr val="bg1"/>
                </a:solidFill>
              </a:rPr>
              <a:t>Дискусія, з приводу…</a:t>
            </a:r>
          </a:p>
          <a:p>
            <a:r>
              <a:rPr lang="uk-UA" sz="4000" dirty="0" smtClean="0">
                <a:solidFill>
                  <a:schemeClr val="bg1"/>
                </a:solidFill>
              </a:rPr>
              <a:t>        </a:t>
            </a:r>
            <a:r>
              <a:rPr lang="uk-UA" sz="4000" i="1" dirty="0" smtClean="0">
                <a:solidFill>
                  <a:schemeClr val="bg1"/>
                </a:solidFill>
              </a:rPr>
              <a:t>Правила ведення дискусії: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err="1" smtClean="0">
                <a:solidFill>
                  <a:schemeClr val="bg1"/>
                </a:solidFill>
              </a:rPr>
              <a:t>слідкуйте</a:t>
            </a:r>
            <a:r>
              <a:rPr lang="ru-RU" sz="3600" dirty="0" smtClean="0">
                <a:solidFill>
                  <a:schemeClr val="bg1"/>
                </a:solidFill>
              </a:rPr>
              <a:t> за культурою </a:t>
            </a:r>
            <a:r>
              <a:rPr lang="ru-RU" sz="3600" dirty="0" err="1" smtClean="0">
                <a:solidFill>
                  <a:schemeClr val="bg1"/>
                </a:solidFill>
              </a:rPr>
              <a:t>свого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мовлення</a:t>
            </a:r>
            <a:r>
              <a:rPr lang="ru-RU" sz="3600" dirty="0" smtClean="0">
                <a:solidFill>
                  <a:schemeClr val="bg1"/>
                </a:solidFill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логічністю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викладу</a:t>
            </a:r>
            <a:r>
              <a:rPr lang="ru-RU" sz="3600" dirty="0" smtClean="0">
                <a:solidFill>
                  <a:schemeClr val="bg1"/>
                </a:solidFill>
              </a:rPr>
              <a:t> думок;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bg1"/>
                </a:solidFill>
              </a:rPr>
              <a:t> культурою </a:t>
            </a:r>
            <a:r>
              <a:rPr lang="ru-RU" sz="3600" dirty="0" err="1" smtClean="0">
                <a:solidFill>
                  <a:schemeClr val="bg1"/>
                </a:solidFill>
              </a:rPr>
              <a:t>спілкування</a:t>
            </a:r>
            <a:r>
              <a:rPr lang="ru-RU" sz="3600" dirty="0" smtClean="0">
                <a:solidFill>
                  <a:schemeClr val="bg1"/>
                </a:solidFill>
              </a:rPr>
              <a:t>;</a:t>
            </a:r>
          </a:p>
          <a:p>
            <a:endParaRPr lang="uk-UA" sz="4000" dirty="0" smtClean="0"/>
          </a:p>
          <a:p>
            <a:endParaRPr lang="uk-UA" sz="4800" dirty="0" smtClean="0"/>
          </a:p>
          <a:p>
            <a:endParaRPr lang="uk-UA" sz="4800" dirty="0" smtClean="0"/>
          </a:p>
          <a:p>
            <a:endParaRPr lang="uk-UA" sz="4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6215058"/>
            <a:ext cx="9144000" cy="64294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Ф. </a:t>
            </a:r>
            <a:r>
              <a:rPr lang="ru-RU" sz="2800" b="1" dirty="0" err="1" smtClean="0">
                <a:solidFill>
                  <a:schemeClr val="bg1"/>
                </a:solidFill>
              </a:rPr>
              <a:t>Лейтон</a:t>
            </a:r>
            <a:r>
              <a:rPr lang="ru-RU" sz="2800" b="1" dirty="0" smtClean="0">
                <a:solidFill>
                  <a:schemeClr val="bg1"/>
                </a:solidFill>
              </a:rPr>
              <a:t> Орфей </a:t>
            </a:r>
            <a:r>
              <a:rPr lang="ru-RU" sz="2800" b="1" dirty="0" err="1" smtClean="0">
                <a:solidFill>
                  <a:schemeClr val="bg1"/>
                </a:solidFill>
              </a:rPr>
              <a:t>і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Евридика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699164" y="-142900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3714776" cy="5929354"/>
          </a:xfrm>
          <a:prstGeom prst="round2SameRect">
            <a:avLst>
              <a:gd name="adj1" fmla="val 20908"/>
              <a:gd name="adj2" fmla="val 5000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  <a:t> 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0000" endA="300" endPos="50000" dist="60007" dir="5400000" sy="-100000" algn="bl" rotWithShape="0"/>
              </a:effectLst>
            </a:endParaRPr>
          </a:p>
        </p:txBody>
      </p:sp>
      <p:sp>
        <p:nvSpPr>
          <p:cNvPr id="157" name="Подзаголовок 156"/>
          <p:cNvSpPr>
            <a:spLocks noGrp="1"/>
          </p:cNvSpPr>
          <p:nvPr>
            <p:ph type="subTitle" idx="1"/>
          </p:nvPr>
        </p:nvSpPr>
        <p:spPr>
          <a:xfrm>
            <a:off x="642910" y="357166"/>
            <a:ext cx="3357586" cy="5286412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6D1311"/>
                </a:solidFill>
              </a:rPr>
              <a:t>Опера </a:t>
            </a:r>
            <a:r>
              <a:rPr lang="ru-RU" sz="2000" b="1" i="1" dirty="0" smtClean="0">
                <a:solidFill>
                  <a:srgbClr val="6D1311"/>
                </a:solidFill>
              </a:rPr>
              <a:t>— </a:t>
            </a:r>
            <a:r>
              <a:rPr lang="ru-RU" sz="2000" b="1" i="1" dirty="0" err="1" smtClean="0">
                <a:solidFill>
                  <a:srgbClr val="6D1311"/>
                </a:solidFill>
              </a:rPr>
              <a:t>музично-драматичний</a:t>
            </a:r>
            <a:r>
              <a:rPr lang="ru-RU" sz="2000" b="1" i="1" dirty="0" smtClean="0">
                <a:solidFill>
                  <a:srgbClr val="6D1311"/>
                </a:solidFill>
              </a:rPr>
              <a:t> </a:t>
            </a:r>
            <a:r>
              <a:rPr lang="ru-RU" sz="2000" b="1" i="1" dirty="0" err="1" smtClean="0">
                <a:solidFill>
                  <a:srgbClr val="6D1311"/>
                </a:solidFill>
              </a:rPr>
              <a:t>твір</a:t>
            </a:r>
            <a:r>
              <a:rPr lang="ru-RU" sz="2000" b="1" i="1" dirty="0" smtClean="0">
                <a:solidFill>
                  <a:srgbClr val="6D1311"/>
                </a:solidFill>
              </a:rPr>
              <a:t>, </a:t>
            </a:r>
            <a:r>
              <a:rPr lang="ru-RU" sz="2000" b="1" i="1" dirty="0" err="1" smtClean="0">
                <a:solidFill>
                  <a:srgbClr val="6D1311"/>
                </a:solidFill>
              </a:rPr>
              <a:t>призначений</a:t>
            </a:r>
            <a:r>
              <a:rPr lang="ru-RU" sz="2000" b="1" i="1" dirty="0" smtClean="0">
                <a:solidFill>
                  <a:srgbClr val="6D1311"/>
                </a:solidFill>
              </a:rPr>
              <a:t> для </a:t>
            </a:r>
            <a:r>
              <a:rPr lang="ru-RU" sz="2000" b="1" i="1" dirty="0" err="1" smtClean="0">
                <a:solidFill>
                  <a:srgbClr val="6D1311"/>
                </a:solidFill>
              </a:rPr>
              <a:t>співу</a:t>
            </a:r>
            <a:r>
              <a:rPr lang="ru-RU" sz="2000" b="1" i="1" dirty="0" smtClean="0">
                <a:solidFill>
                  <a:srgbClr val="6D1311"/>
                </a:solidFill>
              </a:rPr>
              <a:t> в </a:t>
            </a:r>
            <a:r>
              <a:rPr lang="ru-RU" sz="2000" b="1" i="1" dirty="0" err="1" smtClean="0">
                <a:solidFill>
                  <a:srgbClr val="6D1311"/>
                </a:solidFill>
              </a:rPr>
              <a:t>театрі</a:t>
            </a:r>
            <a:r>
              <a:rPr lang="ru-RU" sz="2000" b="1" i="1" dirty="0" smtClean="0">
                <a:solidFill>
                  <a:srgbClr val="6D1311"/>
                </a:solidFill>
              </a:rPr>
              <a:t>.</a:t>
            </a:r>
          </a:p>
          <a:p>
            <a:pPr algn="l"/>
            <a:r>
              <a:rPr lang="ru-RU" sz="2000" b="1" dirty="0" smtClean="0">
                <a:solidFill>
                  <a:srgbClr val="6D1311"/>
                </a:solidFill>
              </a:rPr>
              <a:t>У </a:t>
            </a:r>
            <a:r>
              <a:rPr lang="ru-RU" sz="2000" b="1" dirty="0" err="1" smtClean="0">
                <a:solidFill>
                  <a:srgbClr val="6D1311"/>
                </a:solidFill>
              </a:rPr>
              <a:t>цьому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err="1" smtClean="0">
                <a:solidFill>
                  <a:srgbClr val="6D1311"/>
                </a:solidFill>
              </a:rPr>
              <a:t>творі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err="1" smtClean="0">
                <a:solidFill>
                  <a:srgbClr val="6D1311"/>
                </a:solidFill>
              </a:rPr>
              <a:t>провідною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err="1" smtClean="0">
                <a:solidFill>
                  <a:srgbClr val="6D1311"/>
                </a:solidFill>
              </a:rPr>
              <a:t>є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err="1" smtClean="0">
                <a:solidFill>
                  <a:srgbClr val="6D1311"/>
                </a:solidFill>
              </a:rPr>
              <a:t>музика</a:t>
            </a:r>
            <a:r>
              <a:rPr lang="ru-RU" sz="2000" b="1" dirty="0" smtClean="0">
                <a:solidFill>
                  <a:srgbClr val="6D1311"/>
                </a:solidFill>
              </a:rPr>
              <a:t>, а </a:t>
            </a:r>
            <a:r>
              <a:rPr lang="ru-RU" sz="2000" b="1" dirty="0" err="1" smtClean="0">
                <a:solidFill>
                  <a:srgbClr val="6D1311"/>
                </a:solidFill>
              </a:rPr>
              <a:t>всі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err="1" smtClean="0">
                <a:solidFill>
                  <a:srgbClr val="6D1311"/>
                </a:solidFill>
              </a:rPr>
              <a:t>інші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err="1" smtClean="0">
                <a:solidFill>
                  <a:srgbClr val="6D1311"/>
                </a:solidFill>
              </a:rPr>
              <a:t>елементи</a:t>
            </a:r>
            <a:r>
              <a:rPr lang="ru-RU" sz="2000" b="1" dirty="0" smtClean="0">
                <a:solidFill>
                  <a:srgbClr val="6D1311"/>
                </a:solidFill>
              </a:rPr>
              <a:t> (жести, </a:t>
            </a:r>
            <a:r>
              <a:rPr lang="ru-RU" sz="2000" b="1" dirty="0" err="1" smtClean="0">
                <a:solidFill>
                  <a:srgbClr val="6D1311"/>
                </a:solidFill>
              </a:rPr>
              <a:t>міміка</a:t>
            </a:r>
            <a:r>
              <a:rPr lang="ru-RU" sz="2000" b="1" dirty="0" smtClean="0">
                <a:solidFill>
                  <a:srgbClr val="6D1311"/>
                </a:solidFill>
              </a:rPr>
              <a:t>, </a:t>
            </a:r>
            <a:r>
              <a:rPr lang="ru-RU" sz="2000" b="1" dirty="0" err="1" smtClean="0">
                <a:solidFill>
                  <a:srgbClr val="6D1311"/>
                </a:solidFill>
              </a:rPr>
              <a:t>декорації</a:t>
            </a:r>
            <a:r>
              <a:rPr lang="ru-RU" sz="2000" b="1" dirty="0" smtClean="0">
                <a:solidFill>
                  <a:srgbClr val="6D1311"/>
                </a:solidFill>
              </a:rPr>
              <a:t>, </a:t>
            </a:r>
            <a:r>
              <a:rPr lang="ru-RU" sz="2000" b="1" dirty="0" err="1" smtClean="0">
                <a:solidFill>
                  <a:srgbClr val="6D1311"/>
                </a:solidFill>
              </a:rPr>
              <a:t>освітлення</a:t>
            </a:r>
            <a:r>
              <a:rPr lang="ru-RU" sz="2000" b="1" dirty="0" smtClean="0">
                <a:solidFill>
                  <a:srgbClr val="6D1311"/>
                </a:solidFill>
              </a:rPr>
              <a:t>) </a:t>
            </a:r>
            <a:r>
              <a:rPr lang="ru-RU" sz="2000" b="1" dirty="0" err="1" smtClean="0">
                <a:solidFill>
                  <a:srgbClr val="6D1311"/>
                </a:solidFill>
              </a:rPr>
              <a:t>мають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err="1" smtClean="0">
                <a:solidFill>
                  <a:srgbClr val="6D1311"/>
                </a:solidFill>
              </a:rPr>
              <a:t>другорядний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smtClean="0">
                <a:solidFill>
                  <a:srgbClr val="6D1311"/>
                </a:solidFill>
              </a:rPr>
              <a:t>характер. </a:t>
            </a:r>
            <a:r>
              <a:rPr lang="ru-RU" sz="2000" b="1" dirty="0" err="1" smtClean="0">
                <a:solidFill>
                  <a:srgbClr val="6D1311"/>
                </a:solidFill>
              </a:rPr>
              <a:t>Здебільшого</a:t>
            </a:r>
            <a:r>
              <a:rPr lang="ru-RU" sz="2000" b="1" dirty="0" smtClean="0">
                <a:solidFill>
                  <a:srgbClr val="6D1311"/>
                </a:solidFill>
              </a:rPr>
              <a:t> оперу</a:t>
            </a:r>
          </a:p>
          <a:p>
            <a:pPr algn="l"/>
            <a:r>
              <a:rPr lang="ru-RU" sz="2000" b="1" dirty="0" err="1" smtClean="0">
                <a:solidFill>
                  <a:srgbClr val="6D1311"/>
                </a:solidFill>
              </a:rPr>
              <a:t>пишуть</a:t>
            </a:r>
            <a:r>
              <a:rPr lang="ru-RU" sz="2000" b="1" dirty="0" smtClean="0">
                <a:solidFill>
                  <a:srgbClr val="6D1311"/>
                </a:solidFill>
              </a:rPr>
              <a:t> за </a:t>
            </a:r>
            <a:r>
              <a:rPr lang="ru-RU" sz="2000" b="1" dirty="0" err="1" smtClean="0">
                <a:solidFill>
                  <a:srgbClr val="6D1311"/>
                </a:solidFill>
              </a:rPr>
              <a:t>літературним</a:t>
            </a:r>
            <a:r>
              <a:rPr lang="ru-RU" sz="2000" b="1" dirty="0" smtClean="0">
                <a:solidFill>
                  <a:srgbClr val="6D1311"/>
                </a:solidFill>
              </a:rPr>
              <a:t> сюжетом; основою </a:t>
            </a:r>
            <a:r>
              <a:rPr lang="ru-RU" sz="2000" b="1" dirty="0" err="1" smtClean="0">
                <a:solidFill>
                  <a:srgbClr val="6D1311"/>
                </a:solidFill>
              </a:rPr>
              <a:t>вокальних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err="1" smtClean="0">
                <a:solidFill>
                  <a:srgbClr val="6D1311"/>
                </a:solidFill>
              </a:rPr>
              <a:t>номерів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err="1" smtClean="0">
                <a:solidFill>
                  <a:srgbClr val="6D1311"/>
                </a:solidFill>
              </a:rPr>
              <a:t>є</a:t>
            </a:r>
            <a:r>
              <a:rPr lang="ru-RU" sz="2000" b="1" dirty="0" smtClean="0">
                <a:solidFill>
                  <a:srgbClr val="6D1311"/>
                </a:solidFill>
              </a:rPr>
              <a:t> текст,</a:t>
            </a:r>
          </a:p>
          <a:p>
            <a:pPr algn="l"/>
            <a:r>
              <a:rPr lang="ru-RU" sz="2000" b="1" dirty="0" err="1" smtClean="0">
                <a:solidFill>
                  <a:srgbClr val="6D1311"/>
                </a:solidFill>
              </a:rPr>
              <a:t>який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err="1" smtClean="0">
                <a:solidFill>
                  <a:srgbClr val="6D1311"/>
                </a:solidFill>
              </a:rPr>
              <a:t>називається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i="1" dirty="0" err="1" smtClean="0">
                <a:solidFill>
                  <a:srgbClr val="6D1311"/>
                </a:solidFill>
              </a:rPr>
              <a:t>лібрето</a:t>
            </a:r>
            <a:r>
              <a:rPr lang="ru-RU" sz="2000" b="1" i="1" dirty="0" smtClean="0">
                <a:solidFill>
                  <a:srgbClr val="6D1311"/>
                </a:solidFill>
              </a:rPr>
              <a:t>. </a:t>
            </a:r>
            <a:r>
              <a:rPr lang="ru-RU" sz="2000" b="1" i="1" dirty="0" err="1" smtClean="0">
                <a:solidFill>
                  <a:srgbClr val="6D1311"/>
                </a:solidFill>
              </a:rPr>
              <a:t>Лібрето</a:t>
            </a:r>
            <a:r>
              <a:rPr lang="ru-RU" sz="2000" b="1" i="1" dirty="0" smtClean="0">
                <a:solidFill>
                  <a:srgbClr val="6D1311"/>
                </a:solidFill>
              </a:rPr>
              <a:t> </a:t>
            </a:r>
            <a:r>
              <a:rPr lang="ru-RU" sz="2000" b="1" i="1" dirty="0" err="1" smtClean="0">
                <a:solidFill>
                  <a:srgbClr val="6D1311"/>
                </a:solidFill>
              </a:rPr>
              <a:t>бувають</a:t>
            </a:r>
            <a:r>
              <a:rPr lang="ru-RU" sz="2000" b="1" i="1" dirty="0" smtClean="0">
                <a:solidFill>
                  <a:srgbClr val="6D1311"/>
                </a:solidFill>
              </a:rPr>
              <a:t> </a:t>
            </a:r>
            <a:r>
              <a:rPr lang="ru-RU" sz="2000" b="1" i="1" dirty="0" err="1" smtClean="0">
                <a:solidFill>
                  <a:srgbClr val="6D1311"/>
                </a:solidFill>
              </a:rPr>
              <a:t>віршовані</a:t>
            </a:r>
            <a:r>
              <a:rPr lang="ru-RU" sz="2000" b="1" i="1" dirty="0" smtClean="0">
                <a:solidFill>
                  <a:srgbClr val="6D1311"/>
                </a:solidFill>
              </a:rPr>
              <a:t> </a:t>
            </a:r>
            <a:r>
              <a:rPr lang="ru-RU" sz="2000" b="1" i="1" dirty="0" err="1" smtClean="0">
                <a:solidFill>
                  <a:srgbClr val="6D1311"/>
                </a:solidFill>
              </a:rPr>
              <a:t>або</a:t>
            </a:r>
            <a:r>
              <a:rPr lang="ru-RU" sz="2000" b="1" i="1" dirty="0" smtClean="0">
                <a:solidFill>
                  <a:srgbClr val="6D1311"/>
                </a:solidFill>
              </a:rPr>
              <a:t> </a:t>
            </a:r>
            <a:r>
              <a:rPr lang="ru-RU" sz="2000" b="1" i="1" dirty="0" err="1" smtClean="0">
                <a:solidFill>
                  <a:srgbClr val="6D1311"/>
                </a:solidFill>
              </a:rPr>
              <a:t>прозові</a:t>
            </a:r>
            <a:r>
              <a:rPr lang="ru-RU" sz="2000" b="1" i="1" dirty="0" smtClean="0">
                <a:solidFill>
                  <a:srgbClr val="6D1311"/>
                </a:solidFill>
              </a:rPr>
              <a:t>.</a:t>
            </a:r>
            <a:endParaRPr lang="uk-UA" sz="2000" b="1" dirty="0">
              <a:solidFill>
                <a:srgbClr val="6D1311"/>
              </a:solidFill>
            </a:endParaRPr>
          </a:p>
        </p:txBody>
      </p:sp>
      <p:pic>
        <p:nvPicPr>
          <p:cNvPr id="1026" name="Picture 2" descr="C:\Users\777\Desktop\Ф. Лейтон Орфей і Евреди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57166"/>
            <a:ext cx="4537057" cy="520068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285720" y="500042"/>
            <a:ext cx="4500594" cy="5786478"/>
          </a:xfrm>
          <a:prstGeom prst="round2SameRect">
            <a:avLst>
              <a:gd name="adj1" fmla="val 16667"/>
              <a:gd name="adj2" fmla="val 2727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sz="3600" b="1" i="1" dirty="0" err="1" smtClean="0">
                <a:solidFill>
                  <a:srgbClr val="6D1311"/>
                </a:solidFill>
              </a:rPr>
              <a:t>Оперетою</a:t>
            </a:r>
            <a:r>
              <a:rPr lang="ru-RU" sz="2800" i="1" dirty="0" smtClean="0">
                <a:solidFill>
                  <a:srgbClr val="6D1311"/>
                </a:solidFill>
              </a:rPr>
              <a:t> (</a:t>
            </a:r>
            <a:r>
              <a:rPr lang="ru-RU" sz="2800" i="1" dirty="0" err="1" smtClean="0">
                <a:solidFill>
                  <a:srgbClr val="6D1311"/>
                </a:solidFill>
              </a:rPr>
              <a:t>вiд</a:t>
            </a:r>
            <a:r>
              <a:rPr lang="ru-RU" sz="2800" i="1" dirty="0" smtClean="0">
                <a:solidFill>
                  <a:srgbClr val="6D1311"/>
                </a:solidFill>
              </a:rPr>
              <a:t> фр. </a:t>
            </a:r>
            <a:r>
              <a:rPr lang="ru-RU" sz="2800" i="1" dirty="0" err="1" smtClean="0">
                <a:solidFill>
                  <a:srgbClr val="6D1311"/>
                </a:solidFill>
              </a:rPr>
              <a:t>operette</a:t>
            </a:r>
            <a:r>
              <a:rPr lang="ru-RU" sz="2800" i="1" dirty="0" smtClean="0">
                <a:solidFill>
                  <a:srgbClr val="6D1311"/>
                </a:solidFill>
              </a:rPr>
              <a:t> — </a:t>
            </a:r>
            <a:r>
              <a:rPr lang="ru-RU" sz="2800" i="1" dirty="0" err="1" smtClean="0">
                <a:solidFill>
                  <a:srgbClr val="6D1311"/>
                </a:solidFill>
              </a:rPr>
              <a:t>маленька</a:t>
            </a:r>
            <a:r>
              <a:rPr lang="ru-RU" sz="2800" i="1" dirty="0" smtClean="0">
                <a:solidFill>
                  <a:srgbClr val="6D1311"/>
                </a:solidFill>
              </a:rPr>
              <a:t> опера) </a:t>
            </a:r>
            <a:r>
              <a:rPr lang="ru-RU" sz="2800" dirty="0" err="1" smtClean="0">
                <a:solidFill>
                  <a:srgbClr val="6D1311"/>
                </a:solidFill>
              </a:rPr>
              <a:t>називають</a:t>
            </a:r>
            <a:r>
              <a:rPr lang="ru-RU" sz="2800" dirty="0" smtClean="0">
                <a:solidFill>
                  <a:srgbClr val="6D1311"/>
                </a:solidFill>
              </a:rPr>
              <a:t> один </a:t>
            </a:r>
            <a:r>
              <a:rPr lang="ru-RU" sz="2800" dirty="0" err="1" smtClean="0">
                <a:solidFill>
                  <a:srgbClr val="6D1311"/>
                </a:solidFill>
              </a:rPr>
              <a:t>з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видiв</a:t>
            </a:r>
            <a:endParaRPr lang="ru-RU" sz="2800" dirty="0" smtClean="0">
              <a:solidFill>
                <a:srgbClr val="6D1311"/>
              </a:solidFill>
            </a:endParaRPr>
          </a:p>
          <a:p>
            <a:r>
              <a:rPr lang="ru-RU" sz="2800" dirty="0" err="1" smtClean="0">
                <a:solidFill>
                  <a:srgbClr val="6D1311"/>
                </a:solidFill>
              </a:rPr>
              <a:t>музичного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дійства</a:t>
            </a:r>
            <a:r>
              <a:rPr lang="ru-RU" sz="2800" dirty="0" smtClean="0">
                <a:solidFill>
                  <a:srgbClr val="6D1311"/>
                </a:solidFill>
              </a:rPr>
              <a:t>, в </a:t>
            </a:r>
            <a:r>
              <a:rPr lang="ru-RU" sz="2800" dirty="0" err="1" smtClean="0">
                <a:solidFill>
                  <a:srgbClr val="6D1311"/>
                </a:solidFill>
              </a:rPr>
              <a:t>якому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поєднуються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вокальна</a:t>
            </a:r>
            <a:r>
              <a:rPr lang="ru-RU" sz="2800" dirty="0" smtClean="0">
                <a:solidFill>
                  <a:srgbClr val="6D1311"/>
                </a:solidFill>
              </a:rPr>
              <a:t> та </a:t>
            </a:r>
            <a:r>
              <a:rPr lang="ru-RU" sz="2800" dirty="0" err="1" smtClean="0">
                <a:solidFill>
                  <a:srgbClr val="6D1311"/>
                </a:solidFill>
              </a:rPr>
              <a:t>iнструментальна</a:t>
            </a:r>
            <a:endParaRPr lang="ru-RU" sz="2800" dirty="0" smtClean="0">
              <a:solidFill>
                <a:srgbClr val="6D1311"/>
              </a:solidFill>
            </a:endParaRPr>
          </a:p>
          <a:p>
            <a:r>
              <a:rPr lang="ru-RU" sz="2800" dirty="0" err="1" smtClean="0">
                <a:solidFill>
                  <a:srgbClr val="6D1311"/>
                </a:solidFill>
              </a:rPr>
              <a:t>музика</a:t>
            </a:r>
            <a:r>
              <a:rPr lang="ru-RU" sz="2800" dirty="0" smtClean="0">
                <a:solidFill>
                  <a:srgbClr val="6D1311"/>
                </a:solidFill>
              </a:rPr>
              <a:t>, </a:t>
            </a:r>
            <a:r>
              <a:rPr lang="ru-RU" sz="2800" dirty="0" err="1" smtClean="0">
                <a:solidFill>
                  <a:srgbClr val="6D1311"/>
                </a:solidFill>
              </a:rPr>
              <a:t>танець</a:t>
            </a:r>
            <a:r>
              <a:rPr lang="ru-RU" sz="2800" dirty="0" smtClean="0">
                <a:solidFill>
                  <a:srgbClr val="6D1311"/>
                </a:solidFill>
              </a:rPr>
              <a:t>, балет </a:t>
            </a:r>
            <a:r>
              <a:rPr lang="ru-RU" sz="2800" dirty="0" err="1" smtClean="0">
                <a:solidFill>
                  <a:srgbClr val="6D1311"/>
                </a:solidFill>
              </a:rPr>
              <a:t>і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елементи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естрадного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мистецтва</a:t>
            </a:r>
            <a:r>
              <a:rPr lang="ru-RU" sz="2800" dirty="0" smtClean="0">
                <a:solidFill>
                  <a:srgbClr val="6D1311"/>
                </a:solidFill>
              </a:rPr>
              <a:t>. </a:t>
            </a:r>
            <a:r>
              <a:rPr lang="ru-RU" sz="2800" dirty="0" err="1" smtClean="0">
                <a:solidFill>
                  <a:srgbClr val="6D1311"/>
                </a:solidFill>
              </a:rPr>
              <a:t>Завдяки</a:t>
            </a:r>
            <a:r>
              <a:rPr lang="ru-RU" sz="2800" dirty="0" smtClean="0">
                <a:solidFill>
                  <a:srgbClr val="6D1311"/>
                </a:solidFill>
              </a:rPr>
              <a:t> такому</a:t>
            </a:r>
          </a:p>
          <a:p>
            <a:r>
              <a:rPr lang="ru-RU" sz="2800" dirty="0" err="1" smtClean="0">
                <a:solidFill>
                  <a:srgbClr val="6D1311"/>
                </a:solidFill>
              </a:rPr>
              <a:t>яскравому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поєднанню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цим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надзвичайно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демократичним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i</a:t>
            </a:r>
            <a:r>
              <a:rPr lang="ru-RU" sz="2800" dirty="0" smtClean="0">
                <a:solidFill>
                  <a:srgbClr val="6D1311"/>
                </a:solidFill>
              </a:rPr>
              <a:t> «легким» для</a:t>
            </a:r>
          </a:p>
          <a:p>
            <a:r>
              <a:rPr lang="ru-RU" sz="2800" dirty="0" err="1" smtClean="0">
                <a:solidFill>
                  <a:srgbClr val="6D1311"/>
                </a:solidFill>
              </a:rPr>
              <a:t>сприймання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музично-театральним</a:t>
            </a:r>
            <a:r>
              <a:rPr lang="ru-RU" sz="2800" dirty="0" smtClean="0">
                <a:solidFill>
                  <a:srgbClr val="6D1311"/>
                </a:solidFill>
              </a:rPr>
              <a:t> жанром </a:t>
            </a:r>
            <a:r>
              <a:rPr lang="ru-RU" sz="2800" dirty="0" err="1" smtClean="0">
                <a:solidFill>
                  <a:srgbClr val="6D1311"/>
                </a:solidFill>
              </a:rPr>
              <a:t>захоплюються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мiльйони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лю</a:t>
            </a:r>
            <a:r>
              <a:rPr lang="ru-RU" sz="2800" dirty="0" smtClean="0">
                <a:solidFill>
                  <a:srgbClr val="6D1311"/>
                </a:solidFill>
              </a:rPr>
              <a:t>-</a:t>
            </a:r>
          </a:p>
          <a:p>
            <a:r>
              <a:rPr lang="uk-UA" sz="2800" dirty="0" err="1" smtClean="0">
                <a:solidFill>
                  <a:srgbClr val="6D1311"/>
                </a:solidFill>
              </a:rPr>
              <a:t>дей</a:t>
            </a:r>
            <a:r>
              <a:rPr lang="uk-UA" sz="2800" dirty="0" smtClean="0">
                <a:solidFill>
                  <a:srgbClr val="6D1311"/>
                </a:solidFill>
              </a:rPr>
              <a:t> р</a:t>
            </a:r>
            <a:r>
              <a:rPr lang="en-US" sz="2800" dirty="0" err="1" smtClean="0">
                <a:solidFill>
                  <a:srgbClr val="6D1311"/>
                </a:solidFill>
              </a:rPr>
              <a:t>i</a:t>
            </a:r>
            <a:r>
              <a:rPr lang="uk-UA" sz="2800" dirty="0" err="1" smtClean="0">
                <a:solidFill>
                  <a:srgbClr val="6D1311"/>
                </a:solidFill>
              </a:rPr>
              <a:t>зного</a:t>
            </a:r>
            <a:r>
              <a:rPr lang="uk-UA" sz="2800" dirty="0" smtClean="0">
                <a:solidFill>
                  <a:srgbClr val="6D1311"/>
                </a:solidFill>
              </a:rPr>
              <a:t> в</a:t>
            </a:r>
            <a:r>
              <a:rPr lang="en-US" sz="2800" dirty="0" err="1" smtClean="0">
                <a:solidFill>
                  <a:srgbClr val="6D1311"/>
                </a:solidFill>
              </a:rPr>
              <a:t>i</a:t>
            </a:r>
            <a:r>
              <a:rPr lang="uk-UA" sz="2800" dirty="0" err="1" smtClean="0">
                <a:solidFill>
                  <a:srgbClr val="6D1311"/>
                </a:solidFill>
              </a:rPr>
              <a:t>ку</a:t>
            </a:r>
            <a:r>
              <a:rPr lang="uk-UA" sz="2800" dirty="0" smtClean="0">
                <a:solidFill>
                  <a:srgbClr val="6D1311"/>
                </a:solidFill>
              </a:rPr>
              <a:t>.</a:t>
            </a:r>
            <a:endParaRPr lang="uk-UA" sz="2600" b="1" i="1" dirty="0" smtClean="0">
              <a:solidFill>
                <a:srgbClr val="6D1311"/>
              </a:solidFill>
            </a:endParaRPr>
          </a:p>
        </p:txBody>
      </p:sp>
      <p:pic>
        <p:nvPicPr>
          <p:cNvPr id="4098" name="Picture 2" descr="C:\Users\777\Desktop\afishaberezen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500042"/>
            <a:ext cx="3957329" cy="580648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929306"/>
            <a:ext cx="9144000" cy="928694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-71470" y="5540241"/>
            <a:ext cx="9144000" cy="642942"/>
          </a:xfrm>
          <a:prstGeom prst="rect">
            <a:avLst/>
          </a:prstGeom>
          <a:noFill/>
          <a:ln w="19050">
            <a:noFill/>
          </a:ln>
          <a:effectLst/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285720" y="285728"/>
            <a:ext cx="2928958" cy="5429287"/>
          </a:xfrm>
          <a:prstGeom prst="round2SameRect">
            <a:avLst>
              <a:gd name="adj1" fmla="val 16667"/>
              <a:gd name="adj2" fmla="val 2727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2800" b="1" i="1" dirty="0" smtClean="0">
                <a:solidFill>
                  <a:srgbClr val="6D1311"/>
                </a:solidFill>
              </a:rPr>
              <a:t>Балет </a:t>
            </a:r>
            <a:r>
              <a:rPr lang="uk-UA" sz="1800" b="1" dirty="0" smtClean="0">
                <a:solidFill>
                  <a:srgbClr val="6D1311"/>
                </a:solidFill>
              </a:rPr>
              <a:t>— злиття музики і хореографії — це музично-театральний жанр, який також синтезує різні види мистецтва. В балеті зміст, почуття та думки дійових осіб виражаються засобами музики і танцю.</a:t>
            </a:r>
          </a:p>
          <a:p>
            <a:r>
              <a:rPr lang="uk-UA" sz="1800" b="1" dirty="0" smtClean="0">
                <a:solidFill>
                  <a:srgbClr val="6D1311"/>
                </a:solidFill>
              </a:rPr>
              <a:t>Французьке слово «</a:t>
            </a:r>
            <a:r>
              <a:rPr lang="en-US" sz="1800" b="1" dirty="0" smtClean="0">
                <a:solidFill>
                  <a:srgbClr val="6D1311"/>
                </a:solidFill>
              </a:rPr>
              <a:t>ballet» </a:t>
            </a:r>
            <a:r>
              <a:rPr lang="uk-UA" sz="1800" b="1" dirty="0" smtClean="0">
                <a:solidFill>
                  <a:srgbClr val="6D1311"/>
                </a:solidFill>
              </a:rPr>
              <a:t>походить від італійського «</a:t>
            </a:r>
            <a:r>
              <a:rPr lang="en-US" sz="1800" b="1" dirty="0" err="1" smtClean="0">
                <a:solidFill>
                  <a:srgbClr val="6D1311"/>
                </a:solidFill>
              </a:rPr>
              <a:t>ballett</a:t>
            </a:r>
            <a:r>
              <a:rPr lang="uk-UA" sz="1800" b="1" dirty="0" smtClean="0">
                <a:solidFill>
                  <a:srgbClr val="6D1311"/>
                </a:solidFill>
              </a:rPr>
              <a:t>о» — танець. </a:t>
            </a:r>
          </a:p>
          <a:p>
            <a:endParaRPr lang="ru-RU" sz="1800" b="1" dirty="0">
              <a:solidFill>
                <a:srgbClr val="6D1311"/>
              </a:solidFill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600076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b="1" i="1" dirty="0" smtClean="0">
                <a:solidFill>
                  <a:srgbClr val="6D1311"/>
                </a:solidFill>
                <a:latin typeface="Arial" pitchFamily="34" charset="0"/>
                <a:cs typeface="Arial" pitchFamily="34" charset="0"/>
              </a:rPr>
              <a:t>Едгар </a:t>
            </a:r>
            <a:r>
              <a:rPr lang="uk-UA" sz="2000" b="1" i="1" dirty="0" err="1" smtClean="0">
                <a:solidFill>
                  <a:srgbClr val="6D1311"/>
                </a:solidFill>
                <a:latin typeface="Arial" pitchFamily="34" charset="0"/>
                <a:cs typeface="Arial" pitchFamily="34" charset="0"/>
              </a:rPr>
              <a:t>Дега</a:t>
            </a:r>
            <a:r>
              <a:rPr lang="uk-UA" sz="2000" b="1" i="1" dirty="0" smtClean="0">
                <a:solidFill>
                  <a:srgbClr val="6D1311"/>
                </a:solidFill>
                <a:latin typeface="Arial" pitchFamily="34" charset="0"/>
                <a:cs typeface="Arial" pitchFamily="34" charset="0"/>
              </a:rPr>
              <a:t> Балерини на сцені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777\Desktop\11607569_YEdgar_Dega_Balerinuy_na_scene_187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85728"/>
            <a:ext cx="5419724" cy="441744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  <p:bldP spid="177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Прямоугольник 175"/>
          <p:cNvSpPr/>
          <p:nvPr/>
        </p:nvSpPr>
        <p:spPr>
          <a:xfrm>
            <a:off x="0" y="0"/>
            <a:ext cx="9144000" cy="1142984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64" y="0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7" name="Прямоугольник 156"/>
          <p:cNvSpPr/>
          <p:nvPr/>
        </p:nvSpPr>
        <p:spPr>
          <a:xfrm>
            <a:off x="2643174" y="5357826"/>
            <a:ext cx="7715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Мюзикл «</a:t>
            </a:r>
            <a:r>
              <a:rPr lang="ru-RU" sz="2000" b="1" dirty="0" err="1" smtClean="0">
                <a:solidFill>
                  <a:schemeClr val="bg1"/>
                </a:solidFill>
              </a:rPr>
              <a:t>Кішки</a:t>
            </a:r>
            <a:r>
              <a:rPr lang="ru-RU" sz="2000" b="1" dirty="0" smtClean="0">
                <a:solidFill>
                  <a:schemeClr val="bg1"/>
                </a:solidFill>
              </a:rPr>
              <a:t>»</a:t>
            </a:r>
          </a:p>
          <a:p>
            <a:pPr algn="ctr"/>
            <a:r>
              <a:rPr lang="uk-UA" sz="2000" dirty="0" smtClean="0"/>
              <a:t> </a:t>
            </a:r>
            <a:r>
              <a:rPr lang="uk-UA" sz="2000" dirty="0" smtClean="0">
                <a:solidFill>
                  <a:schemeClr val="bg1"/>
                </a:solidFill>
              </a:rPr>
              <a:t>композитор Вільям </a:t>
            </a:r>
            <a:r>
              <a:rPr lang="uk-UA" sz="2000" i="1" dirty="0" err="1" smtClean="0">
                <a:solidFill>
                  <a:schemeClr val="bg1"/>
                </a:solidFill>
              </a:rPr>
              <a:t>Ллойд</a:t>
            </a:r>
            <a:r>
              <a:rPr lang="uk-UA" sz="2000" i="1" dirty="0" smtClean="0">
                <a:solidFill>
                  <a:schemeClr val="bg1"/>
                </a:solidFill>
              </a:rPr>
              <a:t> </a:t>
            </a:r>
            <a:r>
              <a:rPr lang="uk-UA" sz="2000" i="1" dirty="0" err="1" smtClean="0">
                <a:solidFill>
                  <a:schemeClr val="bg1"/>
                </a:solidFill>
              </a:rPr>
              <a:t>Веббер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Його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вважають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еталоном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 жанру </a:t>
            </a:r>
            <a:r>
              <a:rPr lang="ru-RU" sz="2000" b="1" dirty="0" smtClean="0">
                <a:solidFill>
                  <a:schemeClr val="bg1"/>
                </a:solidFill>
              </a:rPr>
              <a:t>на </a:t>
            </a:r>
            <a:r>
              <a:rPr lang="ru-RU" sz="2000" b="1" dirty="0" err="1" smtClean="0">
                <a:solidFill>
                  <a:schemeClr val="bg1"/>
                </a:solidFill>
              </a:rPr>
              <a:t>Заході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777\Desktop\42-59-2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1357298"/>
            <a:ext cx="5080000" cy="40005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163" name="Подзаголовок 176"/>
          <p:cNvSpPr>
            <a:spLocks noGrp="1"/>
          </p:cNvSpPr>
          <p:nvPr>
            <p:ph type="body" idx="1"/>
          </p:nvPr>
        </p:nvSpPr>
        <p:spPr>
          <a:xfrm>
            <a:off x="214282" y="1357298"/>
            <a:ext cx="3429024" cy="5286412"/>
          </a:xfrm>
          <a:prstGeom prst="round2SameRect">
            <a:avLst>
              <a:gd name="adj1" fmla="val 16667"/>
              <a:gd name="adj2" fmla="val 2727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endParaRPr lang="uk-UA" sz="5100" b="1" i="1" dirty="0" smtClean="0"/>
          </a:p>
          <a:p>
            <a:r>
              <a:rPr lang="uk-UA" sz="7000" b="1" i="1" dirty="0" smtClean="0"/>
              <a:t>Мюзикл</a:t>
            </a:r>
            <a:r>
              <a:rPr lang="uk-UA" sz="4000" b="1" i="1" dirty="0" smtClean="0"/>
              <a:t> </a:t>
            </a:r>
            <a:r>
              <a:rPr lang="uk-UA" sz="4000" b="1" i="1" dirty="0" smtClean="0"/>
              <a:t>(від англ. </a:t>
            </a:r>
            <a:r>
              <a:rPr lang="en-US" sz="4000" b="1" i="1" dirty="0" smtClean="0"/>
              <a:t>musical play — </a:t>
            </a:r>
            <a:r>
              <a:rPr lang="uk-UA" sz="4000" b="1" i="1" dirty="0" smtClean="0"/>
              <a:t>музичний спектакль) — </a:t>
            </a:r>
            <a:r>
              <a:rPr lang="uk-UA" sz="4000" b="1" i="1" dirty="0" err="1" smtClean="0"/>
              <a:t>музично-</a:t>
            </a:r>
            <a:endParaRPr lang="uk-UA" sz="4000" b="1" i="1" dirty="0" smtClean="0"/>
          </a:p>
          <a:p>
            <a:r>
              <a:rPr lang="ru-RU" sz="4000" b="1" dirty="0" err="1" smtClean="0"/>
              <a:t>сценічна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вистава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переважно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комедійного</a:t>
            </a:r>
            <a:r>
              <a:rPr lang="ru-RU" sz="4000" b="1" dirty="0" smtClean="0"/>
              <a:t> характеру, в </a:t>
            </a:r>
            <a:r>
              <a:rPr lang="ru-RU" sz="4000" b="1" dirty="0" err="1" smtClean="0"/>
              <a:t>якій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поєднуються</a:t>
            </a:r>
            <a:endParaRPr lang="ru-RU" sz="4000" b="1" dirty="0" smtClean="0"/>
          </a:p>
          <a:p>
            <a:r>
              <a:rPr lang="uk-UA" sz="4000" b="1" dirty="0" smtClean="0"/>
              <a:t>різноманітні жанри й виражальні засоби естрадної та побутової музики,</a:t>
            </a:r>
          </a:p>
          <a:p>
            <a:r>
              <a:rPr lang="ru-RU" sz="4000" b="1" dirty="0" err="1" smtClean="0"/>
              <a:t>хореографічного</a:t>
            </a:r>
            <a:r>
              <a:rPr lang="ru-RU" sz="4000" b="1" dirty="0" smtClean="0"/>
              <a:t>, драматичного, оперного </a:t>
            </a:r>
            <a:r>
              <a:rPr lang="ru-RU" sz="4000" b="1" dirty="0" err="1" smtClean="0"/>
              <a:t>мистецтв</a:t>
            </a:r>
            <a:r>
              <a:rPr lang="ru-RU" sz="4000" b="1" dirty="0" smtClean="0"/>
              <a:t>. Сюжет мюзиклу</a:t>
            </a:r>
          </a:p>
          <a:p>
            <a:r>
              <a:rPr lang="ru-RU" sz="4000" b="1" dirty="0" err="1" smtClean="0"/>
              <a:t>втілюється</a:t>
            </a:r>
            <a:r>
              <a:rPr lang="ru-RU" sz="4000" b="1" dirty="0" smtClean="0"/>
              <a:t> в </a:t>
            </a:r>
            <a:r>
              <a:rPr lang="ru-RU" sz="4000" b="1" dirty="0" err="1" smtClean="0"/>
              <a:t>діалогах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музиці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співі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танці</a:t>
            </a:r>
            <a:r>
              <a:rPr lang="ru-RU" sz="4000" b="1" dirty="0" smtClean="0"/>
              <a:t>. </a:t>
            </a:r>
            <a:r>
              <a:rPr lang="ru-RU" sz="4000" b="1" dirty="0" err="1" smtClean="0"/>
              <a:t>Значний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вплив</a:t>
            </a:r>
            <a:r>
              <a:rPr lang="ru-RU" sz="4000" b="1" dirty="0" smtClean="0"/>
              <a:t> на </a:t>
            </a:r>
            <a:r>
              <a:rPr lang="ru-RU" sz="4000" b="1" dirty="0" err="1" smtClean="0"/>
              <a:t>становлення</a:t>
            </a:r>
            <a:endParaRPr lang="ru-RU" sz="4000" b="1" dirty="0" smtClean="0"/>
          </a:p>
          <a:p>
            <a:r>
              <a:rPr lang="ru-RU" sz="4000" b="1" dirty="0" smtClean="0"/>
              <a:t>мюзиклу справили </a:t>
            </a:r>
            <a:r>
              <a:rPr lang="ru-RU" sz="4000" b="1" dirty="0" err="1" smtClean="0"/>
              <a:t>оперета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комічна</a:t>
            </a:r>
            <a:r>
              <a:rPr lang="ru-RU" sz="4000" b="1" dirty="0" smtClean="0"/>
              <a:t> опера, </a:t>
            </a:r>
            <a:r>
              <a:rPr lang="ru-RU" sz="4000" b="1" dirty="0" err="1" smtClean="0"/>
              <a:t>водевіль</a:t>
            </a:r>
            <a:r>
              <a:rPr lang="ru-RU" sz="4000" b="1" dirty="0" smtClean="0"/>
              <a:t>, бурлеск.</a:t>
            </a:r>
          </a:p>
          <a:p>
            <a:r>
              <a:rPr lang="ru-RU" sz="4000" b="1" dirty="0" smtClean="0"/>
              <a:t>Жанр мюзиклу </a:t>
            </a:r>
            <a:r>
              <a:rPr lang="ru-RU" sz="4000" b="1" dirty="0" err="1" smtClean="0"/>
              <a:t>виник</a:t>
            </a:r>
            <a:r>
              <a:rPr lang="ru-RU" sz="4000" b="1" dirty="0" smtClean="0"/>
              <a:t> у США в 20-х </a:t>
            </a:r>
            <a:r>
              <a:rPr lang="ru-RU" sz="4000" b="1" dirty="0" err="1" smtClean="0"/>
              <a:t>рр</a:t>
            </a:r>
            <a:r>
              <a:rPr lang="ru-RU" sz="4000" b="1" dirty="0" smtClean="0"/>
              <a:t>. ХХ ст.</a:t>
            </a:r>
            <a:endParaRPr lang="ru-RU" sz="7000" b="1" dirty="0" smtClean="0"/>
          </a:p>
          <a:p>
            <a:endParaRPr lang="uk-UA" sz="4000" b="1" i="1" dirty="0" smtClean="0">
              <a:solidFill>
                <a:srgbClr val="6D1311"/>
              </a:solidFill>
            </a:endParaRPr>
          </a:p>
        </p:txBody>
      </p:sp>
      <p:sp>
        <p:nvSpPr>
          <p:cNvPr id="169" name="Прямоугольник 168"/>
          <p:cNvSpPr/>
          <p:nvPr/>
        </p:nvSpPr>
        <p:spPr>
          <a:xfrm>
            <a:off x="0" y="0"/>
            <a:ext cx="8929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«Мюзикл — </a:t>
            </a:r>
            <a:r>
              <a:rPr lang="ru-RU" sz="2400" b="1" dirty="0" err="1" smtClean="0">
                <a:solidFill>
                  <a:schemeClr val="bg1"/>
                </a:solidFill>
              </a:rPr>
              <a:t>розмовний</a:t>
            </a:r>
            <a:r>
              <a:rPr lang="ru-RU" sz="2400" b="1" dirty="0" smtClean="0">
                <a:solidFill>
                  <a:schemeClr val="bg1"/>
                </a:solidFill>
              </a:rPr>
              <a:t> жанр для тих, </a:t>
            </a:r>
            <a:r>
              <a:rPr lang="ru-RU" sz="2400" b="1" dirty="0" err="1" smtClean="0">
                <a:solidFill>
                  <a:schemeClr val="bg1"/>
                </a:solidFill>
              </a:rPr>
              <a:t>хто</a:t>
            </a:r>
            <a:r>
              <a:rPr lang="ru-RU" sz="2400" b="1" dirty="0" smtClean="0">
                <a:solidFill>
                  <a:schemeClr val="bg1"/>
                </a:solidFill>
              </a:rPr>
              <a:t> не </a:t>
            </a:r>
            <a:r>
              <a:rPr lang="ru-RU" sz="2400" b="1" dirty="0" err="1" smtClean="0">
                <a:solidFill>
                  <a:schemeClr val="bg1"/>
                </a:solidFill>
              </a:rPr>
              <a:t>вміє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співати</a:t>
            </a:r>
            <a:r>
              <a:rPr lang="ru-RU" sz="2400" b="1" dirty="0" smtClean="0">
                <a:solidFill>
                  <a:schemeClr val="bg1"/>
                </a:solidFill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</a:rPr>
              <a:t>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музичний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— для тих, </a:t>
            </a:r>
            <a:r>
              <a:rPr lang="ru-RU" sz="2400" b="1" dirty="0" err="1" smtClean="0">
                <a:solidFill>
                  <a:schemeClr val="bg1"/>
                </a:solidFill>
              </a:rPr>
              <a:t>хто</a:t>
            </a:r>
            <a:r>
              <a:rPr lang="ru-RU" sz="2400" b="1" dirty="0" smtClean="0">
                <a:solidFill>
                  <a:schemeClr val="bg1"/>
                </a:solidFill>
              </a:rPr>
              <a:t> не </a:t>
            </a:r>
            <a:r>
              <a:rPr lang="ru-RU" sz="2400" b="1" dirty="0" err="1" smtClean="0">
                <a:solidFill>
                  <a:schemeClr val="bg1"/>
                </a:solidFill>
              </a:rPr>
              <a:t>вміє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говорити</a:t>
            </a:r>
            <a:r>
              <a:rPr lang="ru-RU" sz="2400" b="1" dirty="0" smtClean="0">
                <a:solidFill>
                  <a:schemeClr val="bg1"/>
                </a:solidFill>
              </a:rPr>
              <a:t>»  </a:t>
            </a:r>
            <a:r>
              <a:rPr lang="ru-RU" sz="2000" b="1" dirty="0" smtClean="0">
                <a:solidFill>
                  <a:schemeClr val="bg1"/>
                </a:solidFill>
              </a:rPr>
              <a:t>(Шарль </a:t>
            </a:r>
            <a:r>
              <a:rPr lang="ru-RU" sz="2000" b="1" dirty="0" err="1" smtClean="0">
                <a:solidFill>
                  <a:schemeClr val="bg1"/>
                </a:solidFill>
              </a:rPr>
              <a:t>Азнавур</a:t>
            </a:r>
            <a:r>
              <a:rPr lang="ru-RU" sz="2000" b="1" dirty="0" smtClean="0">
                <a:solidFill>
                  <a:schemeClr val="bg1"/>
                </a:solidFill>
              </a:rPr>
              <a:t>).</a:t>
            </a:r>
            <a:endParaRPr lang="uk-UA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 build="p" animBg="1"/>
      <p:bldP spid="1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Прямоугольник 182"/>
          <p:cNvSpPr/>
          <p:nvPr/>
        </p:nvSpPr>
        <p:spPr>
          <a:xfrm rot="5400000">
            <a:off x="6322215" y="3607611"/>
            <a:ext cx="5429288" cy="21428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Прямоугольник 179"/>
          <p:cNvSpPr/>
          <p:nvPr/>
        </p:nvSpPr>
        <p:spPr>
          <a:xfrm rot="16200000">
            <a:off x="-2607503" y="3536173"/>
            <a:ext cx="5429288" cy="21428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142844" y="35716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357158" y="35716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71472" y="35716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85786" y="35716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1000100" y="35716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214414" y="35716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428728" y="35716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643042" y="35716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857356" y="35716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71670" y="35716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85984" y="35716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500298" y="35716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714612" y="35716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928926" y="35716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143240" y="35716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357554" y="35716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71868" y="35716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86182" y="35716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4000496" y="35716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214810" y="35716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429124" y="35716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643438" y="35716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1771656" y="142852"/>
            <a:ext cx="7372344" cy="796908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err="1" smtClean="0">
                <a:solidFill>
                  <a:schemeClr val="bg1"/>
                </a:solidFill>
              </a:rPr>
              <a:t>Які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види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мистецтва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взаємодіють</a:t>
            </a:r>
            <a:r>
              <a:rPr lang="ru-RU" sz="2800" b="1" dirty="0" smtClean="0">
                <a:solidFill>
                  <a:schemeClr val="bg1"/>
                </a:solidFill>
              </a:rPr>
              <a:t> у </a:t>
            </a:r>
            <a:r>
              <a:rPr lang="ru-RU" sz="2800" b="1" dirty="0" err="1" smtClean="0">
                <a:solidFill>
                  <a:schemeClr val="bg1"/>
                </a:solidFill>
              </a:rPr>
              <a:t>музично-театральному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жанрі</a:t>
            </a:r>
            <a:r>
              <a:rPr lang="ru-RU" sz="2800" b="1" dirty="0" smtClean="0">
                <a:solidFill>
                  <a:schemeClr val="bg1"/>
                </a:solidFill>
              </a:rPr>
              <a:t>?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dirty="0" err="1" smtClean="0">
                <a:solidFill>
                  <a:schemeClr val="bg1"/>
                </a:solidFill>
              </a:rPr>
              <a:t>Порівняйте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виражальні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засоби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створення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художнього</a:t>
            </a:r>
            <a:r>
              <a:rPr lang="ru-RU" sz="2800" dirty="0" smtClean="0">
                <a:solidFill>
                  <a:schemeClr val="bg1"/>
                </a:solidFill>
              </a:rPr>
              <a:t> образу в </a:t>
            </a:r>
            <a:r>
              <a:rPr lang="ru-RU" sz="2800" dirty="0" err="1" smtClean="0">
                <a:solidFill>
                  <a:schemeClr val="bg1"/>
                </a:solidFill>
              </a:rPr>
              <a:t>опері</a:t>
            </a:r>
            <a:r>
              <a:rPr lang="ru-RU" sz="2800" dirty="0" smtClean="0">
                <a:solidFill>
                  <a:schemeClr val="bg1"/>
                </a:solidFill>
              </a:rPr>
              <a:t>,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err="1" smtClean="0">
                <a:solidFill>
                  <a:schemeClr val="bg1"/>
                </a:solidFill>
              </a:rPr>
              <a:t>балеті</a:t>
            </a:r>
            <a:r>
              <a:rPr lang="ru-RU" sz="2800" dirty="0" smtClean="0">
                <a:solidFill>
                  <a:schemeClr val="bg1"/>
                </a:solidFill>
              </a:rPr>
              <a:t>, </a:t>
            </a:r>
            <a:r>
              <a:rPr lang="ru-RU" sz="2800" dirty="0" err="1" smtClean="0">
                <a:solidFill>
                  <a:schemeClr val="bg1"/>
                </a:solidFill>
              </a:rPr>
              <a:t>опереті</a:t>
            </a:r>
            <a:r>
              <a:rPr lang="ru-RU" sz="2800" dirty="0" smtClean="0">
                <a:solidFill>
                  <a:schemeClr val="bg1"/>
                </a:solidFill>
              </a:rPr>
              <a:t> та </a:t>
            </a:r>
            <a:r>
              <a:rPr lang="ru-RU" sz="2800" dirty="0" err="1" smtClean="0">
                <a:solidFill>
                  <a:schemeClr val="bg1"/>
                </a:solidFill>
              </a:rPr>
              <a:t>мюзиклі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  <a:r>
              <a:rPr lang="ru-RU" sz="2800" dirty="0" smtClean="0"/>
              <a:t> </a:t>
            </a:r>
            <a:endParaRPr lang="ru-RU" sz="2800" b="1" spc="200" dirty="0">
              <a:ln w="29210">
                <a:solidFill>
                  <a:srgbClr val="6D1311"/>
                </a:solidFill>
              </a:ln>
              <a:solidFill>
                <a:schemeClr val="bg1"/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Фигура, имеющая форму буквы L 184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Фигура, имеющая форму буквы L 185">
            <a:hlinkClick r:id="" action="ppaction://hlinkshowjump?jump=previousslide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Прямоугольник 162"/>
          <p:cNvSpPr/>
          <p:nvPr/>
        </p:nvSpPr>
        <p:spPr>
          <a:xfrm>
            <a:off x="857224" y="3214686"/>
            <a:ext cx="75009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>
                <a:solidFill>
                  <a:schemeClr val="bg1"/>
                </a:solidFill>
              </a:rPr>
              <a:t>Зазначте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основні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відмінності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музично-театральних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жанрів</a:t>
            </a:r>
            <a:r>
              <a:rPr lang="ru-RU" sz="2800" dirty="0" smtClean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Опера</a:t>
            </a:r>
          </a:p>
          <a:p>
            <a:pPr algn="ctr"/>
            <a:r>
              <a:rPr lang="ru-RU" sz="2800" dirty="0" err="1" smtClean="0">
                <a:solidFill>
                  <a:schemeClr val="bg1"/>
                </a:solidFill>
              </a:rPr>
              <a:t>Оперета</a:t>
            </a:r>
            <a:endParaRPr lang="ru-RU" sz="2800" dirty="0" smtClean="0">
              <a:solidFill>
                <a:schemeClr val="bg1"/>
              </a:solidFill>
            </a:endParaRP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Балет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Мюзикл </a:t>
            </a:r>
            <a:endParaRPr lang="uk-UA" sz="2800" dirty="0">
              <a:solidFill>
                <a:schemeClr val="bg1"/>
              </a:solidFill>
            </a:endParaRPr>
          </a:p>
        </p:txBody>
      </p:sp>
      <p:pic>
        <p:nvPicPr>
          <p:cNvPr id="177" name="Picture 21" descr="J025450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13843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/>
      <p:bldP spid="17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-214346" y="5572140"/>
            <a:ext cx="9144000" cy="150019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/>
              <a:t>Із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розвитком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музичної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культури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жанрова</a:t>
            </a:r>
            <a:r>
              <a:rPr lang="ru-RU" sz="2400" b="1" dirty="0" smtClean="0"/>
              <a:t> система </a:t>
            </a:r>
            <a:r>
              <a:rPr lang="ru-RU" sz="2400" b="1" dirty="0" err="1" smtClean="0"/>
              <a:t>зазнає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постійних</a:t>
            </a:r>
            <a:endParaRPr lang="ru-RU" sz="2400" b="1" dirty="0" smtClean="0"/>
          </a:p>
          <a:p>
            <a:pPr algn="ctr"/>
            <a:r>
              <a:rPr lang="ru-RU" sz="2400" b="1" dirty="0" err="1" smtClean="0"/>
              <a:t>змін</a:t>
            </a:r>
            <a:r>
              <a:rPr lang="ru-RU" sz="2400" b="1" dirty="0" smtClean="0"/>
              <a:t>: </a:t>
            </a:r>
            <a:r>
              <a:rPr lang="ru-RU" sz="2400" b="1" dirty="0" err="1" smtClean="0"/>
              <a:t>деякі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жанри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застарівають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виходять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ужитку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натомість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з’явля</a:t>
            </a:r>
            <a:r>
              <a:rPr lang="uk-UA" sz="2400" b="1" dirty="0" err="1" smtClean="0"/>
              <a:t>ються</a:t>
            </a:r>
            <a:r>
              <a:rPr lang="uk-UA" sz="2400" b="1" dirty="0" smtClean="0"/>
              <a:t> </a:t>
            </a:r>
            <a:r>
              <a:rPr lang="uk-UA" sz="2400" b="1" dirty="0" smtClean="0"/>
              <a:t>нові.</a:t>
            </a:r>
            <a:endParaRPr lang="ru-RU" sz="2400" b="1" dirty="0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Сцена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рок-опери</a:t>
            </a:r>
            <a:r>
              <a:rPr lang="ru-RU" sz="3600" dirty="0" smtClean="0"/>
              <a:t> </a:t>
            </a:r>
            <a:r>
              <a:rPr lang="ru-RU" sz="3600" dirty="0" smtClean="0"/>
              <a:t>Е. Ллойда </a:t>
            </a:r>
            <a:r>
              <a:rPr lang="ru-RU" sz="3600" dirty="0" err="1" smtClean="0"/>
              <a:t>Веббера</a:t>
            </a:r>
            <a:r>
              <a:rPr lang="ru-RU" sz="3600" dirty="0" smtClean="0"/>
              <a:t> «</a:t>
            </a:r>
            <a:r>
              <a:rPr lang="ru-RU" sz="3600" dirty="0" err="1" smtClean="0"/>
              <a:t>Ісус</a:t>
            </a:r>
            <a:r>
              <a:rPr lang="ru-RU" sz="3600" dirty="0" smtClean="0"/>
              <a:t> Христос — </a:t>
            </a:r>
            <a:r>
              <a:rPr lang="ru-RU" sz="3600" dirty="0" err="1" smtClean="0"/>
              <a:t>суперзірка</a:t>
            </a:r>
            <a:r>
              <a:rPr lang="ru-RU" sz="3600" dirty="0" smtClean="0"/>
              <a:t>»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5122" name="Picture 2" descr="C:\Users\777\Desktop\Jesus_christ_superstar.jpg"/>
          <p:cNvPicPr>
            <a:picLocks noChangeAspect="1" noChangeArrowheads="1"/>
          </p:cNvPicPr>
          <p:nvPr/>
        </p:nvPicPr>
        <p:blipFill>
          <a:blip r:embed="rId2"/>
          <a:srcRect l="6607" t="19318" r="8214" b="20454"/>
          <a:stretch>
            <a:fillRect/>
          </a:stretch>
        </p:blipFill>
        <p:spPr bwMode="auto">
          <a:xfrm>
            <a:off x="2071670" y="1142984"/>
            <a:ext cx="4357718" cy="43577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</p:bldLst>
  </p:timing>
</p:sld>
</file>

<file path=ppt/theme/theme1.xml><?xml version="1.0" encoding="utf-8"?>
<a:theme xmlns:a="http://schemas.openxmlformats.org/drawingml/2006/main" name="Тема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Тема6</Template>
  <TotalTime>974</TotalTime>
  <Words>553</Words>
  <Application>Microsoft Office PowerPoint</Application>
  <PresentationFormat>Экран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Тема6</vt:lpstr>
      <vt:lpstr>Тема: Музично – театральні жанри.  Порівняння музичного національного мистецтва різних народів світу</vt:lpstr>
      <vt:lpstr>Мета: вчити інтерпретувати прослухані музичні твори; порівнювати звучання музичних інструментів різних народів світу; визначати спільні й відмінні риси в музичному мистецтві різних народів.</vt:lpstr>
      <vt:lpstr>Слайд 3</vt:lpstr>
      <vt:lpstr> </vt:lpstr>
      <vt:lpstr>Слайд 5</vt:lpstr>
      <vt:lpstr> </vt:lpstr>
      <vt:lpstr>Слайд 7</vt:lpstr>
      <vt:lpstr>     Які види мистецтва взаємодіють у музично-театральному жанрі?  Порівняйте виражальні засоби створення художнього образу в опері, балеті, опереті та мюзиклі. </vt:lpstr>
      <vt:lpstr>Слайд 9</vt:lpstr>
      <vt:lpstr>   Прийом: Мікрофон       Мета музики — торкатися серця. Йоґанн Себастьян Бах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і мова мистецтва</dc:title>
  <dc:creator>777</dc:creator>
  <cp:lastModifiedBy>777</cp:lastModifiedBy>
  <cp:revision>10</cp:revision>
  <dcterms:created xsi:type="dcterms:W3CDTF">2010-02-22T18:54:57Z</dcterms:created>
  <dcterms:modified xsi:type="dcterms:W3CDTF">2010-03-06T10:50:20Z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TC300090791049</vt:lpwstr>
  </property>
</Properties>
</file>