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88" r:id="rId3"/>
    <p:sldId id="287" r:id="rId4"/>
    <p:sldId id="272" r:id="rId5"/>
    <p:sldId id="289" r:id="rId6"/>
    <p:sldId id="273" r:id="rId7"/>
    <p:sldId id="268" r:id="rId8"/>
    <p:sldId id="286" r:id="rId9"/>
    <p:sldId id="290" r:id="rId10"/>
    <p:sldId id="275" r:id="rId11"/>
    <p:sldId id="291" r:id="rId12"/>
    <p:sldId id="285" r:id="rId13"/>
    <p:sldId id="283" r:id="rId14"/>
    <p:sldId id="292" r:id="rId15"/>
    <p:sldId id="293" r:id="rId16"/>
    <p:sldId id="277" r:id="rId17"/>
    <p:sldId id="271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6" autoAdjust="0"/>
  </p:normalViewPr>
  <p:slideViewPr>
    <p:cSldViewPr>
      <p:cViewPr varScale="1">
        <p:scale>
          <a:sx n="66" d="100"/>
          <a:sy n="66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E51F0-1F25-4B0A-8459-4B58BFF5483D}" type="datetimeFigureOut">
              <a:rPr lang="uk-UA" smtClean="0"/>
              <a:t>07.02.2010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4665-D53A-4A49-8E6D-AFA47A346C2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665-D53A-4A49-8E6D-AFA47A346C2B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3F24-CD8D-4E0B-971D-2B7938242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0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6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7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8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9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6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Microsoft_Office_PowerPoint_Presentation7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8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http://www.azh.com.ua/gallery/gal_37/escher_08b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9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p:oleObj spid="_x0000_s60419" name="Презентация" r:id="rId3" imgW="4570530" imgH="3427616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09800" y="0"/>
            <a:ext cx="6934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Засоби виразності</a:t>
            </a:r>
          </a:p>
          <a:p>
            <a:pPr algn="ctr"/>
            <a:r>
              <a:rPr lang="uk-U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декоративного мистецтва</a:t>
            </a:r>
            <a:r>
              <a:rPr lang="uk-UA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uk-UA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743200"/>
            <a:ext cx="586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12192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декор форми, орнамент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(геометричний, рослинний, зооморфний)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9" descr="MUS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54102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30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362200"/>
            <a:ext cx="3886200" cy="4089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3600" y="228600"/>
            <a:ext cx="6553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Марія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Приймаченко</a:t>
            </a:r>
            <a:endParaRPr lang="uk-UA" sz="3600" b="1" u="sng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(1908-1997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 - українська народна художниця, представниця "народного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примітиву“</a:t>
            </a:r>
            <a:endParaRPr lang="uk-UA" sz="24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1" descr="D:\МАМКИ ПРОЕКТИ\Pамки\frame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2098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1138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38400" y="533400"/>
            <a:ext cx="6477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Рольова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indent="114300" algn="ctr">
              <a:defRPr/>
            </a:pP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Прийом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Інтерв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indent="114300">
              <a:defRPr/>
            </a:pPr>
            <a:endParaRPr lang="uk-UA" altLang="ja-JP" sz="2400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indent="11430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- Що пам’ятаєте про свої дитячі роки?</a:t>
            </a:r>
            <a:endParaRPr lang="uk-UA" altLang="ja-JP" sz="1400" b="1" dirty="0" smtClean="0">
              <a:cs typeface="Arial" pitchFamily="34" charset="0"/>
            </a:endParaRPr>
          </a:p>
          <a:p>
            <a:pPr indent="114300" eaLnBrk="0" hangingPunct="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2.- Ваше головне захоплення.</a:t>
            </a:r>
            <a:endParaRPr lang="uk-UA" altLang="ja-JP" sz="1400" b="1" dirty="0" smtClean="0">
              <a:cs typeface="Arial" pitchFamily="34" charset="0"/>
            </a:endParaRPr>
          </a:p>
          <a:p>
            <a:pPr indent="114300" eaLnBrk="0" hangingPunct="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3.- Ваші художні надбання.</a:t>
            </a:r>
            <a:endParaRPr lang="uk-UA" altLang="ja-JP" sz="1400" b="1" dirty="0" smtClean="0">
              <a:cs typeface="Arial" pitchFamily="34" charset="0"/>
            </a:endParaRPr>
          </a:p>
          <a:p>
            <a:pPr indent="114300" eaLnBrk="0" hangingPunct="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4.- Яка з споруд, вами створених, для вас найдорожча?</a:t>
            </a:r>
            <a:endParaRPr lang="uk-UA" altLang="ja-JP" sz="1400" b="1" dirty="0" smtClean="0">
              <a:cs typeface="Arial" pitchFamily="34" charset="0"/>
            </a:endParaRPr>
          </a:p>
          <a:p>
            <a:pPr indent="114300" eaLnBrk="0" hangingPunct="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5.- Ваші останні роботи.         </a:t>
            </a:r>
            <a:endParaRPr lang="uk-UA" altLang="ja-JP" sz="1400" b="1" dirty="0" smtClean="0">
              <a:cs typeface="Arial" pitchFamily="34" charset="0"/>
            </a:endParaRPr>
          </a:p>
          <a:p>
            <a:pPr indent="114300" eaLnBrk="0" hangingPunct="0">
              <a:defRPr/>
            </a:pP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6.- Бажаємо майстру у царині </a:t>
            </a: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декоративного мистецтва  </a:t>
            </a:r>
            <a:r>
              <a:rPr lang="uk-UA" altLang="ja-JP" sz="24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нових творчих злетів. </a:t>
            </a:r>
            <a:endParaRPr lang="uk-UA" altLang="ja-JP" sz="3600" b="1" dirty="0" smtClean="0">
              <a:cs typeface="Arial" pitchFamily="34" charset="0"/>
            </a:endParaRPr>
          </a:p>
          <a:p>
            <a:pPr algn="ctr">
              <a:defRPr/>
            </a:pP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3969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 l="36020" t="33810" r="33602" b="45000"/>
          <a:stretch>
            <a:fillRect/>
          </a:stretch>
        </p:blipFill>
        <p:spPr bwMode="auto">
          <a:xfrm>
            <a:off x="1219200" y="25908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84778"/>
            <a:ext cx="3657600" cy="35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86400" y="6172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Ван </a:t>
            </a:r>
            <a:r>
              <a:rPr lang="uk-UA" sz="2400" b="1" dirty="0" err="1" smtClean="0"/>
              <a:t>Гог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9801" y="304800"/>
            <a:ext cx="6934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Проведи </a:t>
            </a:r>
            <a:r>
              <a:rPr lang="ru-RU" sz="32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малярські</a:t>
            </a:r>
            <a:r>
              <a:rPr lang="ru-RU" sz="3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паралелі</a:t>
            </a:r>
            <a:endParaRPr lang="ru-RU" sz="3200" b="1" cap="all" spc="0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209798" y="6248400"/>
            <a:ext cx="312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r>
              <a:rPr lang="uk-UA" sz="2000" b="1" dirty="0" smtClean="0"/>
              <a:t>Марія </a:t>
            </a:r>
            <a:r>
              <a:rPr lang="uk-UA" sz="2000" b="1" dirty="0" smtClean="0"/>
              <a:t>Приймаченко </a:t>
            </a:r>
            <a:endParaRPr lang="uk-UA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954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Придивись до декоративного зображення квітки соняшника у малюнку Марії Приймаченко та </a:t>
            </a:r>
            <a:r>
              <a:rPr lang="uk-UA" b="1" dirty="0" smtClean="0"/>
              <a:t>живописного, </a:t>
            </a:r>
            <a:r>
              <a:rPr lang="uk-UA" b="1" dirty="0" smtClean="0"/>
              <a:t>у виконанні Ван </a:t>
            </a:r>
            <a:r>
              <a:rPr lang="uk-UA" b="1" dirty="0" err="1" smtClean="0"/>
              <a:t>Гога</a:t>
            </a:r>
            <a:r>
              <a:rPr lang="uk-UA" b="1" dirty="0" smtClean="0"/>
              <a:t>.</a:t>
            </a:r>
          </a:p>
          <a:p>
            <a:pPr algn="ctr"/>
            <a:r>
              <a:rPr lang="uk-UA" b="1" dirty="0" smtClean="0"/>
              <a:t> У чому бачиш відмінність та схожість?</a:t>
            </a:r>
          </a:p>
          <a:p>
            <a:r>
              <a:rPr lang="uk-UA" b="1" dirty="0" smtClean="0"/>
              <a:t> </a:t>
            </a:r>
            <a:endParaRPr lang="uk-UA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2945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752600"/>
            <a:ext cx="62484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М.Приймаченко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Калиновий гай</a:t>
            </a:r>
            <a:r>
              <a:rPr lang="uk-UA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(1967)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4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4210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67835" cy="68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571500" y="6019800"/>
            <a:ext cx="750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Які почуття викликає полотно?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609600"/>
            <a:ext cx="650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uk-UA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М.Приймаченко Загроза </a:t>
            </a:r>
            <a:r>
              <a:rPr lang="uk-UA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війни </a:t>
            </a:r>
            <a:r>
              <a:rPr lang="uk-UA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(1986)</a:t>
            </a:r>
            <a:r>
              <a:rPr lang="uk-UA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uk-UA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5234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М.Приймаченко Рожева мавпа</a:t>
            </a:r>
            <a:endParaRPr lang="uk-UA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684" name="Презентация" r:id="rId3" imgW="4570530" imgH="3427616" progId="PowerPoint.Show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1200" y="228600"/>
            <a:ext cx="6934199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образів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2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уособлюють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</a:t>
            </a:r>
            <a:endParaRPr lang="ru-RU" sz="28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добра та зла</a:t>
            </a:r>
          </a:p>
          <a:p>
            <a:pPr algn="ctr"/>
            <a:r>
              <a:rPr lang="ru-RU" sz="2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Марією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Примаченко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9" descr="MUS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62625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62200" y="2209800"/>
            <a:ext cx="64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Д </a:t>
            </a:r>
            <a:r>
              <a:rPr lang="uk-UA" sz="2000" b="1" dirty="0" err="1" smtClean="0"/>
              <a:t>обро</a:t>
            </a:r>
            <a:r>
              <a:rPr lang="uk-UA" sz="2000" b="1" dirty="0" smtClean="0"/>
              <a:t> виступає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творах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Приймаченко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передній</a:t>
            </a:r>
            <a:r>
              <a:rPr lang="ru-RU" sz="2000" b="1" dirty="0" smtClean="0"/>
              <a:t> план.  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,  як </a:t>
            </a:r>
            <a:r>
              <a:rPr lang="ru-RU" sz="2000" b="1" dirty="0" err="1" smtClean="0"/>
              <a:t>протидія</a:t>
            </a:r>
            <a:r>
              <a:rPr lang="ru-RU" sz="2000" b="1" dirty="0" smtClean="0"/>
              <a:t> добру в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роботах </a:t>
            </a:r>
            <a:r>
              <a:rPr lang="ru-RU" sz="2000" b="1" dirty="0" err="1" smtClean="0"/>
              <a:t>з'являється</a:t>
            </a:r>
            <a:r>
              <a:rPr lang="ru-RU" sz="2000" b="1" dirty="0" smtClean="0"/>
              <a:t> зло.</a:t>
            </a:r>
          </a:p>
          <a:p>
            <a:pPr algn="ctr"/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прообрази</a:t>
            </a:r>
            <a:r>
              <a:rPr lang="ru-RU" sz="2000" b="1" dirty="0" smtClean="0"/>
              <a:t> “ </a:t>
            </a:r>
            <a:r>
              <a:rPr lang="ru-RU" sz="2000" b="1" dirty="0" err="1" smtClean="0"/>
              <a:t>добрих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звірів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птахів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легко </a:t>
            </a:r>
            <a:r>
              <a:rPr lang="ru-RU" sz="2000" b="1" dirty="0" err="1" smtClean="0"/>
              <a:t>вгадуються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леви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ведмеді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зайці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лелеки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ластівки</a:t>
            </a:r>
            <a:r>
              <a:rPr lang="ru-RU" sz="2000" b="1" dirty="0" smtClean="0"/>
              <a:t>, то "зло“</a:t>
            </a:r>
          </a:p>
          <a:p>
            <a:pPr algn="ctr"/>
            <a:r>
              <a:rPr lang="ru-RU" sz="2000" b="1" dirty="0" smtClean="0"/>
              <a:t> - сила </a:t>
            </a:r>
            <a:r>
              <a:rPr lang="ru-RU" sz="2000" b="1" dirty="0" err="1" smtClean="0"/>
              <a:t>химерна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невпізнанна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Але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тут </a:t>
            </a:r>
            <a:r>
              <a:rPr lang="ru-RU" sz="2000" b="1" dirty="0" err="1" smtClean="0"/>
              <a:t>художниця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вдається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улюбленого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прийому</a:t>
            </a:r>
            <a:r>
              <a:rPr lang="ru-RU" sz="2000" b="1" dirty="0" smtClean="0"/>
              <a:t> “</a:t>
            </a:r>
            <a:r>
              <a:rPr lang="ru-RU" sz="2000" b="1" dirty="0" err="1" smtClean="0"/>
              <a:t>олюднення</a:t>
            </a:r>
            <a:r>
              <a:rPr lang="ru-RU" sz="2000" b="1" dirty="0" smtClean="0"/>
              <a:t>" - </a:t>
            </a:r>
            <a:r>
              <a:rPr lang="ru-RU" sz="2000" b="1" dirty="0" err="1" smtClean="0"/>
              <a:t>фантастичні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звірі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великими </a:t>
            </a:r>
            <a:r>
              <a:rPr lang="ru-RU" sz="2000" b="1" dirty="0" err="1" smtClean="0"/>
              <a:t>очима</a:t>
            </a:r>
            <a:r>
              <a:rPr lang="ru-RU" sz="2000" b="1" dirty="0" smtClean="0"/>
              <a:t> </a:t>
            </a:r>
            <a:r>
              <a:rPr lang="uk-UA" sz="2000" b="1" dirty="0" smtClean="0"/>
              <a:t>облямованими віями.</a:t>
            </a:r>
          </a:p>
          <a:p>
            <a:endParaRPr lang="uk-UA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7042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81200"/>
            <a:ext cx="6019800" cy="32766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715000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Дайте волю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творчій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уяві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sz="32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411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Творче завдання:</a:t>
            </a:r>
            <a:endParaRPr lang="uk-UA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762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вправи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рапорту</a:t>
            </a:r>
            <a:endParaRPr lang="ru-RU" sz="4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Рапорт –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орнаменту,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повторюється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62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7400" y="5334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sz="4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Чому</a:t>
            </a: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доброго, якого хочу не роблю, </a:t>
            </a:r>
          </a:p>
          <a:p>
            <a:pPr algn="ctr" eaLnBrk="0" hangingPunct="0">
              <a:defRPr/>
            </a:pP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зло, якого не хочу  роблю?”</a:t>
            </a:r>
            <a:endParaRPr lang="uk-UA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Апостол Павло</a:t>
            </a:r>
            <a:endParaRPr lang="uk-UA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8100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Прийом: </a:t>
            </a:r>
            <a:r>
              <a:rPr lang="uk-U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відкритий мікрофон</a:t>
            </a:r>
          </a:p>
          <a:p>
            <a:pPr algn="ctr">
              <a:defRPr/>
            </a:pPr>
            <a:endParaRPr lang="uk-UA" b="1" i="1" u="sng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uk-UA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Які  асоціації викликають в тебе поняття </a:t>
            </a:r>
            <a:r>
              <a:rPr lang="uk-UA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“добро”</a:t>
            </a:r>
            <a:r>
              <a:rPr lang="uk-UA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uk-UA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“зло”</a:t>
            </a:r>
            <a:endParaRPr lang="uk-UA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3186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4600" y="228601"/>
            <a:ext cx="61722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«Кордон </a:t>
            </a:r>
            <a:r>
              <a:rPr lang="ru-RU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між</a:t>
            </a: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</a:t>
            </a:r>
            <a:r>
              <a:rPr lang="ru-RU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світлом</a:t>
            </a: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Й  </a:t>
            </a:r>
            <a:r>
              <a:rPr lang="ru-RU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тінню</a:t>
            </a:r>
            <a:r>
              <a:rPr 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  - </a:t>
            </a:r>
            <a:r>
              <a:rPr lang="ru-RU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ти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»</a:t>
            </a:r>
          </a:p>
          <a:p>
            <a:pPr algn="ctr">
              <a:defRPr/>
            </a:pPr>
            <a:r>
              <a:rPr lang="ru-RU" sz="2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С.Є.Лец</a:t>
            </a:r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1828800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Існує кордон між світлом та тінню між добром та злом і цим кордоном є ти.</a:t>
            </a:r>
            <a:endParaRPr lang="uk-UA" sz="1200" b="1" dirty="0" smtClean="0">
              <a:cs typeface="Arial" charset="0"/>
            </a:endParaRPr>
          </a:p>
          <a:p>
            <a:pPr algn="ctr" eaLnBrk="0" hangingPunct="0">
              <a:defRPr/>
            </a:pP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На тебе покладено дуже важливу місію  вибору - робити добро чи зло.</a:t>
            </a:r>
          </a:p>
          <a:p>
            <a:pPr algn="ctr" eaLnBrk="0" hangingPunct="0">
              <a:defRPr/>
            </a:pP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Отож, подумай, чи готовий ти зробити </a:t>
            </a:r>
            <a:r>
              <a:rPr lang="uk-UA" sz="2000" b="1" dirty="0" smtClean="0">
                <a:latin typeface="Calibri" pitchFamily="34" charset="0"/>
                <a:cs typeface="Times New Roman" pitchFamily="18" charset="0"/>
              </a:rPr>
              <a:t>вибір.</a:t>
            </a:r>
            <a:endParaRPr lang="uk-UA" sz="3200" b="1" dirty="0">
              <a:cs typeface="Arial" charset="0"/>
            </a:endParaRPr>
          </a:p>
        </p:txBody>
      </p:sp>
      <p:pic>
        <p:nvPicPr>
          <p:cNvPr id="4" name="Picture 17" descr="Nature-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57600"/>
            <a:ext cx="2895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tagnacht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657600"/>
            <a:ext cx="3200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ma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191000"/>
            <a:ext cx="2362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8066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704088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i="1" u="sng" dirty="0" smtClean="0">
                <a:solidFill>
                  <a:srgbClr val="C00000"/>
                </a:solidFill>
              </a:rPr>
              <a:t/>
            </a:r>
            <a:br>
              <a:rPr lang="uk-UA" sz="5400" b="1" i="1" u="sng" dirty="0" smtClean="0">
                <a:solidFill>
                  <a:srgbClr val="C00000"/>
                </a:solidFill>
              </a:rPr>
            </a:br>
            <a:r>
              <a:rPr lang="uk-UA" sz="5400" b="1" i="1" u="sng" dirty="0" smtClean="0">
                <a:solidFill>
                  <a:srgbClr val="C00000"/>
                </a:solidFill>
              </a:rPr>
              <a:t/>
            </a:r>
            <a:br>
              <a:rPr lang="uk-UA" sz="5400" b="1" i="1" u="sng" dirty="0" smtClean="0">
                <a:solidFill>
                  <a:srgbClr val="C00000"/>
                </a:solidFill>
              </a:rPr>
            </a:br>
            <a:r>
              <a:rPr lang="uk-UA" sz="5400" b="1" i="1" u="sng" dirty="0" smtClean="0">
                <a:solidFill>
                  <a:srgbClr val="C00000"/>
                </a:solidFill>
              </a:rPr>
              <a:t/>
            </a:r>
            <a:br>
              <a:rPr lang="uk-UA" sz="5400" b="1" i="1" u="sng" dirty="0" smtClean="0">
                <a:solidFill>
                  <a:srgbClr val="C00000"/>
                </a:solidFill>
              </a:rPr>
            </a:br>
            <a:r>
              <a:rPr lang="uk-UA" sz="5400" b="1" i="1" u="sng" dirty="0" smtClean="0">
                <a:solidFill>
                  <a:srgbClr val="C00000"/>
                </a:solidFill>
              </a:rPr>
              <a:t/>
            </a:r>
            <a:br>
              <a:rPr lang="uk-UA" sz="5400" b="1" i="1" u="sng" dirty="0" smtClean="0">
                <a:solidFill>
                  <a:srgbClr val="C00000"/>
                </a:solidFill>
              </a:rPr>
            </a:br>
            <a:r>
              <a:rPr lang="uk-UA" sz="4800" b="1" i="1" u="sng" dirty="0" smtClean="0">
                <a:solidFill>
                  <a:srgbClr val="C00000"/>
                </a:solidFill>
              </a:rPr>
              <a:t> </a:t>
            </a:r>
            <a:r>
              <a:rPr lang="uk-UA" sz="4800" b="1" dirty="0" smtClean="0">
                <a:solidFill>
                  <a:schemeClr val="tx1"/>
                </a:solidFill>
              </a:rPr>
              <a:t>Декоративно – прикладне мистецтво –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935480"/>
            <a:ext cx="6477000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dirty="0" smtClean="0"/>
              <a:t>мистецтво </a:t>
            </a:r>
            <a:r>
              <a:rPr lang="uk-UA" sz="2800" dirty="0" smtClean="0"/>
              <a:t>створення художніх виробів, </a:t>
            </a:r>
            <a:r>
              <a:rPr lang="uk-UA" sz="2800" dirty="0" smtClean="0"/>
              <a:t>що </a:t>
            </a:r>
            <a:r>
              <a:rPr lang="uk-UA" sz="2800" dirty="0" smtClean="0"/>
              <a:t>мають практичне застосування.</a:t>
            </a:r>
          </a:p>
          <a:p>
            <a:pPr>
              <a:defRPr/>
            </a:pPr>
            <a:endParaRPr lang="uk-UA" sz="2800" dirty="0" smtClean="0"/>
          </a:p>
          <a:p>
            <a:pPr algn="ctr">
              <a:defRPr/>
            </a:pPr>
            <a:r>
              <a:rPr lang="uk-UA" sz="2800" dirty="0" smtClean="0"/>
              <a:t>Це, як правило, народні </a:t>
            </a:r>
            <a:r>
              <a:rPr lang="uk-UA" sz="2800" dirty="0" smtClean="0"/>
              <a:t>майстри, </a:t>
            </a:r>
            <a:r>
              <a:rPr lang="uk-UA" sz="2800" dirty="0" smtClean="0"/>
              <a:t>що </a:t>
            </a:r>
            <a:r>
              <a:rPr lang="uk-UA" sz="2800" dirty="0" smtClean="0"/>
              <a:t>займаються виготовленням </a:t>
            </a:r>
            <a:r>
              <a:rPr lang="uk-UA" sz="2800" dirty="0" smtClean="0"/>
              <a:t>виробів з дерева, глини, каміння, металу, скла, соломи, сухих трав і т. д.</a:t>
            </a:r>
            <a:endParaRPr lang="uk-U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5777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4" name="Picture 2" descr="C:\Users\777\Desktop\0001ksx9.jpeg"/>
          <p:cNvPicPr>
            <a:picLocks noChangeAspect="1" noChangeArrowheads="1"/>
          </p:cNvPicPr>
          <p:nvPr/>
        </p:nvPicPr>
        <p:blipFill>
          <a:blip r:embed="rId4"/>
          <a:srcRect t="42973" b="11449"/>
          <a:stretch>
            <a:fillRect/>
          </a:stretch>
        </p:blipFill>
        <p:spPr bwMode="auto">
          <a:xfrm>
            <a:off x="2667000" y="2286000"/>
            <a:ext cx="5856560" cy="38059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2286000" y="304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Декоративний розпис трипільців</a:t>
            </a:r>
            <a:endParaRPr lang="uk-UA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4274" name="Презентация" r:id="rId3" imgW="4570530" imgH="3427616" progId="PowerPoint.Show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0" y="0"/>
            <a:ext cx="6858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Етапи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творення</a:t>
            </a:r>
            <a:r>
              <a:rPr 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орнаменту</a:t>
            </a:r>
            <a:endParaRPr lang="ru-RU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 l="1754" r="20175" b="2941"/>
          <a:stretch>
            <a:fillRect/>
          </a:stretch>
        </p:blipFill>
        <p:spPr bwMode="auto">
          <a:xfrm>
            <a:off x="2438400" y="1447800"/>
            <a:ext cx="6324600" cy="5029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9090" name="Презентация" r:id="rId3" imgW="4570530" imgH="3427616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81000"/>
            <a:ext cx="6629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u="sng" dirty="0" smtClean="0"/>
              <a:t>Орнамент </a:t>
            </a:r>
            <a:r>
              <a:rPr lang="uk-UA" sz="2000" dirty="0" smtClean="0"/>
              <a:t>– це візерунок, створений з ритмічно поєднаних елементів будь – якої форми.</a:t>
            </a:r>
          </a:p>
          <a:p>
            <a:pPr>
              <a:defRPr/>
            </a:pPr>
            <a:r>
              <a:rPr lang="uk-UA" sz="2400" b="1" i="1" u="sng" dirty="0" smtClean="0"/>
              <a:t>Орнаменти</a:t>
            </a:r>
            <a:r>
              <a:rPr lang="uk-UA" sz="2000" dirty="0" smtClean="0"/>
              <a:t> поділяються на рослинні тваринні, геометричні</a:t>
            </a:r>
            <a:r>
              <a:rPr lang="uk-UA" sz="2000" dirty="0" smtClean="0"/>
              <a:t>,.</a:t>
            </a:r>
            <a:endParaRPr lang="uk-UA" sz="2000" dirty="0" smtClean="0"/>
          </a:p>
          <a:p>
            <a:pPr>
              <a:defRPr/>
            </a:pPr>
            <a:r>
              <a:rPr lang="uk-UA" sz="2000" dirty="0" err="1" smtClean="0"/>
              <a:t>рослинно</a:t>
            </a:r>
            <a:r>
              <a:rPr lang="uk-UA" sz="2000" dirty="0" smtClean="0"/>
              <a:t> – геометричні, каліграфічні, предметні, пейзажні, геральдичні.</a:t>
            </a:r>
          </a:p>
          <a:p>
            <a:pPr>
              <a:defRPr/>
            </a:pPr>
            <a:r>
              <a:rPr lang="uk-UA" sz="2400" b="1" i="1" u="sng" dirty="0" smtClean="0"/>
              <a:t>Орнамент</a:t>
            </a:r>
            <a:r>
              <a:rPr lang="uk-UA" sz="2000" dirty="0" smtClean="0"/>
              <a:t> народжується в результаті умілих стилізацій  та декоративного зображення предмета.</a:t>
            </a:r>
          </a:p>
          <a:p>
            <a:pPr>
              <a:defRPr/>
            </a:pPr>
            <a:r>
              <a:rPr lang="uk-UA" sz="2000" dirty="0" smtClean="0"/>
              <a:t>Вузька горизонтальна композиція орнаменту називається </a:t>
            </a:r>
            <a:r>
              <a:rPr lang="uk-UA" sz="2400" b="1" i="1" u="sng" dirty="0" smtClean="0"/>
              <a:t>фризом.</a:t>
            </a:r>
            <a:endParaRPr lang="uk-UA" sz="2000" b="1" i="1" u="sng" dirty="0" smtClean="0"/>
          </a:p>
          <a:p>
            <a:pPr>
              <a:defRPr/>
            </a:pPr>
            <a:r>
              <a:rPr lang="uk-UA" sz="2000" dirty="0" smtClean="0"/>
              <a:t>вертикальна-</a:t>
            </a:r>
            <a:r>
              <a:rPr lang="uk-UA" sz="2400" b="1" i="1" u="sng" dirty="0" smtClean="0"/>
              <a:t>пілястром</a:t>
            </a:r>
            <a:endParaRPr lang="uk-UA" sz="2000" b="1" i="1" u="sng" dirty="0" smtClean="0"/>
          </a:p>
          <a:p>
            <a:pPr>
              <a:defRPr/>
            </a:pPr>
            <a:r>
              <a:rPr lang="uk-UA" sz="2000" dirty="0" smtClean="0"/>
              <a:t>Основними елементами орнаментальної композиції є стебло, гілка,листя, квітка, тощо.</a:t>
            </a:r>
          </a:p>
          <a:p>
            <a:pPr>
              <a:defRPr/>
            </a:pPr>
            <a:r>
              <a:rPr lang="uk-UA" sz="2000" dirty="0" smtClean="0"/>
              <a:t> </a:t>
            </a:r>
            <a:r>
              <a:rPr lang="uk-UA" sz="2400" b="1" i="1" u="sng" dirty="0" smtClean="0"/>
              <a:t>Орнамент</a:t>
            </a:r>
            <a:r>
              <a:rPr lang="uk-UA" sz="2000" dirty="0" smtClean="0"/>
              <a:t> поділяється на </a:t>
            </a:r>
            <a:r>
              <a:rPr lang="uk-UA" sz="2400" b="1" i="1" u="sng" dirty="0" smtClean="0"/>
              <a:t>симетричний</a:t>
            </a:r>
            <a:r>
              <a:rPr lang="uk-UA" sz="2000" dirty="0" smtClean="0"/>
              <a:t>  та </a:t>
            </a:r>
            <a:r>
              <a:rPr lang="uk-UA" sz="2400" b="1" i="1" u="sng" dirty="0" smtClean="0"/>
              <a:t>асиметричний</a:t>
            </a:r>
            <a:endParaRPr lang="uk-UA" sz="2000" b="1" i="1" u="sng" dirty="0" smtClean="0"/>
          </a:p>
          <a:p>
            <a:pPr>
              <a:defRPr/>
            </a:pPr>
            <a:r>
              <a:rPr lang="uk-UA" sz="2000" dirty="0" smtClean="0"/>
              <a:t>За характером трактування деталей – на </a:t>
            </a:r>
            <a:r>
              <a:rPr lang="uk-UA" sz="2400" b="1" i="1" u="sng" dirty="0" smtClean="0"/>
              <a:t>живописний,</a:t>
            </a:r>
            <a:r>
              <a:rPr lang="uk-UA" sz="2000" dirty="0" smtClean="0"/>
              <a:t> </a:t>
            </a:r>
            <a:r>
              <a:rPr lang="uk-UA" sz="2400" b="1" i="1" u="sng" dirty="0" smtClean="0"/>
              <a:t>декоративний</a:t>
            </a:r>
            <a:r>
              <a:rPr lang="uk-UA" sz="2000" dirty="0" smtClean="0"/>
              <a:t> та  </a:t>
            </a:r>
            <a:r>
              <a:rPr lang="uk-UA" sz="2400" b="1" i="1" u="sng" dirty="0" smtClean="0"/>
              <a:t>графічний</a:t>
            </a:r>
            <a:endParaRPr lang="uk-UA" sz="2000" b="1" i="1" u="sng" dirty="0" smtClean="0"/>
          </a:p>
          <a:p>
            <a:pPr>
              <a:defRPr/>
            </a:pPr>
            <a:endParaRPr lang="uk-UA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21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Рисунок 1"/>
          <p:cNvPicPr/>
          <p:nvPr/>
        </p:nvPicPr>
        <p:blipFill>
          <a:blip r:embed="rId4"/>
          <a:srcRect r="4717"/>
          <a:stretch>
            <a:fillRect/>
          </a:stretch>
        </p:blipFill>
        <p:spPr bwMode="auto">
          <a:xfrm>
            <a:off x="3124200" y="1295400"/>
            <a:ext cx="510540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Орнамент у вигляду розеток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0" y="0"/>
          <a:ext cx="9372600" cy="6858000"/>
        </p:xfrm>
        <a:graphic>
          <a:graphicData uri="http://schemas.openxmlformats.org/presentationml/2006/ole">
            <p:oleObj spid="_x0000_s80897" name="Презентация" r:id="rId4" imgW="4570530" imgH="3427616" progId="PowerPoint.Show.12">
              <p:embed/>
            </p:oleObj>
          </a:graphicData>
        </a:graphic>
      </p:graphicFrame>
      <p:pic>
        <p:nvPicPr>
          <p:cNvPr id="3" name="Рисунок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79238" y="2573562"/>
            <a:ext cx="5638803" cy="232048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743199" y="2895601"/>
            <a:ext cx="5638802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953000" y="2362200"/>
            <a:ext cx="56388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0"/>
            <a:ext cx="685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Рослинний</a:t>
            </a:r>
            <a:r>
              <a:rPr lang="ru-RU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онамент</a:t>
            </a:r>
            <a:endParaRPr lang="ru-RU" sz="48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8851" name="Презентация" r:id="rId3" imgW="4570530" imgH="3427616" progId="PowerPoint.Show.12">
              <p:embed/>
            </p:oleObj>
          </a:graphicData>
        </a:graphic>
      </p:graphicFrame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80AA9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 descr="http://www.azh.com.ua/gallery/gal_37/escher_08b.jpg"/>
          <p:cNvPicPr>
            <a:picLocks noChangeAspect="1" noChangeArrowheads="1"/>
          </p:cNvPicPr>
          <p:nvPr/>
        </p:nvPicPr>
        <p:blipFill>
          <a:blip r:embed="rId4" r:link="rId5"/>
          <a:srcRect b="4523"/>
          <a:stretch>
            <a:fillRect/>
          </a:stretch>
        </p:blipFill>
        <p:spPr bwMode="auto">
          <a:xfrm>
            <a:off x="3429000" y="1066800"/>
            <a:ext cx="464820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83694" y="0"/>
            <a:ext cx="6460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мистецтво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м.Ешера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55626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/>
          </a:p>
          <a:p>
            <a:pPr algn="ctr"/>
            <a:r>
              <a:rPr lang="uk-UA" sz="2000" b="1" dirty="0" err="1" smtClean="0"/>
              <a:t>Морис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Корнеліс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Ешер</a:t>
            </a:r>
            <a:r>
              <a:rPr lang="uk-UA" sz="2000" b="1" dirty="0" smtClean="0"/>
              <a:t> , </a:t>
            </a:r>
            <a:r>
              <a:rPr lang="uk-UA" sz="2000" b="1" dirty="0" smtClean="0"/>
              <a:t>голландець</a:t>
            </a:r>
            <a:r>
              <a:rPr lang="uk-UA" sz="2000" b="1" dirty="0" smtClean="0"/>
              <a:t>, народився в 1898 р.</a:t>
            </a:r>
            <a:endParaRPr lang="uk-UA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0114" name="Презентация" r:id="rId3" imgW="4570530" imgH="3427616" progId="PowerPoint.Show.12">
              <p:embed/>
            </p:oleObj>
          </a:graphicData>
        </a:graphic>
      </p:graphicFrame>
      <p:pic>
        <p:nvPicPr>
          <p:cNvPr id="2" name="Picture 1" descr="escher_05b"/>
          <p:cNvPicPr>
            <a:picLocks noChangeAspect="1" noChangeArrowheads="1"/>
          </p:cNvPicPr>
          <p:nvPr/>
        </p:nvPicPr>
        <p:blipFill>
          <a:blip r:embed="rId4"/>
          <a:srcRect l="5321" t="3581" r="6001" b="11478"/>
          <a:stretch>
            <a:fillRect/>
          </a:stretch>
        </p:blipFill>
        <p:spPr bwMode="auto">
          <a:xfrm>
            <a:off x="3733800" y="1066800"/>
            <a:ext cx="3706792" cy="5486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381000"/>
            <a:ext cx="3299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Творчість М.</a:t>
            </a:r>
            <a:r>
              <a:rPr lang="uk-UA" sz="2800" dirty="0" err="1" smtClean="0"/>
              <a:t>Ешера</a:t>
            </a:r>
            <a:endParaRPr lang="uk-U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1488</TotalTime>
  <Words>505</Words>
  <PresentationFormat>Экран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Microsoft Office PowerPoint Presentation</vt:lpstr>
      <vt:lpstr>Слайд 1</vt:lpstr>
      <vt:lpstr>     Декоративно – прикладне мистецтво –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виразності декоративного мистецтва: декор форми, орнамент (геометричний, рослинний, зооморфний)</dc:title>
  <dc:creator>ольга</dc:creator>
  <cp:lastModifiedBy>777</cp:lastModifiedBy>
  <cp:revision>160</cp:revision>
  <dcterms:created xsi:type="dcterms:W3CDTF">2008-03-05T17:02:24Z</dcterms:created>
  <dcterms:modified xsi:type="dcterms:W3CDTF">2010-02-07T12:38:16Z</dcterms:modified>
</cp:coreProperties>
</file>