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58" r:id="rId5"/>
    <p:sldId id="259" r:id="rId6"/>
    <p:sldId id="260" r:id="rId7"/>
    <p:sldId id="271" r:id="rId8"/>
    <p:sldId id="262" r:id="rId9"/>
    <p:sldId id="263" r:id="rId10"/>
    <p:sldId id="264" r:id="rId11"/>
    <p:sldId id="266" r:id="rId12"/>
    <p:sldId id="270" r:id="rId13"/>
    <p:sldId id="267" r:id="rId14"/>
    <p:sldId id="268" r:id="rId15"/>
    <p:sldId id="27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09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209" y="0"/>
            <a:ext cx="9096755" cy="684076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76672"/>
            <a:ext cx="6400800" cy="1296144"/>
          </a:xfrm>
        </p:spPr>
        <p:txBody>
          <a:bodyPr>
            <a:noAutofit/>
          </a:bodyPr>
          <a:lstStyle/>
          <a:p>
            <a:r>
              <a:rPr lang="uk-UA" sz="6600" dirty="0" smtClean="0">
                <a:solidFill>
                  <a:schemeClr val="tx1"/>
                </a:solidFill>
              </a:rPr>
              <a:t>Вплив екології на репродуктивне здоров’я</a:t>
            </a:r>
            <a:endParaRPr lang="uk-UA" sz="6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193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/>
              <a:t>В </a:t>
            </a:r>
            <a:r>
              <a:rPr lang="ru-RU" dirty="0" err="1"/>
              <a:t>Україні</a:t>
            </a:r>
            <a:r>
              <a:rPr lang="ru-RU" dirty="0"/>
              <a:t> </a:t>
            </a:r>
            <a:r>
              <a:rPr lang="ru-RU" dirty="0" smtClean="0"/>
              <a:t> </a:t>
            </a:r>
            <a:r>
              <a:rPr lang="ru-RU" dirty="0"/>
              <a:t>у 3 рази </a:t>
            </a:r>
            <a:r>
              <a:rPr lang="ru-RU" dirty="0" err="1" smtClean="0"/>
              <a:t>нижчий</a:t>
            </a:r>
            <a:r>
              <a:rPr lang="ru-RU" dirty="0" smtClean="0"/>
              <a:t>, </a:t>
            </a:r>
            <a:r>
              <a:rPr lang="ru-RU" dirty="0" err="1"/>
              <a:t>ніж</a:t>
            </a:r>
            <a:r>
              <a:rPr lang="ru-RU" dirty="0"/>
              <a:t> в </a:t>
            </a:r>
            <a:r>
              <a:rPr lang="ru-RU" dirty="0" err="1"/>
              <a:t>цілому</a:t>
            </a:r>
            <a:r>
              <a:rPr lang="ru-RU" dirty="0"/>
              <a:t> по </a:t>
            </a:r>
            <a:r>
              <a:rPr lang="ru-RU" dirty="0" err="1"/>
              <a:t>країнах</a:t>
            </a:r>
            <a:r>
              <a:rPr lang="ru-RU" dirty="0"/>
              <a:t> СНД </a:t>
            </a:r>
            <a:r>
              <a:rPr lang="ru-RU" dirty="0" err="1"/>
              <a:t>приріст</a:t>
            </a:r>
            <a:r>
              <a:rPr lang="ru-RU" dirty="0"/>
              <a:t> </a:t>
            </a:r>
            <a:r>
              <a:rPr lang="ru-RU" dirty="0" err="1"/>
              <a:t>населення</a:t>
            </a:r>
            <a:r>
              <a:rPr lang="ru-RU" dirty="0"/>
              <a:t>, у 2-2,5 рази </a:t>
            </a:r>
            <a:r>
              <a:rPr lang="ru-RU" dirty="0" err="1"/>
              <a:t>вища</a:t>
            </a:r>
            <a:r>
              <a:rPr lang="ru-RU" dirty="0"/>
              <a:t>, </a:t>
            </a:r>
            <a:r>
              <a:rPr lang="ru-RU" dirty="0" err="1"/>
              <a:t>ніж</a:t>
            </a:r>
            <a:r>
              <a:rPr lang="ru-RU" dirty="0"/>
              <a:t> у </a:t>
            </a:r>
            <a:r>
              <a:rPr lang="ru-RU" dirty="0" err="1"/>
              <a:t>розвинених</a:t>
            </a:r>
            <a:r>
              <a:rPr lang="ru-RU" dirty="0"/>
              <a:t> </a:t>
            </a:r>
            <a:r>
              <a:rPr lang="ru-RU" dirty="0" err="1"/>
              <a:t>країнах</a:t>
            </a:r>
            <a:r>
              <a:rPr lang="ru-RU" dirty="0"/>
              <a:t> </a:t>
            </a:r>
            <a:r>
              <a:rPr lang="ru-RU" dirty="0" err="1"/>
              <a:t>дитяча</a:t>
            </a:r>
            <a:r>
              <a:rPr lang="ru-RU" dirty="0"/>
              <a:t> </a:t>
            </a:r>
            <a:r>
              <a:rPr lang="ru-RU" dirty="0" err="1"/>
              <a:t>смертність</a:t>
            </a:r>
            <a:r>
              <a:rPr lang="ru-RU" dirty="0"/>
              <a:t>, </a:t>
            </a:r>
            <a:r>
              <a:rPr lang="ru-RU" dirty="0" err="1"/>
              <a:t>спостерігається</a:t>
            </a:r>
            <a:r>
              <a:rPr lang="ru-RU" dirty="0"/>
              <a:t> стала </a:t>
            </a:r>
            <a:r>
              <a:rPr lang="ru-RU" dirty="0" err="1"/>
              <a:t>тенденція</a:t>
            </a:r>
            <a:r>
              <a:rPr lang="ru-RU" dirty="0"/>
              <a:t> до </a:t>
            </a:r>
            <a:r>
              <a:rPr lang="ru-RU" dirty="0" err="1"/>
              <a:t>зменшення</a:t>
            </a:r>
            <a:r>
              <a:rPr lang="ru-RU" dirty="0"/>
              <a:t> </a:t>
            </a:r>
            <a:r>
              <a:rPr lang="ru-RU" dirty="0" err="1"/>
              <a:t>тривалості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 в </a:t>
            </a:r>
            <a:r>
              <a:rPr lang="ru-RU" dirty="0" err="1"/>
              <a:t>середньому</a:t>
            </a:r>
            <a:r>
              <a:rPr lang="ru-RU" dirty="0"/>
              <a:t> на 5-7 </a:t>
            </a:r>
            <a:r>
              <a:rPr lang="ru-RU" dirty="0" err="1" smtClean="0"/>
              <a:t>років</a:t>
            </a:r>
            <a:r>
              <a:rPr lang="ru-RU" dirty="0" smtClean="0"/>
              <a:t>. </a:t>
            </a:r>
            <a:endParaRPr lang="uk-UA" dirty="0"/>
          </a:p>
        </p:txBody>
      </p:sp>
      <p:pic>
        <p:nvPicPr>
          <p:cNvPr id="3074" name="Picture 2" descr="C:\Users\pc\Desktop\репродуктивне здоровя\logo_iozd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426816"/>
            <a:ext cx="3600400" cy="3408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7069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pc\Desktop\репродуктивне здоровя\17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9582" y="3542783"/>
            <a:ext cx="3874418" cy="2697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/>
          <a:lstStyle/>
          <a:p>
            <a:pPr marL="0" indent="0" algn="ctr">
              <a:buNone/>
            </a:pPr>
            <a:r>
              <a:rPr lang="uk-UA" dirty="0"/>
              <a:t>В</a:t>
            </a:r>
            <a:r>
              <a:rPr lang="uk-UA" dirty="0" smtClean="0"/>
              <a:t>наслідок </a:t>
            </a:r>
            <a:r>
              <a:rPr lang="uk-UA" dirty="0"/>
              <a:t>аварії на ЧАЕС відбувається деформація в біологічній підсистемі «вагітна жінка – плід – дитина», що безумовно, </a:t>
            </a:r>
            <a:r>
              <a:rPr lang="uk-UA" dirty="0" smtClean="0"/>
              <a:t> </a:t>
            </a:r>
            <a:r>
              <a:rPr lang="uk-UA" dirty="0"/>
              <a:t>відбивається не лише на якості майбутнього </a:t>
            </a:r>
            <a:r>
              <a:rPr lang="uk-UA" dirty="0" smtClean="0"/>
              <a:t>покоління.</a:t>
            </a:r>
            <a:endParaRPr lang="uk-UA" dirty="0"/>
          </a:p>
        </p:txBody>
      </p:sp>
      <p:pic>
        <p:nvPicPr>
          <p:cNvPr id="4098" name="Picture 2" descr="C:\Users\pc\Desktop\репродуктивне здоровя\16.12_00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924945"/>
            <a:ext cx="5244075" cy="393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9232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pc\Desktop\репродуктивне здоровя\diagrama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16632"/>
            <a:ext cx="6624736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986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37523"/>
          </a:xfrm>
        </p:spPr>
        <p:txBody>
          <a:bodyPr/>
          <a:lstStyle/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uk-UA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1610589"/>
              </p:ext>
            </p:extLst>
          </p:nvPr>
        </p:nvGraphicFramePr>
        <p:xfrm>
          <a:off x="683568" y="548681"/>
          <a:ext cx="7920880" cy="59766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7774"/>
                <a:gridCol w="3752813"/>
                <a:gridCol w="2640293"/>
              </a:tblGrid>
              <a:tr h="723584">
                <a:tc>
                  <a:txBody>
                    <a:bodyPr/>
                    <a:lstStyle/>
                    <a:p>
                      <a:r>
                        <a:rPr lang="uk-UA" sz="2000" dirty="0" smtClean="0"/>
                        <a:t>Групи</a:t>
                      </a:r>
                      <a:endParaRPr lang="uk-U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000" dirty="0" smtClean="0"/>
                        <a:t>Області</a:t>
                      </a:r>
                      <a:endParaRPr lang="uk-U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000" dirty="0" smtClean="0"/>
                        <a:t>Характеристика</a:t>
                      </a:r>
                      <a:endParaRPr lang="uk-UA" sz="2000" dirty="0"/>
                    </a:p>
                  </a:txBody>
                  <a:tcPr/>
                </a:tc>
              </a:tr>
              <a:tr h="1336582">
                <a:tc>
                  <a:txBody>
                    <a:bodyPr/>
                    <a:lstStyle/>
                    <a:p>
                      <a:r>
                        <a:rPr lang="uk-UA" sz="2000" dirty="0" smtClean="0"/>
                        <a:t>І група</a:t>
                      </a:r>
                      <a:endParaRPr lang="uk-U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000" dirty="0" smtClean="0"/>
                        <a:t>Закарпатська, Івано-Франківська, Львівська, Тернопільська, Хмельницька, Чернівецька області та м. Київ.</a:t>
                      </a:r>
                      <a:endParaRPr lang="uk-U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000" dirty="0" smtClean="0"/>
                        <a:t>Найсприятливіша</a:t>
                      </a:r>
                      <a:r>
                        <a:rPr lang="uk-UA" sz="2000" baseline="0" dirty="0" smtClean="0"/>
                        <a:t> ситуація</a:t>
                      </a:r>
                      <a:endParaRPr lang="uk-UA" sz="2000" dirty="0"/>
                    </a:p>
                  </a:txBody>
                  <a:tcPr/>
                </a:tc>
              </a:tr>
              <a:tr h="2269082">
                <a:tc>
                  <a:txBody>
                    <a:bodyPr/>
                    <a:lstStyle/>
                    <a:p>
                      <a:r>
                        <a:rPr lang="uk-UA" sz="2000" dirty="0" smtClean="0"/>
                        <a:t>ІІ група</a:t>
                      </a:r>
                      <a:endParaRPr lang="uk-U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000" dirty="0" smtClean="0"/>
                        <a:t>Вінницька, Волинська, Житомирська, Запорізька, Київська, Полтавська, Рівненська, Сумська, Харківська, Черкаська</a:t>
                      </a:r>
                      <a:r>
                        <a:rPr lang="uk-UA" sz="2000" baseline="0" dirty="0" smtClean="0"/>
                        <a:t> області та </a:t>
                      </a:r>
                      <a:r>
                        <a:rPr lang="uk-UA" sz="2000" dirty="0" smtClean="0"/>
                        <a:t> Автономна Республіка Крим.</a:t>
                      </a:r>
                      <a:endParaRPr lang="uk-U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err="1" smtClean="0"/>
                        <a:t>Характерні</a:t>
                      </a:r>
                      <a:r>
                        <a:rPr lang="ru-RU" sz="2000" dirty="0" smtClean="0"/>
                        <a:t> </a:t>
                      </a:r>
                      <a:r>
                        <a:rPr lang="uk-UA" sz="2000" noProof="0" dirty="0" smtClean="0"/>
                        <a:t>середні показники смертності та тривалості життя населення</a:t>
                      </a:r>
                      <a:endParaRPr lang="uk-UA" sz="2000" noProof="0" dirty="0"/>
                    </a:p>
                  </a:txBody>
                  <a:tcPr/>
                </a:tc>
              </a:tr>
              <a:tr h="1647416">
                <a:tc>
                  <a:txBody>
                    <a:bodyPr/>
                    <a:lstStyle/>
                    <a:p>
                      <a:r>
                        <a:rPr lang="uk-UA" sz="2000" dirty="0" smtClean="0"/>
                        <a:t>ІІІ група</a:t>
                      </a:r>
                      <a:endParaRPr lang="uk-U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000" dirty="0" smtClean="0"/>
                        <a:t>Дніпропетровська, Донецька, Кіровоградська, Луганська, Миколаївська, Одеська, Херсонська, Чернігівська області</a:t>
                      </a:r>
                      <a:endParaRPr lang="uk-U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000" dirty="0" smtClean="0"/>
                        <a:t>Вкрай несприятлива</a:t>
                      </a:r>
                      <a:endParaRPr lang="uk-UA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3470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Чим </a:t>
            </a:r>
            <a:r>
              <a:rPr lang="ru-RU" dirty="0" err="1"/>
              <a:t>гірше</a:t>
            </a:r>
            <a:r>
              <a:rPr lang="ru-RU" dirty="0"/>
              <a:t> </a:t>
            </a:r>
            <a:r>
              <a:rPr lang="ru-RU" dirty="0" err="1"/>
              <a:t>екологічне</a:t>
            </a:r>
            <a:r>
              <a:rPr lang="ru-RU" dirty="0"/>
              <a:t> становище в </a:t>
            </a:r>
            <a:r>
              <a:rPr lang="ru-RU" dirty="0" err="1"/>
              <a:t>регіоні</a:t>
            </a:r>
            <a:r>
              <a:rPr lang="ru-RU" dirty="0"/>
              <a:t>, </a:t>
            </a:r>
            <a:r>
              <a:rPr lang="ru-RU" dirty="0" err="1"/>
              <a:t>тим</a:t>
            </a:r>
            <a:r>
              <a:rPr lang="ru-RU" dirty="0"/>
              <a:t> </a:t>
            </a:r>
            <a:r>
              <a:rPr lang="ru-RU" dirty="0" err="1"/>
              <a:t>вищий</a:t>
            </a:r>
            <a:r>
              <a:rPr lang="ru-RU" dirty="0"/>
              <a:t> </a:t>
            </a:r>
            <a:r>
              <a:rPr lang="ru-RU" dirty="0" err="1"/>
              <a:t>рівень</a:t>
            </a:r>
            <a:r>
              <a:rPr lang="ru-RU" dirty="0"/>
              <a:t> </a:t>
            </a:r>
            <a:r>
              <a:rPr lang="ru-RU" dirty="0" err="1"/>
              <a:t>захворюваності</a:t>
            </a:r>
            <a:r>
              <a:rPr lang="ru-RU" dirty="0"/>
              <a:t> та </a:t>
            </a:r>
            <a:r>
              <a:rPr lang="ru-RU" dirty="0" err="1"/>
              <a:t>смертності</a:t>
            </a:r>
            <a:r>
              <a:rPr lang="ru-RU" dirty="0"/>
              <a:t> </a:t>
            </a:r>
            <a:r>
              <a:rPr lang="ru-RU" dirty="0" err="1" smtClean="0"/>
              <a:t>населення</a:t>
            </a:r>
            <a:r>
              <a:rPr lang="ru-RU" dirty="0" smtClean="0"/>
              <a:t>.</a:t>
            </a:r>
            <a:endParaRPr lang="uk-UA" dirty="0"/>
          </a:p>
        </p:txBody>
      </p:sp>
      <p:pic>
        <p:nvPicPr>
          <p:cNvPr id="5122" name="Picture 2" descr="C:\Users\pc\Desktop\репродуктивне здоровя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7043" y="2420888"/>
            <a:ext cx="4229913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9803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БЕРЕЖІТЬ СВОЄ ЗДОРОВ’Я!</a:t>
            </a:r>
            <a:endParaRPr lang="uk-UA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417" y="1417638"/>
            <a:ext cx="7352991" cy="4885654"/>
          </a:xfrm>
        </p:spPr>
      </p:pic>
    </p:spTree>
    <p:extLst>
      <p:ext uri="{BB962C8B-B14F-4D97-AF65-F5344CB8AC3E}">
        <p14:creationId xmlns:p14="http://schemas.microsoft.com/office/powerpoint/2010/main" val="9568955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3600" dirty="0" smtClean="0"/>
              <a:t>Здоров'я </a:t>
            </a:r>
            <a:r>
              <a:rPr lang="uk-UA" sz="3600" dirty="0"/>
              <a:t>- це природний стан організму, що перебуває у повній рівновазі з біосферою і характеризується </a:t>
            </a:r>
            <a:r>
              <a:rPr lang="uk-UA" sz="3600" dirty="0" smtClean="0"/>
              <a:t>відсутністю </a:t>
            </a:r>
            <a:r>
              <a:rPr lang="uk-UA" sz="3600" dirty="0"/>
              <a:t>будь-яких патологічних змін</a:t>
            </a:r>
            <a:r>
              <a:rPr lang="uk-UA" sz="3600" dirty="0" smtClean="0"/>
              <a:t>.</a:t>
            </a:r>
          </a:p>
          <a:p>
            <a:pPr marL="0" indent="0" algn="ctr">
              <a:buNone/>
            </a:pPr>
            <a:endParaRPr lang="uk-UA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284984"/>
            <a:ext cx="4548294" cy="2654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3941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pPr marL="0" indent="0" algn="ctr">
              <a:buNone/>
            </a:pPr>
            <a:r>
              <a:rPr lang="uk-UA" dirty="0" smtClean="0"/>
              <a:t>Стан здоров'я відображає динамічну рівновагу між природним середовищем і організмом. На здоров'я людини впливають спосіб життя, генетичні фактори і фактори навколишнього середовища.</a:t>
            </a:r>
          </a:p>
          <a:p>
            <a:pPr marL="0" indent="0" algn="ctr">
              <a:buNone/>
            </a:pPr>
            <a:endParaRPr lang="uk-U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791" y="3140969"/>
            <a:ext cx="7541202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1146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/>
          <a:lstStyle/>
          <a:p>
            <a:pPr marL="0" indent="0" algn="ctr">
              <a:buNone/>
            </a:pPr>
            <a:r>
              <a:rPr lang="uk-UA" b="1" dirty="0"/>
              <a:t>Захворюваність - явище не </a:t>
            </a:r>
            <a:r>
              <a:rPr lang="uk-UA" b="1" dirty="0" smtClean="0"/>
              <a:t>випадкове:</a:t>
            </a:r>
            <a:endParaRPr lang="uk-UA" b="1" dirty="0"/>
          </a:p>
          <a:p>
            <a:pPr marL="0" indent="0">
              <a:buNone/>
            </a:pPr>
            <a:r>
              <a:rPr lang="uk-UA" dirty="0" smtClean="0"/>
              <a:t>50 %  - </a:t>
            </a:r>
            <a:r>
              <a:rPr lang="ru-RU" dirty="0" err="1"/>
              <a:t>зумовлюється</a:t>
            </a:r>
            <a:r>
              <a:rPr lang="ru-RU" dirty="0"/>
              <a:t> способом </a:t>
            </a:r>
            <a:r>
              <a:rPr lang="ru-RU" dirty="0" err="1"/>
              <a:t>життя</a:t>
            </a:r>
            <a:r>
              <a:rPr lang="ru-RU" dirty="0"/>
              <a:t> </a:t>
            </a:r>
            <a:r>
              <a:rPr lang="ru-RU" dirty="0" err="1"/>
              <a:t>кожної</a:t>
            </a:r>
            <a:r>
              <a:rPr lang="ru-RU" dirty="0"/>
              <a:t> </a:t>
            </a:r>
            <a:r>
              <a:rPr lang="ru-RU" dirty="0" smtClean="0"/>
              <a:t> </a:t>
            </a:r>
            <a:r>
              <a:rPr lang="ru-RU" dirty="0" err="1" smtClean="0"/>
              <a:t>людини</a:t>
            </a:r>
            <a:r>
              <a:rPr lang="ru-RU" dirty="0" smtClean="0"/>
              <a:t>;</a:t>
            </a:r>
          </a:p>
          <a:p>
            <a:pPr marL="0" indent="0">
              <a:buNone/>
            </a:pPr>
            <a:r>
              <a:rPr lang="ru-RU" dirty="0"/>
              <a:t>40 % - </a:t>
            </a:r>
            <a:r>
              <a:rPr lang="ru-RU" dirty="0" err="1"/>
              <a:t>залежить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спадковості</a:t>
            </a:r>
            <a:r>
              <a:rPr lang="ru-RU" dirty="0"/>
              <a:t> та </a:t>
            </a:r>
            <a:r>
              <a:rPr lang="ru-RU" dirty="0" err="1"/>
              <a:t>екологічних</a:t>
            </a:r>
            <a:r>
              <a:rPr lang="ru-RU" dirty="0"/>
              <a:t> умов - </a:t>
            </a:r>
            <a:r>
              <a:rPr lang="ru-RU" dirty="0" err="1"/>
              <a:t>клімату</a:t>
            </a:r>
            <a:r>
              <a:rPr lang="ru-RU" dirty="0"/>
              <a:t>, </a:t>
            </a:r>
            <a:r>
              <a:rPr lang="ru-RU" dirty="0" err="1"/>
              <a:t>рівня</a:t>
            </a:r>
            <a:r>
              <a:rPr lang="ru-RU" dirty="0"/>
              <a:t> </a:t>
            </a:r>
            <a:r>
              <a:rPr lang="ru-RU" dirty="0" err="1"/>
              <a:t>забрудненості</a:t>
            </a:r>
            <a:r>
              <a:rPr lang="ru-RU" dirty="0"/>
              <a:t> </a:t>
            </a:r>
            <a:r>
              <a:rPr lang="ru-RU" dirty="0" err="1" smtClean="0"/>
              <a:t>довкілля</a:t>
            </a:r>
            <a:r>
              <a:rPr lang="ru-RU" dirty="0" smtClean="0"/>
              <a:t>;</a:t>
            </a:r>
          </a:p>
          <a:p>
            <a:pPr marL="0" indent="0">
              <a:buNone/>
            </a:pPr>
            <a:r>
              <a:rPr lang="ru-RU" dirty="0"/>
              <a:t>10% -  </a:t>
            </a:r>
            <a:r>
              <a:rPr lang="ru-RU" dirty="0" err="1"/>
              <a:t>визначається</a:t>
            </a:r>
            <a:r>
              <a:rPr lang="ru-RU" dirty="0"/>
              <a:t> </a:t>
            </a:r>
            <a:r>
              <a:rPr lang="ru-RU" dirty="0" err="1"/>
              <a:t>сучасним</a:t>
            </a:r>
            <a:r>
              <a:rPr lang="ru-RU" dirty="0"/>
              <a:t> </a:t>
            </a:r>
            <a:r>
              <a:rPr lang="ru-RU" dirty="0" err="1"/>
              <a:t>рівнем</a:t>
            </a:r>
            <a:r>
              <a:rPr lang="ru-RU" dirty="0"/>
              <a:t> </a:t>
            </a:r>
            <a:r>
              <a:rPr lang="ru-RU" dirty="0" err="1"/>
              <a:t>медичної</a:t>
            </a:r>
            <a:r>
              <a:rPr lang="ru-RU" dirty="0"/>
              <a:t> </a:t>
            </a:r>
            <a:r>
              <a:rPr lang="ru-RU" dirty="0" err="1"/>
              <a:t>допомоги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034721"/>
            <a:ext cx="3744416" cy="2804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189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707809"/>
            <a:ext cx="3374132" cy="4123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dirty="0"/>
              <a:t>Забрудненість навколишнього середовища, поряд із токсичними ефектами, приховує у собі небезпеку генетичних </a:t>
            </a:r>
            <a:r>
              <a:rPr lang="uk-UA" dirty="0" smtClean="0"/>
              <a:t>змін.</a:t>
            </a:r>
          </a:p>
          <a:p>
            <a:pPr marL="0" indent="0" algn="ctr">
              <a:buNone/>
            </a:pPr>
            <a:endParaRPr lang="uk-UA" dirty="0"/>
          </a:p>
          <a:p>
            <a:pPr marL="0" indent="0">
              <a:buNone/>
            </a:pPr>
            <a:endParaRPr lang="uk-UA" dirty="0" smtClean="0"/>
          </a:p>
          <a:p>
            <a:pPr marL="0" indent="0" algn="ctr">
              <a:buNone/>
            </a:pPr>
            <a:r>
              <a:rPr lang="uk-UA" dirty="0" smtClean="0"/>
              <a:t>Л</a:t>
            </a:r>
            <a:r>
              <a:rPr lang="uk-UA" dirty="0"/>
              <a:t>. </a:t>
            </a:r>
            <a:r>
              <a:rPr lang="uk-UA" dirty="0" err="1" smtClean="0"/>
              <a:t>Батонн</a:t>
            </a:r>
            <a:r>
              <a:rPr lang="uk-UA" dirty="0" smtClean="0"/>
              <a:t>: </a:t>
            </a:r>
            <a:r>
              <a:rPr lang="uk-UA" dirty="0"/>
              <a:t>"Станеться одне з двох, або люди зроблять так, що у повітрі стане менше диму, або дим зробить так, що на Землі стане менше людей".</a:t>
            </a:r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4572000" y="1988840"/>
            <a:ext cx="0" cy="122413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9301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670207"/>
            <a:ext cx="3152180" cy="300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/>
          <a:lstStyle/>
          <a:p>
            <a:pPr marL="0" indent="0" algn="ctr">
              <a:buNone/>
            </a:pPr>
            <a:r>
              <a:rPr lang="uk-UA" dirty="0" smtClean="0"/>
              <a:t>демографічна криза</a:t>
            </a:r>
          </a:p>
          <a:p>
            <a:pPr marL="0" indent="0" algn="ctr">
              <a:buNone/>
            </a:pPr>
            <a:endParaRPr lang="uk-UA" dirty="0" smtClean="0"/>
          </a:p>
          <a:p>
            <a:pPr marL="0" indent="0" algn="ctr">
              <a:buNone/>
            </a:pPr>
            <a:r>
              <a:rPr lang="uk-UA" dirty="0" smtClean="0"/>
              <a:t>сім’я</a:t>
            </a:r>
          </a:p>
          <a:p>
            <a:pPr marL="0" indent="0" algn="ctr">
              <a:buNone/>
            </a:pPr>
            <a:endParaRPr lang="uk-UA" dirty="0" smtClean="0"/>
          </a:p>
          <a:p>
            <a:pPr marL="0" indent="0" algn="ctr">
              <a:buNone/>
            </a:pPr>
            <a:r>
              <a:rPr lang="uk-UA" dirty="0" smtClean="0"/>
              <a:t>осередок </a:t>
            </a:r>
            <a:r>
              <a:rPr lang="uk-UA" dirty="0"/>
              <a:t>відтворення населення і трудового потенціалу </a:t>
            </a:r>
            <a:r>
              <a:rPr lang="uk-UA" dirty="0" smtClean="0"/>
              <a:t>країни</a:t>
            </a:r>
            <a:endParaRPr lang="uk-UA" dirty="0"/>
          </a:p>
          <a:p>
            <a:pPr marL="0" indent="0" algn="ctr">
              <a:buNone/>
            </a:pPr>
            <a:endParaRPr lang="uk-UA" dirty="0" smtClean="0"/>
          </a:p>
          <a:p>
            <a:pPr marL="0" indent="0" algn="ctr">
              <a:buNone/>
            </a:pPr>
            <a:r>
              <a:rPr lang="uk-UA" dirty="0" smtClean="0"/>
              <a:t>стан </a:t>
            </a:r>
            <a:r>
              <a:rPr lang="uk-UA" dirty="0"/>
              <a:t>репродуктивного </a:t>
            </a:r>
            <a:r>
              <a:rPr lang="uk-UA" dirty="0" smtClean="0"/>
              <a:t>здоров’я</a:t>
            </a:r>
            <a:endParaRPr lang="uk-UA" dirty="0"/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4572000" y="836712"/>
            <a:ext cx="0" cy="72008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4572000" y="1988840"/>
            <a:ext cx="0" cy="72008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4572000" y="3645024"/>
            <a:ext cx="0" cy="72008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8522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212976"/>
            <a:ext cx="3468888" cy="3468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За </a:t>
            </a:r>
            <a:r>
              <a:rPr lang="ru-RU" dirty="0" err="1"/>
              <a:t>статистичними</a:t>
            </a:r>
            <a:r>
              <a:rPr lang="ru-RU" dirty="0"/>
              <a:t> </a:t>
            </a:r>
            <a:r>
              <a:rPr lang="ru-RU" dirty="0" err="1" smtClean="0"/>
              <a:t>даними</a:t>
            </a:r>
            <a:r>
              <a:rPr lang="ru-RU" dirty="0" smtClean="0"/>
              <a:t>:</a:t>
            </a:r>
          </a:p>
          <a:p>
            <a:pPr marL="0" indent="0">
              <a:buNone/>
            </a:pPr>
            <a:r>
              <a:rPr lang="ru-RU" dirty="0" smtClean="0"/>
              <a:t>-  </a:t>
            </a:r>
            <a:r>
              <a:rPr lang="ru-RU" dirty="0" err="1"/>
              <a:t>лише</a:t>
            </a:r>
            <a:r>
              <a:rPr lang="ru-RU" dirty="0"/>
              <a:t> 6% </a:t>
            </a:r>
            <a:r>
              <a:rPr lang="ru-RU" dirty="0" err="1"/>
              <a:t>дітей</a:t>
            </a:r>
            <a:r>
              <a:rPr lang="ru-RU" dirty="0"/>
              <a:t> </a:t>
            </a:r>
            <a:r>
              <a:rPr lang="ru-RU" dirty="0" err="1"/>
              <a:t>народжується</a:t>
            </a:r>
            <a:r>
              <a:rPr lang="ru-RU" dirty="0"/>
              <a:t> практично </a:t>
            </a:r>
            <a:r>
              <a:rPr lang="ru-RU" dirty="0" err="1" smtClean="0"/>
              <a:t>здоровими</a:t>
            </a:r>
            <a:r>
              <a:rPr lang="ru-RU" dirty="0"/>
              <a:t>;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- </a:t>
            </a:r>
            <a:r>
              <a:rPr lang="ru-RU" dirty="0" err="1"/>
              <a:t>н</a:t>
            </a:r>
            <a:r>
              <a:rPr lang="ru-RU" dirty="0" err="1" smtClean="0"/>
              <a:t>ормальні</a:t>
            </a:r>
            <a:r>
              <a:rPr lang="ru-RU" dirty="0" smtClean="0"/>
              <a:t> </a:t>
            </a:r>
            <a:r>
              <a:rPr lang="ru-RU" dirty="0"/>
              <a:t>пологи </a:t>
            </a:r>
            <a:r>
              <a:rPr lang="ru-RU" dirty="0" err="1"/>
              <a:t>становлять</a:t>
            </a:r>
            <a:r>
              <a:rPr lang="ru-RU" dirty="0"/>
              <a:t> у </a:t>
            </a:r>
            <a:r>
              <a:rPr lang="ru-RU" dirty="0" err="1"/>
              <a:t>середньому</a:t>
            </a:r>
            <a:r>
              <a:rPr lang="ru-RU" dirty="0"/>
              <a:t> 32,4% </a:t>
            </a:r>
            <a:r>
              <a:rPr lang="ru-RU" dirty="0" err="1" smtClean="0"/>
              <a:t>випадків</a:t>
            </a:r>
            <a:r>
              <a:rPr lang="ru-RU" dirty="0" smtClean="0"/>
              <a:t>; </a:t>
            </a:r>
          </a:p>
          <a:p>
            <a:pPr marL="0" indent="0">
              <a:buNone/>
            </a:pPr>
            <a:r>
              <a:rPr lang="ru-RU" dirty="0" smtClean="0"/>
              <a:t>- </a:t>
            </a:r>
            <a:r>
              <a:rPr lang="ru-RU" dirty="0" err="1" smtClean="0"/>
              <a:t>безплідні</a:t>
            </a:r>
            <a:r>
              <a:rPr lang="ru-RU" dirty="0" smtClean="0"/>
              <a:t> </a:t>
            </a:r>
            <a:r>
              <a:rPr lang="ru-RU" dirty="0" err="1"/>
              <a:t>жінки</a:t>
            </a:r>
            <a:r>
              <a:rPr lang="ru-RU" dirty="0"/>
              <a:t> </a:t>
            </a:r>
            <a:r>
              <a:rPr lang="ru-RU" dirty="0" err="1"/>
              <a:t>становлять</a:t>
            </a:r>
            <a:r>
              <a:rPr lang="ru-RU" dirty="0"/>
              <a:t> 6,8% </a:t>
            </a:r>
            <a:r>
              <a:rPr lang="ru-RU" dirty="0" err="1"/>
              <a:t>жінок</a:t>
            </a:r>
            <a:r>
              <a:rPr lang="ru-RU" dirty="0"/>
              <a:t> </a:t>
            </a:r>
            <a:r>
              <a:rPr lang="ru-RU" dirty="0" err="1"/>
              <a:t>дітородного</a:t>
            </a:r>
            <a:r>
              <a:rPr lang="ru-RU" dirty="0"/>
              <a:t> </a:t>
            </a:r>
            <a:r>
              <a:rPr lang="ru-RU" dirty="0" err="1"/>
              <a:t>віку</a:t>
            </a:r>
            <a:r>
              <a:rPr lang="ru-RU" dirty="0"/>
              <a:t>.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756666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c\Desktop\репродуктивне здоровя\134791144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490246"/>
            <a:ext cx="3365585" cy="3365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dirty="0"/>
              <a:t>Погіршення здоров’я населення, особливо жінок дітородного віку, пов’язано з погіршенням екологічних </a:t>
            </a:r>
            <a:r>
              <a:rPr lang="uk-UA" dirty="0" smtClean="0"/>
              <a:t>умов, а саме:</a:t>
            </a:r>
          </a:p>
          <a:p>
            <a:pPr>
              <a:buFontTx/>
              <a:buChar char="-"/>
            </a:pPr>
            <a:r>
              <a:rPr lang="uk-UA" dirty="0" smtClean="0"/>
              <a:t>розширення </a:t>
            </a:r>
            <a:r>
              <a:rPr lang="uk-UA" dirty="0"/>
              <a:t>асортименту хімічних речовин, що застосовуються у народному </a:t>
            </a:r>
            <a:r>
              <a:rPr lang="uk-UA" dirty="0" smtClean="0"/>
              <a:t>господарстві;</a:t>
            </a:r>
          </a:p>
          <a:p>
            <a:pPr>
              <a:buFontTx/>
              <a:buChar char="-"/>
            </a:pPr>
            <a:r>
              <a:rPr lang="uk-UA" dirty="0"/>
              <a:t>п</a:t>
            </a:r>
            <a:r>
              <a:rPr lang="uk-UA" dirty="0" smtClean="0"/>
              <a:t>ісля </a:t>
            </a:r>
            <a:r>
              <a:rPr lang="uk-UA" dirty="0"/>
              <a:t>аварії на ЧАЕС додався радіаційний </a:t>
            </a:r>
            <a:r>
              <a:rPr lang="uk-UA" dirty="0" smtClean="0"/>
              <a:t>чинник</a:t>
            </a:r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9926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/>
          <a:lstStyle/>
          <a:p>
            <a:pPr marL="0" indent="0" algn="ctr">
              <a:buNone/>
            </a:pPr>
            <a:r>
              <a:rPr lang="uk-UA" dirty="0" smtClean="0"/>
              <a:t>Віднедавна в Україні </a:t>
            </a:r>
            <a:r>
              <a:rPr lang="uk-UA" dirty="0"/>
              <a:t>недоношених дітей – близько кілограма - почали </a:t>
            </a:r>
            <a:r>
              <a:rPr lang="uk-UA" dirty="0" smtClean="0"/>
              <a:t>реєструвати. </a:t>
            </a:r>
            <a:r>
              <a:rPr lang="uk-UA" dirty="0"/>
              <a:t>П</a:t>
            </a:r>
            <a:r>
              <a:rPr lang="uk-UA" dirty="0" smtClean="0"/>
              <a:t>остійно </a:t>
            </a:r>
            <a:r>
              <a:rPr lang="uk-UA" dirty="0"/>
              <a:t>збільшується кількість таких дітей.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420888"/>
            <a:ext cx="4211961" cy="3785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8264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408</Words>
  <Application>Microsoft Office PowerPoint</Application>
  <PresentationFormat>Экран (4:3)</PresentationFormat>
  <Paragraphs>43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8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БЕРЕЖІТЬ СВОЄ ЗДОРОВ’Я!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pc</dc:creator>
  <cp:lastModifiedBy>Home</cp:lastModifiedBy>
  <cp:revision>16</cp:revision>
  <dcterms:created xsi:type="dcterms:W3CDTF">2014-02-19T19:13:04Z</dcterms:created>
  <dcterms:modified xsi:type="dcterms:W3CDTF">2014-02-20T19:54:05Z</dcterms:modified>
</cp:coreProperties>
</file>