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96" r:id="rId3"/>
    <p:sldId id="297" r:id="rId4"/>
    <p:sldId id="298" r:id="rId5"/>
    <p:sldId id="270" r:id="rId6"/>
    <p:sldId id="293" r:id="rId7"/>
    <p:sldId id="295" r:id="rId8"/>
    <p:sldId id="294" r:id="rId9"/>
    <p:sldId id="271" r:id="rId10"/>
    <p:sldId id="257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3" r:id="rId22"/>
    <p:sldId id="283" r:id="rId23"/>
    <p:sldId id="269" r:id="rId24"/>
    <p:sldId id="272" r:id="rId25"/>
    <p:sldId id="274" r:id="rId26"/>
    <p:sldId id="276" r:id="rId27"/>
    <p:sldId id="277" r:id="rId28"/>
    <p:sldId id="280" r:id="rId29"/>
    <p:sldId id="282" r:id="rId30"/>
    <p:sldId id="281" r:id="rId31"/>
    <p:sldId id="279" r:id="rId32"/>
    <p:sldId id="278" r:id="rId33"/>
    <p:sldId id="288" r:id="rId34"/>
    <p:sldId id="284" r:id="rId35"/>
    <p:sldId id="290" r:id="rId36"/>
    <p:sldId id="299" r:id="rId37"/>
    <p:sldId id="289" r:id="rId38"/>
    <p:sldId id="285" r:id="rId39"/>
    <p:sldId id="291" r:id="rId40"/>
    <p:sldId id="286" r:id="rId41"/>
    <p:sldId id="292" r:id="rId42"/>
    <p:sldId id="287" r:id="rId4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6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6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 advClick="0" advTm="6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066CE5F-39F9-4F72-ABAD-34C23453A22B}" type="datetimeFigureOut">
              <a:rPr lang="uk-UA" smtClean="0"/>
              <a:pPr/>
              <a:t>16.03.2011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C020267-47B5-4D6A-B888-A7339B52FD5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 advClick="0" advTm="6000">
    <p:cut thruBlk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7;&#1088;&#1075;&#1077;&#1081;\Music\&#1056;&#1072;&#1079;&#1083;&#1080;&#1095;&#1085;&#1099;&#1077;%20&#1080;&#1089;&#1087;&#1086;&#1083;&#1085;&#1080;&#1090;&#1077;&#1083;&#1080;\&#1059;&#1082;&#1088;&#1072;&#1111;&#1085;&#1089;%20&#1089;&#1090;&#1088;&#1110;&#1083;%20&#1090;&#1072;%20&#1087;&#1086;&#1074;&#1089;&#1090;&#1072;&#1085;%20&#1087;&#1110;&#1089;&#1085;&#1110;\01%20&#1044;&#1086;&#1088;&#1086;&#1078;&#1082;&#1072;%201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143380"/>
            <a:ext cx="6400800" cy="2357454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йдем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вперед, над нами вітер віє.</a:t>
            </a:r>
          </a:p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 рідні нам вклоняються жита,</a:t>
            </a:r>
          </a:p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 радощів у грудях серце мліє –</a:t>
            </a:r>
          </a:p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волю, край і смерть нам не страшна!</a:t>
            </a:r>
          </a:p>
          <a:p>
            <a:pPr algn="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(стрілецький поет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Невестюк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1919р.)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4"/>
            <a:ext cx="7772400" cy="357190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Держава, проголошена на підставі права самовизначення народів Українською Національною Радою у Львові дня 19 жовтня 1918 р., яка охоплює весь простір бувшої  Австро-угорської монархії, заселена переважно українцями, має назву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Західно-Українська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Народна Республіка.</a:t>
            </a:r>
            <a:b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Простір…покривається… українською частиною бувших австрійських коронних країв Галичини з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Володимирією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Буковини та з українськими частинами бувших угорських столиць (комітатів): Спиш, Шариш,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Земплин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Берег,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Угоча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Марморош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…”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(із Тимчасового Основного Закону про державну самостійність українських земель колишньої Австро-Угорської монархії, ухвалений Українською Національною Радою на засіданні 13 листопада 1918 р.)</a:t>
            </a:r>
            <a:endParaRPr lang="uk-UA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01 Дорожка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715404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875733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Є. </a:t>
            </a:r>
            <a:r>
              <a:rPr lang="uk-UA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Петрушевич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Президент Української Національної Ради, Диктатор ЗОУНР: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етрушевич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333" t="1777" r="2000" b="2254"/>
          <a:stretch>
            <a:fillRect/>
          </a:stretch>
        </p:blipFill>
        <p:spPr>
          <a:xfrm>
            <a:off x="928662" y="2334779"/>
            <a:ext cx="3000396" cy="3951741"/>
          </a:xfrm>
        </p:spPr>
      </p:pic>
      <p:pic>
        <p:nvPicPr>
          <p:cNvPr id="8" name="Содержимое 7" descr="вітовсь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342" r="2349" b="1808"/>
          <a:stretch>
            <a:fillRect/>
          </a:stretch>
        </p:blipFill>
        <p:spPr>
          <a:xfrm>
            <a:off x="5072066" y="2357430"/>
            <a:ext cx="3000396" cy="397469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4466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Військове керівництво УГА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3"/>
          </p:nvPr>
        </p:nvSpPr>
        <p:spPr>
          <a:xfrm>
            <a:off x="4648200" y="1285860"/>
            <a:ext cx="4040188" cy="875733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 Вітовський – перший Держсекретар військових справ ЗУНР: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875733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Полковник Г. </a:t>
            </a:r>
            <a:r>
              <a:rPr lang="uk-UA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Стефанів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наказний отаман українських військ з листопада по грудень 1918 р.: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тефан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451" t="2443" r="1970"/>
          <a:stretch>
            <a:fillRect/>
          </a:stretch>
        </p:blipFill>
        <p:spPr>
          <a:xfrm>
            <a:off x="928662" y="2291487"/>
            <a:ext cx="3109654" cy="4066471"/>
          </a:xfrm>
        </p:spPr>
      </p:pic>
      <p:pic>
        <p:nvPicPr>
          <p:cNvPr id="6" name="Содержимое 5" descr="павленко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386" t="1863" r="2157"/>
          <a:stretch>
            <a:fillRect/>
          </a:stretch>
        </p:blipFill>
        <p:spPr>
          <a:xfrm>
            <a:off x="5142659" y="2312182"/>
            <a:ext cx="3072679" cy="4045776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1609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Військове керівництво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3"/>
          </p:nvPr>
        </p:nvSpPr>
        <p:spPr>
          <a:xfrm>
            <a:off x="4648200" y="1214422"/>
            <a:ext cx="4040188" cy="947171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 М. Омелянович-Павленко – командуючий УГА у грудні 1918 – травні 1919 р.: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47171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 О. Греков – Начальний Вождь Військ у червні – липні 1919 р.: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греков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65" t="1768"/>
          <a:stretch>
            <a:fillRect/>
          </a:stretch>
        </p:blipFill>
        <p:spPr>
          <a:xfrm>
            <a:off x="776725" y="2351080"/>
            <a:ext cx="3279267" cy="4221192"/>
          </a:xfrm>
        </p:spPr>
      </p:pic>
      <p:pic>
        <p:nvPicPr>
          <p:cNvPr id="7" name="Содержимое 6" descr="тарнавський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208" t="1724" r="2841"/>
          <a:stretch>
            <a:fillRect/>
          </a:stretch>
        </p:blipFill>
        <p:spPr>
          <a:xfrm>
            <a:off x="5035720" y="2357430"/>
            <a:ext cx="3179618" cy="421484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1609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Військове керівництво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3"/>
          </p:nvPr>
        </p:nvSpPr>
        <p:spPr>
          <a:xfrm>
            <a:off x="4648200" y="1285860"/>
            <a:ext cx="4040188" cy="875733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 М. Тарнавський – Начальний Вождь Військ у липні – листопаді 1919 р.: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4040188" cy="714380"/>
          </a:xfrm>
        </p:spPr>
        <p:txBody>
          <a:bodyPr>
            <a:normAutofit/>
          </a:bodyPr>
          <a:lstStyle/>
          <a:p>
            <a:pPr algn="ctr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Генерал-четар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А.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Кравс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равс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561" r="3271"/>
          <a:stretch>
            <a:fillRect/>
          </a:stretch>
        </p:blipFill>
        <p:spPr>
          <a:xfrm>
            <a:off x="1142976" y="2333200"/>
            <a:ext cx="2626508" cy="4096195"/>
          </a:xfrm>
        </p:spPr>
      </p:pic>
      <p:pic>
        <p:nvPicPr>
          <p:cNvPr id="6" name="Содержимое 5" descr="вольф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1689" b="1724"/>
          <a:stretch>
            <a:fillRect/>
          </a:stretch>
        </p:blipFill>
        <p:spPr>
          <a:xfrm>
            <a:off x="5359477" y="2357430"/>
            <a:ext cx="2498671" cy="4071966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1609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Військове керівництво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3"/>
          </p:nvPr>
        </p:nvSpPr>
        <p:spPr>
          <a:xfrm>
            <a:off x="4645025" y="1357299"/>
            <a:ext cx="4041775" cy="714380"/>
          </a:xfrm>
        </p:spPr>
        <p:txBody>
          <a:bodyPr>
            <a:normAutofit/>
          </a:bodyPr>
          <a:lstStyle/>
          <a:p>
            <a:pPr algn="ctr"/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Генерал-четар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А. Вольф: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корпус уг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520" r="1366"/>
          <a:stretch>
            <a:fillRect/>
          </a:stretch>
        </p:blipFill>
        <p:spPr>
          <a:xfrm>
            <a:off x="281526" y="2035138"/>
            <a:ext cx="8576754" cy="346556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Пробоєвий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 (штурмовий) курінь 1-ої бригади УСС, серпень 1919 р.: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142985"/>
            <a:ext cx="4040188" cy="642941"/>
          </a:xfrm>
        </p:spPr>
        <p:txBody>
          <a:bodyPr/>
          <a:lstStyle/>
          <a:p>
            <a:pPr algn="ctr"/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Отаман УСС Семен 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Горук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отаман Семен Горук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55585" y="2201863"/>
            <a:ext cx="2744911" cy="4398895"/>
          </a:xfrm>
        </p:spPr>
      </p:pic>
      <p:pic>
        <p:nvPicPr>
          <p:cNvPr id="16" name="Содержимое 15" descr="угіст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527569" y="2201863"/>
            <a:ext cx="2066814" cy="4370409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4466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Зовнішній вигляд старшин та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підстаршин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3"/>
          </p:nvPr>
        </p:nvSpPr>
        <p:spPr>
          <a:xfrm>
            <a:off x="4648200" y="1142985"/>
            <a:ext cx="4040188" cy="857256"/>
          </a:xfrm>
        </p:spPr>
        <p:txBody>
          <a:bodyPr/>
          <a:lstStyle/>
          <a:p>
            <a:pPr algn="ctr"/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Український старшина біля Львівської ратуші: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Кепі,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мазепинка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сталеві шоломи, персні - печатки, старшинські привіски, пряжки та кокарди в/сл. УГА: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оловні убор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20364" y="1321564"/>
            <a:ext cx="3875310" cy="4964956"/>
          </a:xfrm>
        </p:spPr>
      </p:pic>
      <p:pic>
        <p:nvPicPr>
          <p:cNvPr id="7" name="Содержимое 6" descr="кокарди уг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357298"/>
            <a:ext cx="4091118" cy="4933807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Знаки розрізнення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підстаршин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старшин, відзнаки, нагороди та емблеми в/сл. УГА: 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відзна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704" t="1352" r="1852" b="1311"/>
          <a:stretch>
            <a:fillRect/>
          </a:stretch>
        </p:blipFill>
        <p:spPr>
          <a:xfrm>
            <a:off x="1000100" y="1214422"/>
            <a:ext cx="3693940" cy="5214974"/>
          </a:xfrm>
        </p:spPr>
      </p:pic>
      <p:pic>
        <p:nvPicPr>
          <p:cNvPr id="8" name="Содержимое 7" descr="значюлі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612" b="1351"/>
          <a:stretch>
            <a:fillRect/>
          </a:stretch>
        </p:blipFill>
        <p:spPr>
          <a:xfrm>
            <a:off x="4714876" y="1214422"/>
            <a:ext cx="3890805" cy="5214974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Поручники, знак, петлиці розрізнення, 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четар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артилерії.      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оручни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8018" y="1546860"/>
            <a:ext cx="3985419" cy="4931956"/>
          </a:xfrm>
        </p:spPr>
      </p:pic>
      <p:pic>
        <p:nvPicPr>
          <p:cNvPr id="6" name="Содержимое 5" descr="четарник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1547" y="1546860"/>
            <a:ext cx="3712069" cy="4953974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Булавний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десятник артилерії, сотник артилерії, </a:t>
            </a:r>
            <a:b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полковник піхоти, генерал –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четар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. 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отни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0096" y="1546860"/>
            <a:ext cx="3941001" cy="4882536"/>
          </a:xfrm>
        </p:spPr>
      </p:pic>
      <p:pic>
        <p:nvPicPr>
          <p:cNvPr id="6" name="Содержимое 5" descr="старшин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5321" y="1546860"/>
            <a:ext cx="3788561" cy="4882536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УНР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40000"/>
          </a:blip>
          <a:stretch>
            <a:fillRect/>
          </a:stretch>
        </p:blipFill>
        <p:spPr>
          <a:xfrm>
            <a:off x="1565647" y="1638285"/>
            <a:ext cx="5720997" cy="457679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ЗУНР: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Військовий священик, військовий льотчик, старшинські мундири УГА із Королівського музею армії та військової історії Бельгії: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апелан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4046578" cy="4929222"/>
          </a:xfrm>
        </p:spPr>
      </p:pic>
      <p:pic>
        <p:nvPicPr>
          <p:cNvPr id="10" name="Содержимое 9" descr="офіцери уг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4209" t="2604" r="6345" b="14583"/>
          <a:stretch>
            <a:fillRect/>
          </a:stretch>
        </p:blipFill>
        <p:spPr>
          <a:xfrm>
            <a:off x="4643438" y="1428736"/>
            <a:ext cx="3720168" cy="4929222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Реконструйовані мундири генерала –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четара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вояка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UGA_ge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3656820" cy="4875759"/>
          </a:xfrm>
        </p:spPr>
      </p:pic>
      <p:pic>
        <p:nvPicPr>
          <p:cNvPr id="8" name="Содержимое 7" descr="UGA voij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571612"/>
            <a:ext cx="3644942" cy="4859923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Реконструйовані мундири та зброя вояка – вістуна УГА: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GA_uniform_vistun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681072" y="1321322"/>
            <a:ext cx="1819358" cy="5161738"/>
          </a:xfrm>
        </p:spPr>
      </p:pic>
      <p:pic>
        <p:nvPicPr>
          <p:cNvPr id="8" name="Содержимое 7" descr="боєць уг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9256" y="1357298"/>
            <a:ext cx="2398926" cy="5114776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мандуванн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t="3157" r="8653"/>
          <a:stretch>
            <a:fillRect/>
          </a:stretch>
        </p:blipFill>
        <p:spPr>
          <a:xfrm>
            <a:off x="1142976" y="1142984"/>
            <a:ext cx="6714190" cy="54207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Диктатор ЗОУНР Є.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Петрушевич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оточенні військовиків УГА. Бердичів. 7 жовтня 1919 р 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еродром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1660" t="6586" r="834" b="7034"/>
          <a:stretch>
            <a:fillRect/>
          </a:stretch>
        </p:blipFill>
        <p:spPr>
          <a:xfrm>
            <a:off x="357163" y="2193097"/>
            <a:ext cx="8501116" cy="27361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Український літак, весна-літо1919 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Ньюпор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” УГА на авіазагону УГА (Красне) та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четар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Білобрам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біля “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Сальмсон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2А2”. Літо 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neuport_UGA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-10000"/>
          </a:blip>
          <a:stretch>
            <a:fillRect/>
          </a:stretch>
        </p:blipFill>
        <p:spPr>
          <a:xfrm>
            <a:off x="466826" y="2754283"/>
            <a:ext cx="4434827" cy="2317791"/>
          </a:xfrm>
        </p:spPr>
      </p:pic>
      <p:pic>
        <p:nvPicPr>
          <p:cNvPr id="8" name="Содержимое 7" descr="літачок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10000"/>
          </a:blip>
          <a:srcRect b="2083"/>
          <a:stretch>
            <a:fillRect/>
          </a:stretch>
        </p:blipFill>
        <p:spPr>
          <a:xfrm>
            <a:off x="5000628" y="1500174"/>
            <a:ext cx="3311456" cy="4833958"/>
          </a:xfrm>
        </p:spPr>
      </p:pic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olor aviaci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93802" y="1198791"/>
            <a:ext cx="4292776" cy="54106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Зарубіжні зразки літаків, які були на озброєнні авіазагонів УГА в 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ирижаблі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1590" t="1125" r="409" b="1598"/>
          <a:stretch>
            <a:fillRect/>
          </a:stretch>
        </p:blipFill>
        <p:spPr>
          <a:xfrm>
            <a:off x="285720" y="1714488"/>
            <a:ext cx="8523448" cy="32861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Повітроплавний підрозділ підполковника Козакова при ІІІ Галицькому корпусі 16.04.1919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нцерни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1764" t="583" r="1184" b="1231"/>
          <a:stretch>
            <a:fillRect/>
          </a:stretch>
        </p:blipFill>
        <p:spPr>
          <a:xfrm>
            <a:off x="428596" y="1571612"/>
            <a:ext cx="8277490" cy="46434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Бронепоїзд УГА “ Вільна Україна “, 1919 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іннот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897" t="3670" r="897" b="2916"/>
          <a:stretch>
            <a:fillRect/>
          </a:stretch>
        </p:blipFill>
        <p:spPr>
          <a:xfrm>
            <a:off x="285720" y="2169020"/>
            <a:ext cx="8572559" cy="2545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Кіннота 6-ої бригади. Вінниця. 21.11.1919 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ustria_hungary_1911 рі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562100" y="1524000"/>
            <a:ext cx="60198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Карта Австро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-Угорщини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1911 р.: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обоївці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1073" t="392" r="1570"/>
          <a:stretch>
            <a:fillRect/>
          </a:stretch>
        </p:blipFill>
        <p:spPr>
          <a:xfrm>
            <a:off x="657183" y="1357298"/>
            <a:ext cx="7701031" cy="51197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Пробоєва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(штурмова)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Гуцульського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куреня. Під Львовом, поч. 1919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Панцерне авто Черник у Сихові УСС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500034" y="1428736"/>
            <a:ext cx="8104377" cy="503176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Бронеавтомобіль “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Черник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 у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Сихові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автодивізіону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січових стрільців: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Гарматна обслуга Січових Стрільців. Підбитий польський танк на вулиці Львова. Листопад 1918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поляк у Львові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10000" contrast="20000"/>
          </a:blip>
          <a:srcRect l="2000" t="2075"/>
          <a:stretch>
            <a:fillRect/>
          </a:stretch>
        </p:blipFill>
        <p:spPr>
          <a:xfrm>
            <a:off x="4122569" y="3216066"/>
            <a:ext cx="4735711" cy="3141892"/>
          </a:xfrm>
        </p:spPr>
      </p:pic>
      <p:pic>
        <p:nvPicPr>
          <p:cNvPr id="10" name="Содержимое 9" descr="Гарматчики УСС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85720" y="1357298"/>
            <a:ext cx="4612547" cy="3531412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Вуличний бій Л.Перфецький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t="1357" b="934"/>
          <a:stretch>
            <a:fillRect/>
          </a:stretch>
        </p:blipFill>
        <p:spPr>
          <a:xfrm>
            <a:off x="650194" y="1082756"/>
            <a:ext cx="7850896" cy="54180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Вуличний бій у Львові. Мал. Л.Перфецький. Листопад 1918 р.: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Ю. 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Пілсудський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галлер поляк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72066" y="2285992"/>
            <a:ext cx="3192574" cy="4220691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32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Військове керівництво Польської армії: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3"/>
          </p:nvPr>
        </p:nvSpPr>
        <p:spPr/>
        <p:txBody>
          <a:bodyPr>
            <a:noAutofit/>
          </a:bodyPr>
          <a:lstStyle/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 Війська Польського 	Ю. </a:t>
            </a:r>
            <a:r>
              <a:rPr lang="uk-UA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Галлер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Світлина 1919 р.: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180px-Jozef_Pilsudski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05397" y="2266693"/>
            <a:ext cx="2980785" cy="4305579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Вахмістр ескадрону карабінерів Легкої бригади 3-го Польського корпусу. Молодший підофіцер стрілецького полку 2-го Польського корпусу. Квітень – травень 1918 р.: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оляк кавалерис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1785950" cy="5137537"/>
          </a:xfrm>
        </p:spPr>
      </p:pic>
      <p:pic>
        <p:nvPicPr>
          <p:cNvPr id="6" name="Содержимое 5" descr="піхотинец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56381" y="1197603"/>
            <a:ext cx="1816015" cy="5303231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рикутник смерті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285860"/>
            <a:ext cx="4572032" cy="52280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“ Трикутник смерті “,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Чортківська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наступальна 		операція (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офензива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УГА. Завершення окупації Галичини Польщею (червень-липень 1919 р.):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чортків 19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388" t="1041" b="1877"/>
          <a:stretch>
            <a:fillRect/>
          </a:stretch>
        </p:blipFill>
        <p:spPr>
          <a:xfrm>
            <a:off x="428596" y="1285860"/>
            <a:ext cx="8326886" cy="515346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Бій під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Чортковим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польською армією генерала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Галлера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червні 1919 р. Мал. Л. Перфецький: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суси в бо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5" r="1324" b="1157"/>
          <a:stretch>
            <a:fillRect/>
          </a:stretch>
        </p:blipFill>
        <p:spPr>
          <a:xfrm>
            <a:off x="695978" y="1135319"/>
            <a:ext cx="7733674" cy="52940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Січові стрільці у бою. Мал. Е. Козак. 1920-ті рр.: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армати вперід І.Іванець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r="964"/>
          <a:stretch>
            <a:fillRect/>
          </a:stretch>
        </p:blipFill>
        <p:spPr>
          <a:xfrm>
            <a:off x="801392" y="1028467"/>
            <a:ext cx="7699698" cy="54009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Гармати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вперід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!“. Мал. І.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Іванець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0px-West_ukraine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705657" y="1526269"/>
            <a:ext cx="5757598" cy="497456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Землі Австро – Угорщини на які претендувала ЗУНР: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такає у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0"/>
          <a:stretch>
            <a:fillRect/>
          </a:stretch>
        </p:blipFill>
        <p:spPr>
          <a:xfrm>
            <a:off x="676275" y="1220011"/>
            <a:ext cx="7753377" cy="52808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В атаку! “. Мал. І.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Іванець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1920-ті рр.: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скок кінноти УСС під Ласківцями Л.Перфецький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1073"/>
          <a:stretch>
            <a:fillRect/>
          </a:stretch>
        </p:blipFill>
        <p:spPr>
          <a:xfrm>
            <a:off x="380977" y="1632092"/>
            <a:ext cx="8405866" cy="43686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Наскок кінноти УСС під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Ласківцями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Мал. Л.Перфецький: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хід на бершад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39" r="1550"/>
          <a:stretch>
            <a:fillRect/>
          </a:stretch>
        </p:blipFill>
        <p:spPr>
          <a:xfrm>
            <a:off x="764653" y="1264466"/>
            <a:ext cx="7522123" cy="51649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поході на Бершадь. Мал. І.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Іванець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1920-ті рр.: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Територія ЗУНР: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тер зун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3076" y="1380002"/>
            <a:ext cx="5827882" cy="4835080"/>
          </a:xfrm>
        </p:spPr>
      </p:pic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Герб ЗУНР: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прапор ЗУНР.pn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220971" y="2714620"/>
            <a:ext cx="4619300" cy="307183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Символіка ЗУНР: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Прапор ЗУНР: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gerb-galicij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785786" y="2285992"/>
            <a:ext cx="3363560" cy="4282934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Універсал про акт Злуки ЗУНР і УНР: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Польовий статут УГА 191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400663" y="2357430"/>
            <a:ext cx="2565339" cy="407196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Документи ЗУНР: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457771"/>
          </a:xfrm>
        </p:spPr>
        <p:txBody>
          <a:bodyPr/>
          <a:lstStyle/>
          <a:p>
            <a:pPr algn="ctr"/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Польовий статут УГА 1918 р.: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Akt_zluk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42976" y="2357430"/>
            <a:ext cx="2804334" cy="4143404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Марка ЗУНР: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Marka_ZUN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931" t="3714" r="9407" b="6018"/>
          <a:stretch>
            <a:fillRect/>
          </a:stretch>
        </p:blipFill>
        <p:spPr>
          <a:xfrm>
            <a:off x="500034" y="1714488"/>
            <a:ext cx="3993008" cy="4214842"/>
          </a:xfrm>
        </p:spPr>
      </p:pic>
      <p:pic>
        <p:nvPicPr>
          <p:cNvPr id="8" name="Содержимое 7" descr="аверс ЗУНР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34922" y="1713238"/>
            <a:ext cx="3666167" cy="4216092"/>
          </a:xfrm>
        </p:spPr>
      </p:pic>
    </p:spTree>
  </p:cSld>
  <p:clrMapOvr>
    <a:masterClrMapping/>
  </p:clrMapOvr>
  <p:transition spd="med" advClick="0" advTm="6000"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lish-Ukrainian_W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6520" y="1349379"/>
            <a:ext cx="4245743" cy="52228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Польська карта польсько-української війни 1918-1919 рр.: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451</TotalTime>
  <Words>633</Words>
  <Application>Microsoft Office PowerPoint</Application>
  <PresentationFormat>Екран (4:3)</PresentationFormat>
  <Paragraphs>63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43" baseType="lpstr">
      <vt:lpstr>Бумажная</vt:lpstr>
      <vt:lpstr>“ Держава, проголошена на підставі права самовизначення народів Українською Національною Радою у Львові дня 19 жовтня 1918 р., яка охоплює весь простір бувшої  Австро-угорської монархії, заселена переважно українцями, має назву Західно-Українська Народна Республіка.  Простір…покривається… українською частиною бувших австрійських коронних країв Галичини з Володимирією і Буковини та з українськими частинами бувших угорських столиць (комітатів): Спиш, Шариш, Земплин, Уг, Берег, Угоча і Марморош…” (із Тимчасового Основного Закону про державну самостійність українських земель колишньої Австро-Угорської монархії, ухвалений Українською Національною Радою на засіданні 13 листопада 1918 р.)</vt:lpstr>
      <vt:lpstr>ЗУНР:</vt:lpstr>
      <vt:lpstr>Карта Австро -Угорщини 1911 р.: </vt:lpstr>
      <vt:lpstr>Землі Австро – Угорщини на які претендувала ЗУНР:</vt:lpstr>
      <vt:lpstr>Територія ЗУНР:</vt:lpstr>
      <vt:lpstr>Символіка ЗУНР:</vt:lpstr>
      <vt:lpstr>Документи ЗУНР:</vt:lpstr>
      <vt:lpstr>Марка ЗУНР:</vt:lpstr>
      <vt:lpstr>Польська карта польсько-української війни 1918-1919 рр.:</vt:lpstr>
      <vt:lpstr>Військове керівництво УГА</vt:lpstr>
      <vt:lpstr>Військове керівництво УГА:</vt:lpstr>
      <vt:lpstr>Військове керівництво УГА:</vt:lpstr>
      <vt:lpstr>Військове керівництво УГА:</vt:lpstr>
      <vt:lpstr>“ Пробоєвий “ (штурмовий) курінь 1-ої бригади УСС, серпень 1919 р.: </vt:lpstr>
      <vt:lpstr>Зовнішній вигляд старшин та підстаршин УГА:</vt:lpstr>
      <vt:lpstr>Кепі, мазепинка, сталеві шоломи, персні - печатки, старшинські привіски, пряжки та кокарди в/сл. УГА:</vt:lpstr>
      <vt:lpstr>Знаки розрізнення підстаршин і старшин, відзнаки, нагороди та емблеми в/сл. УГА: </vt:lpstr>
      <vt:lpstr>         Поручники, знак, петлиці розрізнення,  четар  артилерії.      1919 р.:</vt:lpstr>
      <vt:lpstr>Булавний десятник артилерії, сотник артилерії,  полковник піхоти, генерал – четар . 1919 р.:</vt:lpstr>
      <vt:lpstr>Військовий священик, військовий льотчик, старшинські мундири УГА із Королівського музею армії та військової історії Бельгії:</vt:lpstr>
      <vt:lpstr>Реконструйовані мундири генерала – четара та вояка УГА:</vt:lpstr>
      <vt:lpstr>Реконструйовані мундири та зброя вояка – вістуна УГА:</vt:lpstr>
      <vt:lpstr>Диктатор ЗОУНР Є. Петрушевич в оточенні військовиків УГА. Бердичів. 7 жовтня 1919 р .:</vt:lpstr>
      <vt:lpstr>Український літак, весна-літо1919 р.:</vt:lpstr>
      <vt:lpstr>“ Ньюпор ” УГА на авіазагону УГА (Красне) та четар М. Білобрам біля “ Сальмсон 2А2”. Літо 1919 р.:</vt:lpstr>
      <vt:lpstr>Зарубіжні зразки літаків, які були на озброєнні авіазагонів УГА в 1919 р.:</vt:lpstr>
      <vt:lpstr>Повітроплавний підрозділ підполковника Козакова при ІІІ Галицькому корпусі 16.04.1919 р.:</vt:lpstr>
      <vt:lpstr>Бронепоїзд УГА “ Вільна Україна “, 1919 р.:</vt:lpstr>
      <vt:lpstr>Кіннота 6-ої бригади. Вінниця. 21.11.1919 р.:</vt:lpstr>
      <vt:lpstr>Пробоєва (штурмова) чета Гуцульського куреня. Під Львовом, поч. 1919 р.:</vt:lpstr>
      <vt:lpstr>Бронеавтомобіль “ Черник “ у Сихові, з автодивізіону січових стрільців:</vt:lpstr>
      <vt:lpstr>Гарматна обслуга Січових Стрільців. Підбитий польський танк на вулиці Львова. Листопад 1918 р.:</vt:lpstr>
      <vt:lpstr>Вуличний бій у Львові. Мал. Л.Перфецький. Листопад 1918 р.:</vt:lpstr>
      <vt:lpstr>Військове керівництво Польської армії:</vt:lpstr>
      <vt:lpstr>Вахмістр ескадрону карабінерів Легкої бригади 3-го Польського корпусу. Молодший підофіцер стрілецького полку 2-го Польського корпусу. Квітень – травень 1918 р.:</vt:lpstr>
      <vt:lpstr>          “ Трикутник смерті “, Чортківська наступальна   операція (офензива) УГА. Завершення окупації Галичини Польщею (червень-липень 1919 р.):</vt:lpstr>
      <vt:lpstr>Бій під Чортковим з польською армією генерала Галлера у червні 1919 р. Мал. Л. Перфецький:</vt:lpstr>
      <vt:lpstr>Січові стрільці у бою. Мал. Е. Козак. 1920-ті рр.: </vt:lpstr>
      <vt:lpstr>“ Гармати вперід !“. Мал. І. Іванець:</vt:lpstr>
      <vt:lpstr>“ В атаку! “. Мал. І. Іванець. 1920-ті рр.:</vt:lpstr>
      <vt:lpstr>Наскок кінноти УСС під Ласківцями. Мал. Л.Перфецький:</vt:lpstr>
      <vt:lpstr>У поході на Бершадь. Мал. І. Іванець. 1920-ті рр.: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“Держава, проголошена на підставі права самовизначення народів Українською Національною Радою у Львові дня 19 жовтня 1918 р., яка охоплює весь простір бувшої  Австро-угорської монархії, заселена переважно українцями, має назву Західно-Українська Республіка. Простір…покривається… українською частиною бувших австрійських коронни  країв Галичини з Володимирією і Буковини та з українськими частинами бувших угорських столиць (комітатів): Спиш, Шариш, Земплин, Уг, Берег, Угоча і Марморош…” Із Тимчасового Основного Закону про державну самостійність українських земель колишньої Австро-Угорської монархії, ухвалений Українською Національною Радою на засіданні 13 листопада 1918 р.</dc:title>
  <dc:creator>Сергей</dc:creator>
  <cp:lastModifiedBy>Sergiy</cp:lastModifiedBy>
  <cp:revision>56</cp:revision>
  <dcterms:created xsi:type="dcterms:W3CDTF">2010-04-07T05:21:20Z</dcterms:created>
  <dcterms:modified xsi:type="dcterms:W3CDTF">2011-03-16T21:24:07Z</dcterms:modified>
  <cp:contentStatus>Остаточне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