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2" r:id="rId3"/>
    <p:sldId id="283" r:id="rId4"/>
    <p:sldId id="288" r:id="rId5"/>
    <p:sldId id="289" r:id="rId6"/>
    <p:sldId id="277" r:id="rId7"/>
    <p:sldId id="258" r:id="rId8"/>
    <p:sldId id="259" r:id="rId9"/>
    <p:sldId id="260" r:id="rId10"/>
    <p:sldId id="264" r:id="rId11"/>
    <p:sldId id="290" r:id="rId12"/>
    <p:sldId id="278" r:id="rId13"/>
    <p:sldId id="257" r:id="rId14"/>
    <p:sldId id="261" r:id="rId15"/>
    <p:sldId id="287" r:id="rId16"/>
    <p:sldId id="262" r:id="rId17"/>
    <p:sldId id="265" r:id="rId18"/>
    <p:sldId id="263" r:id="rId19"/>
    <p:sldId id="266" r:id="rId20"/>
    <p:sldId id="267" r:id="rId21"/>
    <p:sldId id="268" r:id="rId22"/>
    <p:sldId id="295" r:id="rId23"/>
    <p:sldId id="269" r:id="rId24"/>
    <p:sldId id="276" r:id="rId25"/>
    <p:sldId id="284" r:id="rId26"/>
    <p:sldId id="286" r:id="rId27"/>
    <p:sldId id="273" r:id="rId28"/>
    <p:sldId id="270" r:id="rId29"/>
    <p:sldId id="294" r:id="rId30"/>
    <p:sldId id="271" r:id="rId31"/>
    <p:sldId id="280" r:id="rId32"/>
    <p:sldId id="285" r:id="rId33"/>
    <p:sldId id="291" r:id="rId34"/>
    <p:sldId id="272" r:id="rId35"/>
    <p:sldId id="275" r:id="rId36"/>
    <p:sldId id="279" r:id="rId37"/>
    <p:sldId id="293" r:id="rId38"/>
    <p:sldId id="292" r:id="rId3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79" d="100"/>
          <a:sy n="79" d="100"/>
        </p:scale>
        <p:origin x="-25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D4D9-1D74-4FAE-97A7-DDE6630CB7D6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52F9-8C04-4219-BAF4-C220C7E6AC08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Tm="6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D4D9-1D74-4FAE-97A7-DDE6630CB7D6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52F9-8C04-4219-BAF4-C220C7E6AC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Tm="6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D4D9-1D74-4FAE-97A7-DDE6630CB7D6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52F9-8C04-4219-BAF4-C220C7E6AC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Tm="6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D4D9-1D74-4FAE-97A7-DDE6630CB7D6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52F9-8C04-4219-BAF4-C220C7E6AC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Tm="6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D4D9-1D74-4FAE-97A7-DDE6630CB7D6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1B52F9-8C04-4219-BAF4-C220C7E6AC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6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D4D9-1D74-4FAE-97A7-DDE6630CB7D6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52F9-8C04-4219-BAF4-C220C7E6AC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Tm="6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D4D9-1D74-4FAE-97A7-DDE6630CB7D6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52F9-8C04-4219-BAF4-C220C7E6AC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Tm="6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D4D9-1D74-4FAE-97A7-DDE6630CB7D6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52F9-8C04-4219-BAF4-C220C7E6AC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Tm="6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D4D9-1D74-4FAE-97A7-DDE6630CB7D6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52F9-8C04-4219-BAF4-C220C7E6AC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Tm="6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D4D9-1D74-4FAE-97A7-DDE6630CB7D6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52F9-8C04-4219-BAF4-C220C7E6AC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Tm="6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6D4D9-1D74-4FAE-97A7-DDE6630CB7D6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B52F9-8C04-4219-BAF4-C220C7E6AC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Tm="6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D6D4D9-1D74-4FAE-97A7-DDE6630CB7D6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1B52F9-8C04-4219-BAF4-C220C7E6AC08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advTm="6000">
    <p:fade thruBlk="1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7;&#1088;&#1075;&#1077;&#1081;\Music\&#1056;&#1072;&#1079;&#1083;&#1080;&#1095;&#1085;&#1099;&#1077;%20&#1080;&#1089;&#1087;&#1086;&#1083;&#1085;&#1080;&#1090;&#1077;&#1083;&#1080;\&#1087;&#1110;&#1089;&#1085;&#1110;%20&#1059;&#1055;&#1040;\17%20&#1044;&#1086;&#1088;&#1086;&#1078;&#1082;&#1072;%2017.wm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2286015"/>
          </a:xfrm>
        </p:spPr>
        <p:txBody>
          <a:bodyPr>
            <a:normAutofit fontScale="90000"/>
          </a:bodyPr>
          <a:lstStyle/>
          <a:p>
            <a:pPr algn="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… Усе життя Романа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Шухевича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видатної людини, яка вірила, що “ вояк УПА, український революціонер займе місце мужнього спартанця в історії людства ”, несла в собі могутній переможний життєстверджуючий заклик: завоювати свободу! Його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ім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не буде ніколи забуте !“.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І. </a:t>
            </a:r>
            <a:r>
              <a:rPr lang="uk-UA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Сендюков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2424114"/>
          </a:xfrm>
        </p:spPr>
        <p:txBody>
          <a:bodyPr>
            <a:normAutofit/>
          </a:bodyPr>
          <a:lstStyle/>
          <a:p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Юрій  </a:t>
            </a:r>
            <a:r>
              <a:rPr lang="uk-UA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Шухевич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(син Р. </a:t>
            </a:r>
            <a:r>
              <a:rPr lang="uk-UA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Шухевича</a:t>
            </a:r>
            <a:r>
              <a:rPr lang="uk-UA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):</a:t>
            </a:r>
          </a:p>
          <a:p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На світанку 5 березня (1950 р.)  мені снилися страшні сни…</a:t>
            </a:r>
          </a:p>
          <a:p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Мене вивели з камери, вдягнули кайдани, дали цигарку й повели на упізнання. Батько лежав у гаражі на соломі, у вишиваній сорочці, босий. Я вкляк на коліна, поцілував його руку. Я був внутрішньо готовий до цього. Краще так, аніж вони взяли б його живим ”.</a:t>
            </a:r>
            <a:endParaRPr lang="uk-UA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17 Дорожка 1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n-lt"/>
              </a:rPr>
              <a:t>Весільна світлина Романа </a:t>
            </a:r>
            <a:r>
              <a:rPr lang="uk-UA" sz="2400" dirty="0" err="1" smtClean="0">
                <a:latin typeface="+mn-lt"/>
              </a:rPr>
              <a:t>Шухевича</a:t>
            </a:r>
            <a:r>
              <a:rPr lang="uk-UA" sz="2400" dirty="0" smtClean="0">
                <a:latin typeface="+mn-lt"/>
              </a:rPr>
              <a:t> та його дружини Наталії </a:t>
            </a:r>
            <a:r>
              <a:rPr lang="uk-UA" sz="2400" dirty="0" err="1" smtClean="0">
                <a:latin typeface="+mn-lt"/>
              </a:rPr>
              <a:t>Березинської</a:t>
            </a:r>
            <a:r>
              <a:rPr lang="uk-UA" sz="2400" dirty="0" smtClean="0">
                <a:latin typeface="+mn-lt"/>
              </a:rPr>
              <a:t>, 1930 р.:</a:t>
            </a:r>
            <a:endParaRPr lang="uk-UA" sz="2400" dirty="0">
              <a:latin typeface="+mn-lt"/>
            </a:endParaRPr>
          </a:p>
        </p:txBody>
      </p:sp>
      <p:pic>
        <p:nvPicPr>
          <p:cNvPr id="4" name="Содержимое 3" descr="Весілля Шух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571612"/>
            <a:ext cx="5453132" cy="4856696"/>
          </a:xfrm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+mn-lt"/>
              </a:rPr>
              <a:t>Фото дітей Р.</a:t>
            </a:r>
            <a:r>
              <a:rPr lang="uk-UA" sz="2800" dirty="0" err="1" smtClean="0">
                <a:latin typeface="+mn-lt"/>
              </a:rPr>
              <a:t>Шухевича</a:t>
            </a:r>
            <a:r>
              <a:rPr lang="uk-UA" sz="2800" dirty="0" smtClean="0">
                <a:latin typeface="+mn-lt"/>
              </a:rPr>
              <a:t> – Юрія і Марії:</a:t>
            </a:r>
            <a:endParaRPr lang="uk-UA" sz="2800" dirty="0">
              <a:latin typeface="+mn-lt"/>
            </a:endParaRPr>
          </a:p>
        </p:txBody>
      </p:sp>
      <p:pic>
        <p:nvPicPr>
          <p:cNvPr id="4" name="Содержимое 3" descr="діти шух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357290" y="1571612"/>
            <a:ext cx="6306019" cy="4964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n-lt"/>
              </a:rPr>
              <a:t>Роман </a:t>
            </a:r>
            <a:r>
              <a:rPr lang="uk-UA" sz="2400" dirty="0" err="1" smtClean="0">
                <a:latin typeface="+mn-lt"/>
              </a:rPr>
              <a:t>Шухевич</a:t>
            </a:r>
            <a:r>
              <a:rPr lang="uk-UA" sz="2400" dirty="0" smtClean="0">
                <a:latin typeface="+mn-lt"/>
              </a:rPr>
              <a:t> – керівник рекламної фірми “ </a:t>
            </a:r>
            <a:r>
              <a:rPr lang="uk-UA" sz="2400" dirty="0" err="1" smtClean="0">
                <a:latin typeface="+mn-lt"/>
              </a:rPr>
              <a:t>Фама</a:t>
            </a:r>
            <a:r>
              <a:rPr lang="uk-UA" sz="2400" dirty="0" smtClean="0">
                <a:latin typeface="+mn-lt"/>
              </a:rPr>
              <a:t> ”, 1938 р.:</a:t>
            </a:r>
            <a:endParaRPr lang="uk-UA" sz="2400" dirty="0">
              <a:latin typeface="+mn-lt"/>
            </a:endParaRPr>
          </a:p>
        </p:txBody>
      </p:sp>
      <p:pic>
        <p:nvPicPr>
          <p:cNvPr id="4" name="Содержимое 3" descr="Фа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47881" y="1600200"/>
            <a:ext cx="5248237" cy="4708525"/>
          </a:xfrm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+mn-lt"/>
              </a:rPr>
              <a:t>Фото Р.</a:t>
            </a:r>
            <a:r>
              <a:rPr lang="uk-UA" sz="3200" dirty="0" err="1" smtClean="0">
                <a:latin typeface="+mn-lt"/>
              </a:rPr>
              <a:t>Шухевича</a:t>
            </a:r>
            <a:r>
              <a:rPr lang="uk-UA" sz="3200" dirty="0" smtClean="0">
                <a:latin typeface="+mn-lt"/>
              </a:rPr>
              <a:t> 1939 року:</a:t>
            </a:r>
            <a:endParaRPr lang="uk-UA" sz="3200" dirty="0">
              <a:latin typeface="+mn-lt"/>
            </a:endParaRPr>
          </a:p>
        </p:txBody>
      </p:sp>
      <p:pic>
        <p:nvPicPr>
          <p:cNvPr id="6" name="Содержимое 5" descr="Гроза-Шух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1714488"/>
            <a:ext cx="3119451" cy="4591832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n-lt"/>
              </a:rPr>
              <a:t>Перші українські загони самооборони, вишколом яких займався Р.</a:t>
            </a:r>
            <a:r>
              <a:rPr lang="uk-UA" sz="2400" dirty="0" err="1" smtClean="0">
                <a:latin typeface="+mn-lt"/>
              </a:rPr>
              <a:t>Шухевич</a:t>
            </a:r>
            <a:r>
              <a:rPr lang="uk-UA" sz="2400" dirty="0" smtClean="0">
                <a:latin typeface="+mn-lt"/>
              </a:rPr>
              <a:t>: </a:t>
            </a:r>
            <a:endParaRPr lang="uk-UA" sz="2400" dirty="0">
              <a:latin typeface="+mn-lt"/>
            </a:endParaRPr>
          </a:p>
        </p:txBody>
      </p:sp>
      <p:pic>
        <p:nvPicPr>
          <p:cNvPr id="4" name="Содержимое 3" descr="DUN-kal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6591" y="1593730"/>
            <a:ext cx="7924499" cy="4692790"/>
          </a:xfrm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+mn-lt"/>
              </a:rPr>
              <a:t>Роман </a:t>
            </a:r>
            <a:r>
              <a:rPr lang="uk-UA" sz="3200" dirty="0" err="1" smtClean="0">
                <a:latin typeface="+mn-lt"/>
              </a:rPr>
              <a:t>Шухевич</a:t>
            </a:r>
            <a:r>
              <a:rPr lang="uk-UA" sz="3200" dirty="0" smtClean="0">
                <a:latin typeface="+mn-lt"/>
              </a:rPr>
              <a:t> у рядах </a:t>
            </a:r>
            <a:r>
              <a:rPr lang="uk-UA" sz="3200" dirty="0" err="1" smtClean="0">
                <a:latin typeface="+mn-lt"/>
              </a:rPr>
              <a:t>ДУН</a:t>
            </a:r>
            <a:r>
              <a:rPr lang="uk-UA" sz="3200" dirty="0" smtClean="0">
                <a:latin typeface="+mn-lt"/>
              </a:rPr>
              <a:t>:</a:t>
            </a:r>
            <a:endParaRPr lang="uk-UA" sz="3200" dirty="0">
              <a:latin typeface="+mn-lt"/>
            </a:endParaRPr>
          </a:p>
        </p:txBody>
      </p:sp>
      <p:pic>
        <p:nvPicPr>
          <p:cNvPr id="4" name="Содержимое 3" descr="шух у дуні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2772591" y="1596296"/>
            <a:ext cx="3513921" cy="4833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n-lt"/>
              </a:rPr>
              <a:t>Українські старшини батальйону </a:t>
            </a:r>
            <a:r>
              <a:rPr lang="uk-UA" sz="2400" dirty="0" err="1" smtClean="0">
                <a:latin typeface="+mn-lt"/>
              </a:rPr>
              <a:t>“Нахтігаль”</a:t>
            </a:r>
            <a:r>
              <a:rPr lang="uk-UA" sz="2400" dirty="0" smtClean="0">
                <a:latin typeface="+mn-lt"/>
              </a:rPr>
              <a:t> (другий з права Р. </a:t>
            </a:r>
            <a:r>
              <a:rPr lang="uk-UA" sz="2400" dirty="0" err="1" smtClean="0">
                <a:latin typeface="+mn-lt"/>
              </a:rPr>
              <a:t>Шухевич</a:t>
            </a:r>
            <a:r>
              <a:rPr lang="uk-UA" sz="2400" dirty="0" smtClean="0">
                <a:latin typeface="+mn-lt"/>
              </a:rPr>
              <a:t>):</a:t>
            </a:r>
            <a:endParaRPr lang="uk-UA" sz="2400" dirty="0">
              <a:latin typeface="+mn-lt"/>
            </a:endParaRPr>
          </a:p>
        </p:txBody>
      </p:sp>
      <p:pic>
        <p:nvPicPr>
          <p:cNvPr id="4" name="Содержимое 3" descr="Nachtig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6682" y="1673338"/>
            <a:ext cx="7145780" cy="447030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n-lt"/>
              </a:rPr>
              <a:t>Р.</a:t>
            </a:r>
            <a:r>
              <a:rPr lang="uk-UA" sz="2400" dirty="0" err="1" smtClean="0">
                <a:latin typeface="+mn-lt"/>
              </a:rPr>
              <a:t>Шухевич</a:t>
            </a:r>
            <a:r>
              <a:rPr lang="uk-UA" sz="2400" dirty="0" smtClean="0">
                <a:latin typeface="+mn-lt"/>
              </a:rPr>
              <a:t>. Командир спецбатальйону Абверу </a:t>
            </a:r>
            <a:r>
              <a:rPr lang="uk-UA" sz="2400" dirty="0" err="1" smtClean="0">
                <a:latin typeface="+mn-lt"/>
              </a:rPr>
              <a:t>“Нахтігаль”</a:t>
            </a:r>
            <a:r>
              <a:rPr lang="uk-UA" sz="2400" dirty="0" smtClean="0">
                <a:latin typeface="+mn-lt"/>
              </a:rPr>
              <a:t>. Львів, червень 1941 року:</a:t>
            </a:r>
            <a:endParaRPr lang="uk-UA" sz="2400" dirty="0">
              <a:latin typeface="+mn-lt"/>
            </a:endParaRPr>
          </a:p>
        </p:txBody>
      </p:sp>
      <p:pic>
        <p:nvPicPr>
          <p:cNvPr id="4" name="Содержимое 3" descr="Р.Шухевич,Офіцер абверу.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20000"/>
          </a:blip>
          <a:stretch>
            <a:fillRect/>
          </a:stretch>
        </p:blipFill>
        <p:spPr>
          <a:xfrm>
            <a:off x="950422" y="1479050"/>
            <a:ext cx="7407792" cy="466459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n-lt"/>
              </a:rPr>
              <a:t>Головний Командир Р.</a:t>
            </a:r>
            <a:r>
              <a:rPr lang="uk-UA" sz="2400" dirty="0" err="1" smtClean="0">
                <a:latin typeface="+mn-lt"/>
              </a:rPr>
              <a:t>Шухевич</a:t>
            </a:r>
            <a:r>
              <a:rPr lang="uk-UA" sz="2400" dirty="0" smtClean="0">
                <a:latin typeface="+mn-lt"/>
              </a:rPr>
              <a:t> та член головного осередку пропаганди проводу ОУН О.Д</a:t>
            </a:r>
            <a:r>
              <a:rPr lang="en-US" sz="2400" dirty="0" smtClean="0">
                <a:latin typeface="+mn-lt"/>
              </a:rPr>
              <a:t>’</a:t>
            </a:r>
            <a:r>
              <a:rPr lang="uk-UA" sz="2400" dirty="0" smtClean="0">
                <a:latin typeface="+mn-lt"/>
              </a:rPr>
              <a:t>яків:</a:t>
            </a:r>
            <a:endParaRPr lang="uk-UA" sz="2400" dirty="0">
              <a:latin typeface="+mn-lt"/>
            </a:endParaRPr>
          </a:p>
        </p:txBody>
      </p:sp>
      <p:pic>
        <p:nvPicPr>
          <p:cNvPr id="4" name="Содержимое 3" descr="Shuh_i_Diakiv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3000365" y="1600200"/>
            <a:ext cx="3019422" cy="471954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>
                <a:latin typeface="+mn-lt"/>
              </a:rPr>
              <a:t>Роман </a:t>
            </a:r>
            <a:r>
              <a:rPr lang="uk-UA" sz="3200" dirty="0" err="1" smtClean="0">
                <a:latin typeface="+mn-lt"/>
              </a:rPr>
              <a:t>Шухевич</a:t>
            </a:r>
            <a:r>
              <a:rPr lang="uk-UA" sz="3200" dirty="0" smtClean="0">
                <a:latin typeface="+mn-lt"/>
              </a:rPr>
              <a:t>. Волинь, 1943 р.:</a:t>
            </a:r>
            <a:endParaRPr lang="uk-UA" sz="3200" dirty="0">
              <a:latin typeface="+mn-lt"/>
            </a:endParaRPr>
          </a:p>
        </p:txBody>
      </p:sp>
      <p:pic>
        <p:nvPicPr>
          <p:cNvPr id="4" name="Содержимое 3" descr="лідер УП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3071803" y="1600200"/>
            <a:ext cx="2870270" cy="474089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n-lt"/>
              </a:rPr>
              <a:t>Сучасний ювілейний плакат Р.</a:t>
            </a:r>
            <a:r>
              <a:rPr lang="uk-UA" sz="2400" dirty="0" err="1" smtClean="0">
                <a:latin typeface="+mn-lt"/>
              </a:rPr>
              <a:t>Шухевича</a:t>
            </a:r>
            <a:r>
              <a:rPr lang="uk-UA" sz="2400" dirty="0" smtClean="0">
                <a:latin typeface="+mn-lt"/>
              </a:rPr>
              <a:t> УНА-УНСО:</a:t>
            </a:r>
            <a:endParaRPr lang="uk-UA" sz="2400" dirty="0">
              <a:latin typeface="+mn-lt"/>
            </a:endParaRPr>
          </a:p>
        </p:txBody>
      </p:sp>
      <p:pic>
        <p:nvPicPr>
          <p:cNvPr id="4" name="Содержимое 3" descr="R_Shychevuch.p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6588" y="1600200"/>
            <a:ext cx="4370824" cy="470852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+mn-lt"/>
              </a:rPr>
              <a:t>Фото та фіктивний військовий білет Р.</a:t>
            </a:r>
            <a:r>
              <a:rPr lang="uk-UA" sz="2800" dirty="0" err="1" smtClean="0">
                <a:latin typeface="+mn-lt"/>
              </a:rPr>
              <a:t>Шухевича</a:t>
            </a:r>
            <a:r>
              <a:rPr lang="uk-UA" sz="2800" dirty="0" smtClean="0">
                <a:latin typeface="+mn-lt"/>
              </a:rPr>
              <a:t>:</a:t>
            </a:r>
            <a:endParaRPr lang="uk-UA" sz="2800" dirty="0">
              <a:latin typeface="+mn-lt"/>
            </a:endParaRPr>
          </a:p>
        </p:txBody>
      </p:sp>
      <p:pic>
        <p:nvPicPr>
          <p:cNvPr id="4" name="Содержимое 3" descr="Старший Шух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85926"/>
            <a:ext cx="3111453" cy="438714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Содержимое 6" descr="smi-0019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18819" y="2071678"/>
            <a:ext cx="5140051" cy="35719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n-lt"/>
              </a:rPr>
              <a:t>Післявоєнний вигляд будинку в </a:t>
            </a:r>
            <a:r>
              <a:rPr lang="uk-UA" sz="2400" dirty="0" err="1" smtClean="0">
                <a:latin typeface="+mn-lt"/>
              </a:rPr>
              <a:t>Білогорщі</a:t>
            </a:r>
            <a:r>
              <a:rPr lang="uk-UA" sz="2400" dirty="0" smtClean="0">
                <a:latin typeface="+mn-lt"/>
              </a:rPr>
              <a:t>, в якому загинув головнокомандуючий УПА: </a:t>
            </a:r>
            <a:endParaRPr lang="uk-UA" sz="2400" dirty="0">
              <a:latin typeface="+mn-lt"/>
            </a:endParaRPr>
          </a:p>
        </p:txBody>
      </p:sp>
      <p:pic>
        <p:nvPicPr>
          <p:cNvPr id="4" name="Содержимое 3" descr="Будинок-схро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68654" y="1562653"/>
            <a:ext cx="5975179" cy="4652429"/>
          </a:xfrm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err="1" smtClean="0">
                <a:latin typeface="+mn-lt"/>
              </a:rPr>
              <a:t>Зв</a:t>
            </a:r>
            <a:r>
              <a:rPr lang="en-US" sz="3200" dirty="0" smtClean="0">
                <a:latin typeface="+mn-lt"/>
              </a:rPr>
              <a:t>’</a:t>
            </a:r>
            <a:r>
              <a:rPr lang="uk-UA" sz="3200" dirty="0" err="1" smtClean="0">
                <a:latin typeface="+mn-lt"/>
              </a:rPr>
              <a:t>язкові</a:t>
            </a:r>
            <a:r>
              <a:rPr lang="uk-UA" sz="3200" dirty="0" smtClean="0">
                <a:latin typeface="+mn-lt"/>
              </a:rPr>
              <a:t> Романа </a:t>
            </a:r>
            <a:r>
              <a:rPr lang="uk-UA" sz="3200" dirty="0" err="1" smtClean="0">
                <a:latin typeface="+mn-lt"/>
              </a:rPr>
              <a:t>Шухевича</a:t>
            </a:r>
            <a:r>
              <a:rPr lang="uk-UA" sz="3200" dirty="0" smtClean="0">
                <a:latin typeface="+mn-lt"/>
              </a:rPr>
              <a:t>:</a:t>
            </a:r>
            <a:endParaRPr lang="uk-UA" sz="32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Катерина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Зарицька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співорганізатор і керівник УЧХ у Галичині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Галина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Дидик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язкова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зарицьк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593222" y="2477516"/>
            <a:ext cx="3407274" cy="3951880"/>
          </a:xfrm>
        </p:spPr>
      </p:pic>
      <p:pic>
        <p:nvPicPr>
          <p:cNvPr id="8" name="Содержимое 7" descr="дідик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5245141" y="2493316"/>
            <a:ext cx="2755883" cy="3936079"/>
          </a:xfrm>
        </p:spPr>
      </p:pic>
    </p:spTree>
  </p:cSld>
  <p:clrMapOvr>
    <a:masterClrMapping/>
  </p:clrMapOvr>
  <p:transition advTm="6000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n-lt"/>
              </a:rPr>
              <a:t>Кімната 2-го поверху, в якому інколи перебував і працював </a:t>
            </a:r>
            <a:r>
              <a:rPr lang="uk-UA" sz="2400" dirty="0" err="1" smtClean="0">
                <a:latin typeface="+mn-lt"/>
              </a:rPr>
              <a:t>Шухевич</a:t>
            </a:r>
            <a:r>
              <a:rPr lang="uk-UA" sz="2400" dirty="0" smtClean="0">
                <a:latin typeface="+mn-lt"/>
              </a:rPr>
              <a:t>:</a:t>
            </a:r>
            <a:endParaRPr lang="uk-UA" sz="2400" dirty="0">
              <a:latin typeface="+mn-lt"/>
            </a:endParaRPr>
          </a:p>
        </p:txBody>
      </p:sp>
      <p:pic>
        <p:nvPicPr>
          <p:cNvPr id="4" name="Содержимое 3" descr="ro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45631" y="1559304"/>
            <a:ext cx="6398203" cy="4798653"/>
          </a:xfrm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latin typeface="+mn-lt"/>
              </a:rPr>
              <a:t>Пістолети </a:t>
            </a:r>
            <a:r>
              <a:rPr lang="uk-UA" sz="2000" dirty="0" err="1" smtClean="0">
                <a:latin typeface="+mn-lt"/>
              </a:rPr>
              <a:t>“Вальтер”</a:t>
            </a:r>
            <a:r>
              <a:rPr lang="uk-UA" sz="2000" dirty="0" smtClean="0">
                <a:latin typeface="+mn-lt"/>
              </a:rPr>
              <a:t> Р.</a:t>
            </a:r>
            <a:r>
              <a:rPr lang="uk-UA" sz="2000" dirty="0" err="1" smtClean="0">
                <a:latin typeface="+mn-lt"/>
              </a:rPr>
              <a:t>Шухевича</a:t>
            </a:r>
            <a:r>
              <a:rPr lang="uk-UA" sz="2000" dirty="0" smtClean="0">
                <a:latin typeface="+mn-lt"/>
              </a:rPr>
              <a:t> і Г.</a:t>
            </a:r>
            <a:r>
              <a:rPr lang="uk-UA" sz="2000" dirty="0" err="1" smtClean="0">
                <a:latin typeface="+mn-lt"/>
              </a:rPr>
              <a:t>Дидик</a:t>
            </a:r>
            <a:r>
              <a:rPr lang="uk-UA" sz="2000" dirty="0" smtClean="0">
                <a:latin typeface="+mn-lt"/>
              </a:rPr>
              <a:t>, годинник, друкарська машинка Р.</a:t>
            </a:r>
            <a:r>
              <a:rPr lang="uk-UA" sz="2000" dirty="0" err="1" smtClean="0">
                <a:latin typeface="+mn-lt"/>
              </a:rPr>
              <a:t>Шухевича</a:t>
            </a:r>
            <a:r>
              <a:rPr lang="uk-UA" sz="2000" dirty="0" smtClean="0">
                <a:latin typeface="+mn-lt"/>
              </a:rPr>
              <a:t> та медичні прилади, якими вони користувалися (фото з ГДА СБУ):</a:t>
            </a:r>
            <a:endParaRPr lang="uk-UA" sz="2000" dirty="0">
              <a:latin typeface="+mn-lt"/>
            </a:endParaRPr>
          </a:p>
        </p:txBody>
      </p:sp>
      <p:pic>
        <p:nvPicPr>
          <p:cNvPr id="5" name="Содержимое 4" descr="smi-0016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63821"/>
            <a:ext cx="4038600" cy="299872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Содержимое 5" descr="smi-0017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82429" y="2357430"/>
            <a:ext cx="4185636" cy="300039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Tm="6000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n-lt"/>
              </a:rPr>
              <a:t>Бланки документів , канцелярсько-креслярське приладдя та особисті речі Р.</a:t>
            </a:r>
            <a:r>
              <a:rPr lang="uk-UA" sz="2400" dirty="0" err="1" smtClean="0">
                <a:latin typeface="+mn-lt"/>
              </a:rPr>
              <a:t>Шухевича</a:t>
            </a:r>
            <a:r>
              <a:rPr lang="uk-UA" sz="2400" dirty="0" smtClean="0">
                <a:latin typeface="+mn-lt"/>
              </a:rPr>
              <a:t> (фото з ГДА СБУ):</a:t>
            </a:r>
            <a:endParaRPr lang="uk-UA" sz="2400" dirty="0">
              <a:latin typeface="+mn-lt"/>
            </a:endParaRPr>
          </a:p>
        </p:txBody>
      </p:sp>
      <p:pic>
        <p:nvPicPr>
          <p:cNvPr id="4" name="Содержимое 3" descr="20594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7519122" cy="4850622"/>
          </a:xfrm>
        </p:spPr>
      </p:pic>
    </p:spTree>
  </p:cSld>
  <p:clrMapOvr>
    <a:masterClrMapping/>
  </p:clrMapOvr>
  <p:transition advTm="6000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+mn-lt"/>
              </a:rPr>
              <a:t>Вхід до останнього схрону </a:t>
            </a:r>
            <a:r>
              <a:rPr lang="uk-UA" sz="2800" dirty="0" err="1" smtClean="0">
                <a:latin typeface="+mn-lt"/>
              </a:rPr>
              <a:t>Шухевича</a:t>
            </a:r>
            <a:r>
              <a:rPr lang="uk-UA" sz="2800" dirty="0" smtClean="0">
                <a:latin typeface="+mn-lt"/>
              </a:rPr>
              <a:t>:</a:t>
            </a:r>
            <a:endParaRPr lang="uk-UA" sz="2800" dirty="0">
              <a:latin typeface="+mn-lt"/>
            </a:endParaRPr>
          </a:p>
        </p:txBody>
      </p:sp>
      <p:pic>
        <p:nvPicPr>
          <p:cNvPr id="4" name="Содержимое 3" descr="вхід до схрону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3071802" y="1643050"/>
            <a:ext cx="3429024" cy="4967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6000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n-lt"/>
              </a:rPr>
              <a:t>Сходи, за якими був замаскований схрон </a:t>
            </a:r>
            <a:r>
              <a:rPr lang="uk-UA" sz="2400" dirty="0" err="1" smtClean="0">
                <a:latin typeface="+mn-lt"/>
              </a:rPr>
              <a:t>Шухевича</a:t>
            </a:r>
            <a:r>
              <a:rPr lang="uk-UA" sz="2400" dirty="0" smtClean="0">
                <a:latin typeface="+mn-lt"/>
              </a:rPr>
              <a:t>:</a:t>
            </a:r>
            <a:endParaRPr lang="uk-UA" sz="2400" dirty="0">
              <a:latin typeface="+mn-lt"/>
            </a:endParaRPr>
          </a:p>
        </p:txBody>
      </p:sp>
      <p:pic>
        <p:nvPicPr>
          <p:cNvPr id="4" name="Содержимое 3" descr="sxo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571612"/>
            <a:ext cx="3571890" cy="4762520"/>
          </a:xfrm>
        </p:spPr>
      </p:pic>
    </p:spTree>
  </p:cSld>
  <p:clrMapOvr>
    <a:masterClrMapping/>
  </p:clrMapOvr>
  <p:transition advTm="6000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n-lt"/>
              </a:rPr>
              <a:t>               Посмертне профільне фото Р.</a:t>
            </a:r>
            <a:r>
              <a:rPr lang="uk-UA" sz="2400" dirty="0" err="1" smtClean="0">
                <a:latin typeface="+mn-lt"/>
              </a:rPr>
              <a:t>Шухевича</a:t>
            </a:r>
            <a:r>
              <a:rPr lang="uk-UA" sz="2400" dirty="0" smtClean="0">
                <a:latin typeface="+mn-lt"/>
              </a:rPr>
              <a:t>    			 (5 березня 1950 р.):</a:t>
            </a:r>
            <a:endParaRPr lang="uk-UA" sz="2400" dirty="0">
              <a:latin typeface="+mn-lt"/>
            </a:endParaRPr>
          </a:p>
        </p:txBody>
      </p:sp>
      <p:pic>
        <p:nvPicPr>
          <p:cNvPr id="4" name="Содержимое 3" descr="посмертне фото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082411" y="1507442"/>
            <a:ext cx="5061357" cy="46362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6000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n-lt"/>
              </a:rPr>
              <a:t>Посмертне фото Р.</a:t>
            </a:r>
            <a:r>
              <a:rPr lang="uk-UA" sz="2400" dirty="0" err="1" smtClean="0">
                <a:latin typeface="+mn-lt"/>
              </a:rPr>
              <a:t>Шухевича</a:t>
            </a:r>
            <a:r>
              <a:rPr lang="uk-UA" sz="2400" dirty="0" smtClean="0">
                <a:latin typeface="+mn-lt"/>
              </a:rPr>
              <a:t> ( 5 березня 1950 р.):</a:t>
            </a:r>
            <a:endParaRPr lang="uk-UA" sz="2400" dirty="0">
              <a:latin typeface="+mn-lt"/>
            </a:endParaRPr>
          </a:p>
        </p:txBody>
      </p:sp>
      <p:pic>
        <p:nvPicPr>
          <p:cNvPr id="4" name="Содержимое 3" descr="cfb9cb60b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1500166" y="1714488"/>
            <a:ext cx="6350000" cy="4635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600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n-lt"/>
              </a:rPr>
              <a:t>Сучасний ювілейний плакат генерала-хорунжого Р.</a:t>
            </a:r>
            <a:r>
              <a:rPr lang="uk-UA" sz="2400" dirty="0" err="1" smtClean="0">
                <a:latin typeface="+mn-lt"/>
              </a:rPr>
              <a:t>Шухевича</a:t>
            </a:r>
            <a:r>
              <a:rPr lang="uk-UA" sz="2400" dirty="0" smtClean="0">
                <a:latin typeface="+mn-lt"/>
              </a:rPr>
              <a:t>, головнокомандуючого УПА:</a:t>
            </a:r>
            <a:endParaRPr lang="uk-UA" sz="2400" dirty="0">
              <a:latin typeface="+mn-lt"/>
            </a:endParaRPr>
          </a:p>
        </p:txBody>
      </p:sp>
      <p:pic>
        <p:nvPicPr>
          <p:cNvPr id="4" name="Содержимое 3" descr="Shuhevy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5227" y="1600200"/>
            <a:ext cx="3173546" cy="470852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n-lt"/>
              </a:rPr>
              <a:t>Сучасний вигляд будинку-музею в селі </a:t>
            </a:r>
            <a:r>
              <a:rPr lang="uk-UA" sz="2400" dirty="0" err="1" smtClean="0">
                <a:latin typeface="+mn-lt"/>
              </a:rPr>
              <a:t>Білогорща</a:t>
            </a:r>
            <a:r>
              <a:rPr lang="uk-UA" sz="2400" dirty="0" smtClean="0">
                <a:latin typeface="+mn-lt"/>
              </a:rPr>
              <a:t>, Львівщина:</a:t>
            </a:r>
            <a:endParaRPr lang="uk-UA" sz="2400" dirty="0">
              <a:latin typeface="+mn-lt"/>
            </a:endParaRPr>
          </a:p>
        </p:txBody>
      </p:sp>
      <p:pic>
        <p:nvPicPr>
          <p:cNvPr id="4" name="Содержимое 3" descr="Суч садиба-музей Білогорщ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40882" y="1559306"/>
            <a:ext cx="6302952" cy="4727214"/>
          </a:xfrm>
        </p:spPr>
      </p:pic>
    </p:spTree>
  </p:cSld>
  <p:clrMapOvr>
    <a:masterClrMapping/>
  </p:clrMapOvr>
  <p:transition advTm="6000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err="1" smtClean="0">
                <a:latin typeface="+mn-lt"/>
              </a:rPr>
              <a:t>Пам</a:t>
            </a:r>
            <a:r>
              <a:rPr lang="uk-UA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’</a:t>
            </a:r>
            <a:r>
              <a:rPr lang="uk-UA" sz="2000" dirty="0" err="1" smtClean="0">
                <a:latin typeface="+mn-lt"/>
              </a:rPr>
              <a:t>ятник</a:t>
            </a:r>
            <a:r>
              <a:rPr lang="uk-UA" sz="2000" dirty="0" smtClean="0">
                <a:latin typeface="+mn-lt"/>
              </a:rPr>
              <a:t> Р.</a:t>
            </a:r>
            <a:r>
              <a:rPr lang="uk-UA" sz="2000" dirty="0" err="1" smtClean="0">
                <a:latin typeface="+mn-lt"/>
              </a:rPr>
              <a:t>Шухевичу</a:t>
            </a:r>
            <a:r>
              <a:rPr lang="uk-UA" sz="2000" dirty="0" smtClean="0">
                <a:latin typeface="+mn-lt"/>
              </a:rPr>
              <a:t> у </a:t>
            </a:r>
            <a:r>
              <a:rPr lang="uk-UA" sz="2000" dirty="0" err="1" smtClean="0">
                <a:latin typeface="+mn-lt"/>
              </a:rPr>
              <a:t>Білогорщі</a:t>
            </a:r>
            <a:r>
              <a:rPr lang="uk-UA" sz="2000" dirty="0" smtClean="0">
                <a:latin typeface="+mn-lt"/>
              </a:rPr>
              <a:t>:</a:t>
            </a:r>
            <a:endParaRPr lang="uk-UA" sz="2000" dirty="0">
              <a:latin typeface="+mn-lt"/>
            </a:endParaRPr>
          </a:p>
        </p:txBody>
      </p:sp>
      <p:pic>
        <p:nvPicPr>
          <p:cNvPr id="4" name="Содержимое 3" descr="045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213" y="1600200"/>
            <a:ext cx="3143573" cy="470852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Tm="6000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err="1" smtClean="0">
                <a:latin typeface="+mn-lt"/>
              </a:rPr>
              <a:t>Пам</a:t>
            </a:r>
            <a:r>
              <a:rPr lang="en-US" sz="2400" dirty="0" smtClean="0">
                <a:latin typeface="+mn-lt"/>
              </a:rPr>
              <a:t>’</a:t>
            </a:r>
            <a:r>
              <a:rPr lang="ru-RU" sz="2400" dirty="0" err="1" smtClean="0">
                <a:latin typeface="+mn-lt"/>
              </a:rPr>
              <a:t>ятник</a:t>
            </a:r>
            <a:r>
              <a:rPr lang="ru-RU" sz="2400" dirty="0" smtClean="0">
                <a:latin typeface="+mn-lt"/>
              </a:rPr>
              <a:t> Р.Шухевичу у с. </a:t>
            </a:r>
            <a:r>
              <a:rPr lang="ru-RU" sz="2400" dirty="0" err="1" smtClean="0">
                <a:latin typeface="+mn-lt"/>
              </a:rPr>
              <a:t>Тишківці</a:t>
            </a:r>
            <a:r>
              <a:rPr lang="ru-RU" sz="2400" dirty="0" smtClean="0">
                <a:latin typeface="+mn-lt"/>
              </a:rPr>
              <a:t> на  </a:t>
            </a:r>
            <a:r>
              <a:rPr lang="ru-RU" sz="2400" dirty="0" err="1" smtClean="0">
                <a:latin typeface="+mn-lt"/>
              </a:rPr>
              <a:t>Івано-Франківщині</a:t>
            </a:r>
            <a:r>
              <a:rPr lang="ru-RU" sz="2400" dirty="0" smtClean="0">
                <a:latin typeface="+mn-lt"/>
              </a:rPr>
              <a:t>:</a:t>
            </a:r>
            <a:endParaRPr lang="uk-UA" sz="2400" dirty="0">
              <a:latin typeface="+mn-lt"/>
            </a:endParaRPr>
          </a:p>
        </p:txBody>
      </p:sp>
      <p:pic>
        <p:nvPicPr>
          <p:cNvPr id="4" name="Содержимое 3" descr="sh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2088" y="1597008"/>
            <a:ext cx="6443184" cy="4832388"/>
          </a:xfrm>
        </p:spPr>
      </p:pic>
    </p:spTree>
  </p:cSld>
  <p:clrMapOvr>
    <a:masterClrMapping/>
  </p:clrMapOvr>
  <p:transition advTm="6000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dirty="0" smtClean="0">
                <a:latin typeface="+mn-lt"/>
              </a:rPr>
              <a:t>ІІ Всесвітній з</a:t>
            </a:r>
            <a:r>
              <a:rPr lang="en-US" sz="2400" dirty="0" smtClean="0">
                <a:latin typeface="+mn-lt"/>
              </a:rPr>
              <a:t>’</a:t>
            </a:r>
            <a:r>
              <a:rPr lang="uk-UA" sz="2400" dirty="0" err="1" smtClean="0">
                <a:latin typeface="+mn-lt"/>
              </a:rPr>
              <a:t>їзд</a:t>
            </a:r>
            <a:r>
              <a:rPr lang="uk-UA" sz="2400" dirty="0" smtClean="0">
                <a:latin typeface="+mn-lt"/>
              </a:rPr>
              <a:t> родини </a:t>
            </a:r>
            <a:r>
              <a:rPr lang="uk-UA" sz="2400" dirty="0" err="1" smtClean="0">
                <a:latin typeface="+mn-lt"/>
              </a:rPr>
              <a:t>Шухевичів</a:t>
            </a:r>
            <a:r>
              <a:rPr lang="uk-UA" sz="2400" dirty="0" smtClean="0">
                <a:latin typeface="+mn-lt"/>
              </a:rPr>
              <a:t> у с. </a:t>
            </a:r>
            <a:r>
              <a:rPr lang="uk-UA" sz="2400" dirty="0" err="1" smtClean="0">
                <a:latin typeface="+mn-lt"/>
              </a:rPr>
              <a:t>Тишківці</a:t>
            </a:r>
            <a:r>
              <a:rPr lang="uk-UA" sz="2400" dirty="0" smtClean="0">
                <a:latin typeface="+mn-lt"/>
              </a:rPr>
              <a:t> на </a:t>
            </a:r>
            <a:r>
              <a:rPr lang="uk-UA" sz="2400" dirty="0" err="1" smtClean="0">
                <a:latin typeface="+mn-lt"/>
              </a:rPr>
              <a:t>Івано-Франківщині</a:t>
            </a:r>
            <a:r>
              <a:rPr lang="uk-UA" sz="2400" dirty="0" smtClean="0">
                <a:latin typeface="+mn-lt"/>
              </a:rPr>
              <a:t> 10.07.2005 р. У центрі сидять діти Р.</a:t>
            </a:r>
            <a:r>
              <a:rPr lang="uk-UA" sz="2400" dirty="0" err="1" smtClean="0">
                <a:latin typeface="+mn-lt"/>
              </a:rPr>
              <a:t>Шухевича</a:t>
            </a:r>
            <a:r>
              <a:rPr lang="uk-UA" sz="2400" dirty="0" smtClean="0">
                <a:latin typeface="+mn-lt"/>
              </a:rPr>
              <a:t> – Юрій і Марія:</a:t>
            </a:r>
            <a:endParaRPr lang="uk-UA" sz="2400" dirty="0">
              <a:latin typeface="+mn-lt"/>
            </a:endParaRPr>
          </a:p>
        </p:txBody>
      </p:sp>
      <p:pic>
        <p:nvPicPr>
          <p:cNvPr id="4" name="Содержимое 3" descr="заїзд шухі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0720" y="1558665"/>
            <a:ext cx="7697494" cy="487073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Tm="6000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n-lt"/>
              </a:rPr>
              <a:t>Ювілейна  поштова марка та відзнака Р.</a:t>
            </a:r>
            <a:r>
              <a:rPr lang="uk-UA" sz="2400" dirty="0" err="1" smtClean="0">
                <a:latin typeface="+mn-lt"/>
              </a:rPr>
              <a:t>Шухевича</a:t>
            </a:r>
            <a:r>
              <a:rPr lang="uk-UA" sz="2400" dirty="0" smtClean="0">
                <a:latin typeface="+mn-lt"/>
              </a:rPr>
              <a:t>,     2007 рік:</a:t>
            </a:r>
            <a:endParaRPr lang="uk-UA" sz="2400" dirty="0">
              <a:latin typeface="+mn-lt"/>
            </a:endParaRPr>
          </a:p>
        </p:txBody>
      </p:sp>
      <p:pic>
        <p:nvPicPr>
          <p:cNvPr id="6" name="Содержимое 5" descr="марк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5" y="1579370"/>
            <a:ext cx="6232809" cy="442139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Содержимое 8" descr="хрест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786578" y="1571612"/>
            <a:ext cx="1862162" cy="466471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Tm="6000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n-lt"/>
              </a:rPr>
              <a:t>Ювілейна монета  Р.</a:t>
            </a:r>
            <a:r>
              <a:rPr lang="uk-UA" sz="2400" dirty="0" err="1" smtClean="0">
                <a:latin typeface="+mn-lt"/>
              </a:rPr>
              <a:t>Шухевича</a:t>
            </a:r>
            <a:r>
              <a:rPr lang="uk-UA" sz="2400" dirty="0" smtClean="0">
                <a:latin typeface="+mn-lt"/>
              </a:rPr>
              <a:t> Національного банку України вартістю 5 гривень 2008 року:</a:t>
            </a:r>
            <a:endParaRPr lang="uk-UA" sz="2400" dirty="0">
              <a:latin typeface="+mn-lt"/>
            </a:endParaRPr>
          </a:p>
        </p:txBody>
      </p:sp>
      <p:pic>
        <p:nvPicPr>
          <p:cNvPr id="5" name="Содержимое 4" descr="Moneta-shuchevy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3786214" cy="378621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Содержимое 5" descr="0806271242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15665" y="1886714"/>
            <a:ext cx="3828302" cy="382830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Tm="6000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400" dirty="0" smtClean="0">
                <a:latin typeface="+mn-lt"/>
              </a:rPr>
              <a:t>Посвідчення про присвоєння звання Героя України з удостоєнням ордена Держави Роману Осиповичу </a:t>
            </a:r>
            <a:r>
              <a:rPr lang="uk-UA" sz="2400" dirty="0" err="1" smtClean="0">
                <a:latin typeface="+mn-lt"/>
              </a:rPr>
              <a:t>Шухевичу</a:t>
            </a:r>
            <a:r>
              <a:rPr lang="uk-UA" sz="2400" dirty="0" smtClean="0">
                <a:latin typeface="+mn-lt"/>
              </a:rPr>
              <a:t>                                від 12 жовтня  2007 р. за № 965:</a:t>
            </a:r>
            <a:endParaRPr lang="uk-UA" sz="2400" dirty="0">
              <a:latin typeface="+mn-lt"/>
            </a:endParaRPr>
          </a:p>
        </p:txBody>
      </p:sp>
      <p:pic>
        <p:nvPicPr>
          <p:cNvPr id="4" name="Содержимое 3" descr="Герой Україн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620631"/>
            <a:ext cx="4000528" cy="465121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Tm="6000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n-lt"/>
              </a:rPr>
              <a:t>Освячення Хреста в с. Гуків </a:t>
            </a:r>
            <a:r>
              <a:rPr lang="uk-UA" sz="2400" dirty="0" err="1" smtClean="0">
                <a:latin typeface="+mn-lt"/>
              </a:rPr>
              <a:t>Чемеровецького</a:t>
            </a:r>
            <a:r>
              <a:rPr lang="uk-UA" sz="2400" dirty="0" smtClean="0">
                <a:latin typeface="+mn-lt"/>
              </a:rPr>
              <a:t> району Хмельницької області 05.10.2005 р.:</a:t>
            </a:r>
            <a:endParaRPr lang="uk-UA" sz="2400" dirty="0">
              <a:latin typeface="+mn-lt"/>
            </a:endParaRPr>
          </a:p>
        </p:txBody>
      </p:sp>
      <p:pic>
        <p:nvPicPr>
          <p:cNvPr id="5" name="Содержимое 4" descr="хрес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3942205" cy="49085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відкритт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57752" y="1571612"/>
            <a:ext cx="3625661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6000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+mn-lt"/>
              </a:rPr>
              <a:t>Меморіальна плита на </a:t>
            </a:r>
            <a:r>
              <a:rPr lang="uk-UA" sz="2800" dirty="0" err="1" smtClean="0">
                <a:latin typeface="+mn-lt"/>
              </a:rPr>
              <a:t>пам</a:t>
            </a:r>
            <a:r>
              <a:rPr lang="en-US" sz="2800" dirty="0" smtClean="0">
                <a:latin typeface="+mn-lt"/>
              </a:rPr>
              <a:t>’</a:t>
            </a:r>
            <a:r>
              <a:rPr lang="uk-UA" sz="2800" dirty="0" err="1" smtClean="0">
                <a:latin typeface="+mn-lt"/>
              </a:rPr>
              <a:t>ятному</a:t>
            </a:r>
            <a:r>
              <a:rPr lang="uk-UA" sz="2800" dirty="0" smtClean="0">
                <a:latin typeface="+mn-lt"/>
              </a:rPr>
              <a:t> Хресті в с. Гуків:</a:t>
            </a:r>
            <a:endParaRPr lang="uk-UA" sz="2800" dirty="0">
              <a:latin typeface="+mn-lt"/>
            </a:endParaRPr>
          </a:p>
        </p:txBody>
      </p:sp>
      <p:pic>
        <p:nvPicPr>
          <p:cNvPr id="4" name="Содержимое 3" descr="напи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1202" y="1539585"/>
            <a:ext cx="4123938" cy="5032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Tm="6000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+mn-lt"/>
              </a:rPr>
              <a:t>Весільне фото батьків Романа </a:t>
            </a:r>
            <a:r>
              <a:rPr lang="uk-UA" sz="2800" dirty="0" err="1" smtClean="0">
                <a:latin typeface="+mn-lt"/>
              </a:rPr>
              <a:t>Шухевича</a:t>
            </a:r>
            <a:r>
              <a:rPr lang="uk-UA" sz="2800" dirty="0" smtClean="0">
                <a:latin typeface="+mn-lt"/>
              </a:rPr>
              <a:t>:</a:t>
            </a:r>
            <a:endParaRPr lang="uk-UA" sz="2800" dirty="0">
              <a:latin typeface="+mn-lt"/>
            </a:endParaRPr>
          </a:p>
        </p:txBody>
      </p:sp>
      <p:pic>
        <p:nvPicPr>
          <p:cNvPr id="4" name="Содержимое 3" descr="шухевича батьки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2845389" y="1531288"/>
            <a:ext cx="3369685" cy="4969546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+mn-lt"/>
              </a:rPr>
              <a:t>Роман </a:t>
            </a:r>
            <a:r>
              <a:rPr lang="uk-UA" sz="2800" dirty="0" err="1" smtClean="0">
                <a:latin typeface="+mn-lt"/>
              </a:rPr>
              <a:t>Шухевич</a:t>
            </a:r>
            <a:r>
              <a:rPr lang="uk-UA" sz="2800" dirty="0" smtClean="0">
                <a:latin typeface="+mn-lt"/>
              </a:rPr>
              <a:t>.</a:t>
            </a:r>
            <a:br>
              <a:rPr lang="uk-UA" sz="2800" dirty="0" smtClean="0">
                <a:latin typeface="+mn-lt"/>
              </a:rPr>
            </a:br>
            <a:r>
              <a:rPr lang="uk-UA" sz="2800" dirty="0" smtClean="0">
                <a:latin typeface="+mn-lt"/>
              </a:rPr>
              <a:t>Світлина з дитячих років:</a:t>
            </a:r>
            <a:endParaRPr lang="uk-UA" sz="2800" dirty="0">
              <a:latin typeface="+mn-lt"/>
            </a:endParaRPr>
          </a:p>
        </p:txBody>
      </p:sp>
      <p:pic>
        <p:nvPicPr>
          <p:cNvPr id="4" name="Содержимое 3" descr="Shux_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2928926" y="1597008"/>
            <a:ext cx="3286148" cy="4714908"/>
          </a:xfr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Рідня і свояки Романа </a:t>
            </a:r>
            <a:r>
              <a:rPr lang="uk-UA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Шухевича</a:t>
            </a:r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Стоять (зліва направо): Тарас </a:t>
            </a:r>
            <a:r>
              <a:rPr lang="uk-UA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Шухевич</a:t>
            </a:r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Осип-Зиновій </a:t>
            </a:r>
            <a:r>
              <a:rPr lang="uk-UA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Шухевич-батько</a:t>
            </a:r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Романа, Володимир </a:t>
            </a:r>
            <a:r>
              <a:rPr lang="uk-UA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Старосольський</a:t>
            </a:r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Уляна </a:t>
            </a:r>
            <a:r>
              <a:rPr lang="uk-UA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Старосольська</a:t>
            </a:r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Одарка </a:t>
            </a:r>
            <a:r>
              <a:rPr lang="uk-UA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Старосольська</a:t>
            </a:r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Ірина </a:t>
            </a:r>
            <a:r>
              <a:rPr lang="uk-UA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Шухевич</a:t>
            </a:r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Володимир </a:t>
            </a:r>
            <a:r>
              <a:rPr lang="uk-UA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Шухевич</a:t>
            </a:r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Теодор </a:t>
            </a:r>
            <a:r>
              <a:rPr lang="uk-UA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Рожанковський</a:t>
            </a:r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Сидять (зліва направо): Осипа </a:t>
            </a:r>
            <a:r>
              <a:rPr lang="uk-UA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Рожанковська</a:t>
            </a:r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Ольга </a:t>
            </a:r>
            <a:r>
              <a:rPr lang="uk-UA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Шухевич</a:t>
            </a:r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мати Романа-Євгенія </a:t>
            </a:r>
            <a:r>
              <a:rPr lang="uk-UA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Шухевич</a:t>
            </a:r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братиком Юрком </a:t>
            </a:r>
            <a:r>
              <a:rPr lang="uk-UA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Шухевичем</a:t>
            </a:r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бабуня </a:t>
            </a:r>
            <a:r>
              <a:rPr lang="uk-UA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Романа-Герміна</a:t>
            </a:r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Шухевич</a:t>
            </a:r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Ігорем </a:t>
            </a:r>
            <a:r>
              <a:rPr lang="uk-UA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Старосольським</a:t>
            </a:r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дід </a:t>
            </a:r>
            <a:r>
              <a:rPr lang="uk-UA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Романа-сеньйор</a:t>
            </a:r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Володимир </a:t>
            </a:r>
            <a:r>
              <a:rPr lang="uk-UA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Шухевич</a:t>
            </a:r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Ірина </a:t>
            </a:r>
            <a:r>
              <a:rPr lang="uk-UA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Рожанковська</a:t>
            </a:r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синами Степаном та Ярославом. Перший ряд (сидять): Юрій </a:t>
            </a:r>
            <a:r>
              <a:rPr lang="uk-UA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Старосольський</a:t>
            </a:r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Роман </a:t>
            </a:r>
            <a:r>
              <a:rPr lang="uk-UA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Шухевич</a:t>
            </a:r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Володимир </a:t>
            </a:r>
            <a:r>
              <a:rPr lang="uk-UA" sz="1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Рожанковський</a:t>
            </a:r>
            <a:r>
              <a:rPr lang="uk-UA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Shux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448214"/>
            <a:ext cx="7143800" cy="5114791"/>
          </a:xfrm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+mn-lt"/>
              </a:rPr>
              <a:t>Курінь молодших пластунів “ Лісові чорти ”, лідером яких був юний </a:t>
            </a:r>
            <a:r>
              <a:rPr lang="uk-UA" sz="2400" dirty="0" err="1" smtClean="0">
                <a:latin typeface="+mn-lt"/>
              </a:rPr>
              <a:t>Шух</a:t>
            </a:r>
            <a:r>
              <a:rPr lang="uk-UA" sz="2400" dirty="0" smtClean="0">
                <a:latin typeface="+mn-lt"/>
              </a:rPr>
              <a:t>:</a:t>
            </a:r>
            <a:endParaRPr lang="uk-UA" sz="2400" dirty="0">
              <a:latin typeface="+mn-lt"/>
            </a:endParaRPr>
          </a:p>
        </p:txBody>
      </p:sp>
      <p:pic>
        <p:nvPicPr>
          <p:cNvPr id="4" name="Содержимое 3" descr="Пластун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561449"/>
            <a:ext cx="4000528" cy="4665339"/>
          </a:xfrm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+mn-lt"/>
              </a:rPr>
              <a:t>Роман </a:t>
            </a:r>
            <a:r>
              <a:rPr lang="uk-UA" sz="2800" dirty="0" err="1" smtClean="0">
                <a:latin typeface="+mn-lt"/>
              </a:rPr>
              <a:t>Шухевич</a:t>
            </a:r>
            <a:r>
              <a:rPr lang="uk-UA" sz="2800" dirty="0" smtClean="0">
                <a:latin typeface="+mn-lt"/>
              </a:rPr>
              <a:t> (третій зліва) з пластунами куреня </a:t>
            </a:r>
            <a:r>
              <a:rPr lang="uk-UA" sz="2800" dirty="0" err="1" smtClean="0">
                <a:latin typeface="+mn-lt"/>
              </a:rPr>
              <a:t>“Чорноморці”</a:t>
            </a:r>
            <a:r>
              <a:rPr lang="uk-UA" sz="2800" dirty="0" smtClean="0">
                <a:latin typeface="+mn-lt"/>
              </a:rPr>
              <a:t> (1929 р.):</a:t>
            </a:r>
            <a:endParaRPr lang="uk-UA" sz="2800" dirty="0">
              <a:latin typeface="+mn-lt"/>
            </a:endParaRPr>
          </a:p>
        </p:txBody>
      </p:sp>
      <p:pic>
        <p:nvPicPr>
          <p:cNvPr id="4" name="Содержимое 3" descr="Shux_Plas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2786050" y="1492046"/>
            <a:ext cx="3643338" cy="465106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latin typeface="+mn-lt"/>
              </a:rPr>
              <a:t>Фото зі студентських часів, 1926 р.:</a:t>
            </a:r>
            <a:endParaRPr lang="uk-UA" sz="2800" dirty="0">
              <a:latin typeface="+mn-lt"/>
            </a:endParaRPr>
          </a:p>
        </p:txBody>
      </p:sp>
      <p:pic>
        <p:nvPicPr>
          <p:cNvPr id="4" name="Содержимое 3" descr="Молодий Шу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571612"/>
            <a:ext cx="3357586" cy="4689366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Tm="600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197</TotalTime>
  <Words>623</Words>
  <Application>Microsoft Office PowerPoint</Application>
  <PresentationFormat>Екран (4:3)</PresentationFormat>
  <Paragraphs>43</Paragraphs>
  <Slides>38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38</vt:i4>
      </vt:variant>
    </vt:vector>
  </HeadingPairs>
  <TitlesOfParts>
    <vt:vector size="39" baseType="lpstr">
      <vt:lpstr>Апекс</vt:lpstr>
      <vt:lpstr>“ … Усе життя Романа Шухевича, видатної людини, яка вірила, що “ вояк УПА, український революціонер займе місце мужнього спартанця в історії людства ”, несла в собі могутній переможний життєстверджуючий заклик: завоювати свободу! Його ім’я не буде ніколи забуте !“. І. Сендюков</vt:lpstr>
      <vt:lpstr>Сучасний ювілейний плакат Р.Шухевича УНА-УНСО:</vt:lpstr>
      <vt:lpstr>Сучасний ювілейний плакат генерала-хорунжого Р.Шухевича, головнокомандуючого УПА:</vt:lpstr>
      <vt:lpstr>Весільне фото батьків Романа Шухевича:</vt:lpstr>
      <vt:lpstr>Роман Шухевич. Світлина з дитячих років:</vt:lpstr>
      <vt:lpstr>Рідня і свояки Романа Шухевича. Стоять (зліва направо): Тарас Шухевич, Осип-Зиновій Шухевич-батько Романа, Володимир Старосольський, Уляна Старосольська, Одарка Старосольська, Ірина Шухевич, Володимир Шухевич, Теодор Рожанковський. Сидять (зліва направо): Осипа Рожанковська, Ольга Шухевич, мати Романа-Євгенія Шухевич з братиком Юрком Шухевичем, бабуня Романа-Герміна Шухевич з Ігорем Старосольським, дід Романа-сеньйор Володимир Шухевич, Ірина Рожанковська з синами Степаном та Ярославом. Перший ряд (сидять): Юрій Старосольський, Роман Шухевич, Володимир Рожанковський:</vt:lpstr>
      <vt:lpstr>Курінь молодших пластунів “ Лісові чорти ”, лідером яких був юний Шух:</vt:lpstr>
      <vt:lpstr>Роман Шухевич (третій зліва) з пластунами куреня “Чорноморці” (1929 р.):</vt:lpstr>
      <vt:lpstr>Фото зі студентських часів, 1926 р.:</vt:lpstr>
      <vt:lpstr>Весільна світлина Романа Шухевича та його дружини Наталії Березинської, 1930 р.:</vt:lpstr>
      <vt:lpstr>Фото дітей Р.Шухевича – Юрія і Марії:</vt:lpstr>
      <vt:lpstr>Роман Шухевич – керівник рекламної фірми “ Фама ”, 1938 р.:</vt:lpstr>
      <vt:lpstr>Фото Р.Шухевича 1939 року:</vt:lpstr>
      <vt:lpstr>Перші українські загони самооборони, вишколом яких займався Р.Шухевич: </vt:lpstr>
      <vt:lpstr>Роман Шухевич у рядах ДУН:</vt:lpstr>
      <vt:lpstr>Українські старшини батальйону “Нахтігаль” (другий з права Р. Шухевич):</vt:lpstr>
      <vt:lpstr>Р.Шухевич. Командир спецбатальйону Абверу “Нахтігаль”. Львів, червень 1941 року:</vt:lpstr>
      <vt:lpstr>Головний Командир Р.Шухевич та член головного осередку пропаганди проводу ОУН О.Д’яків:</vt:lpstr>
      <vt:lpstr>Роман Шухевич. Волинь, 1943 р.:</vt:lpstr>
      <vt:lpstr>Фото та фіктивний військовий білет Р.Шухевича:</vt:lpstr>
      <vt:lpstr>Післявоєнний вигляд будинку в Білогорщі, в якому загинув головнокомандуючий УПА: </vt:lpstr>
      <vt:lpstr>Зв’язкові Романа Шухевича:</vt:lpstr>
      <vt:lpstr>Кімната 2-го поверху, в якому інколи перебував і працював Шухевич:</vt:lpstr>
      <vt:lpstr>Пістолети “Вальтер” Р.Шухевича і Г.Дидик, годинник, друкарська машинка Р.Шухевича та медичні прилади, якими вони користувалися (фото з ГДА СБУ):</vt:lpstr>
      <vt:lpstr>Бланки документів , канцелярсько-креслярське приладдя та особисті речі Р.Шухевича (фото з ГДА СБУ):</vt:lpstr>
      <vt:lpstr>Вхід до останнього схрону Шухевича:</vt:lpstr>
      <vt:lpstr>Сходи, за якими був замаскований схрон Шухевича:</vt:lpstr>
      <vt:lpstr>               Посмертне профільне фото Р.Шухевича        (5 березня 1950 р.):</vt:lpstr>
      <vt:lpstr>Посмертне фото Р.Шухевича ( 5 березня 1950 р.):</vt:lpstr>
      <vt:lpstr>Сучасний вигляд будинку-музею в селі Білогорща, Львівщина:</vt:lpstr>
      <vt:lpstr>Пам ’ятник Р.Шухевичу у Білогорщі:</vt:lpstr>
      <vt:lpstr>Пам’ятник Р.Шухевичу у с. Тишківці на  Івано-Франківщині:</vt:lpstr>
      <vt:lpstr>ІІ Всесвітній з’їзд родини Шухевичів у с. Тишківці на Івано-Франківщині 10.07.2005 р. У центрі сидять діти Р.Шухевича – Юрій і Марія:</vt:lpstr>
      <vt:lpstr>Ювілейна  поштова марка та відзнака Р.Шухевича,     2007 рік:</vt:lpstr>
      <vt:lpstr>Ювілейна монета  Р.Шухевича Національного банку України вартістю 5 гривень 2008 року:</vt:lpstr>
      <vt:lpstr>Посвідчення про присвоєння звання Героя України з удостоєнням ордена Держави Роману Осиповичу Шухевичу                                від 12 жовтня  2007 р. за № 965:</vt:lpstr>
      <vt:lpstr>Освячення Хреста в с. Гуків Чемеровецького району Хмельницької області 05.10.2005 р.:</vt:lpstr>
      <vt:lpstr>Меморіальна плита на пам’ятному Хресті в с. Гуків: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 … Усе життя Романа Шухевича, видатної людини, яка вірила, що “ вояк УПА, український революціонер займе місце мужнього спартанця в історії людства”, несла в собі могутній переможний життєстверджуючий заклик: завоювати свободу! Його ім’я не буде ніколи забуте “. І.Сендюков</dc:title>
  <dc:creator>Сергей</dc:creator>
  <cp:lastModifiedBy>Sergiy</cp:lastModifiedBy>
  <cp:revision>29</cp:revision>
  <dcterms:created xsi:type="dcterms:W3CDTF">2010-03-25T07:10:15Z</dcterms:created>
  <dcterms:modified xsi:type="dcterms:W3CDTF">2011-03-16T21:24:57Z</dcterms:modified>
  <cp:contentStatus>Остаточне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