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2" r:id="rId3"/>
    <p:sldId id="261" r:id="rId4"/>
    <p:sldId id="318" r:id="rId5"/>
    <p:sldId id="321" r:id="rId6"/>
    <p:sldId id="319" r:id="rId7"/>
    <p:sldId id="275" r:id="rId8"/>
    <p:sldId id="278" r:id="rId9"/>
    <p:sldId id="279" r:id="rId10"/>
    <p:sldId id="280" r:id="rId11"/>
    <p:sldId id="281" r:id="rId12"/>
    <p:sldId id="282" r:id="rId13"/>
    <p:sldId id="297" r:id="rId14"/>
    <p:sldId id="298" r:id="rId15"/>
    <p:sldId id="311" r:id="rId16"/>
    <p:sldId id="299" r:id="rId17"/>
    <p:sldId id="300" r:id="rId18"/>
    <p:sldId id="283" r:id="rId19"/>
    <p:sldId id="301" r:id="rId20"/>
    <p:sldId id="302" r:id="rId21"/>
    <p:sldId id="312" r:id="rId22"/>
    <p:sldId id="303" r:id="rId23"/>
    <p:sldId id="304" r:id="rId24"/>
    <p:sldId id="313" r:id="rId25"/>
    <p:sldId id="314" r:id="rId26"/>
    <p:sldId id="276" r:id="rId27"/>
    <p:sldId id="277" r:id="rId28"/>
    <p:sldId id="320" r:id="rId29"/>
    <p:sldId id="274" r:id="rId30"/>
    <p:sldId id="272" r:id="rId31"/>
    <p:sldId id="273" r:id="rId32"/>
    <p:sldId id="265" r:id="rId33"/>
    <p:sldId id="263" r:id="rId34"/>
    <p:sldId id="264" r:id="rId35"/>
    <p:sldId id="284" r:id="rId36"/>
    <p:sldId id="266" r:id="rId37"/>
    <p:sldId id="257" r:id="rId38"/>
    <p:sldId id="258" r:id="rId39"/>
    <p:sldId id="259" r:id="rId40"/>
    <p:sldId id="260" r:id="rId41"/>
    <p:sldId id="267" r:id="rId42"/>
    <p:sldId id="269" r:id="rId43"/>
    <p:sldId id="270" r:id="rId44"/>
    <p:sldId id="271" r:id="rId45"/>
    <p:sldId id="285" r:id="rId46"/>
    <p:sldId id="286" r:id="rId47"/>
    <p:sldId id="287" r:id="rId48"/>
    <p:sldId id="288" r:id="rId49"/>
    <p:sldId id="291" r:id="rId50"/>
    <p:sldId id="290" r:id="rId51"/>
    <p:sldId id="292" r:id="rId52"/>
    <p:sldId id="294" r:id="rId53"/>
    <p:sldId id="293" r:id="rId54"/>
    <p:sldId id="295" r:id="rId55"/>
    <p:sldId id="296" r:id="rId56"/>
    <p:sldId id="316" r:id="rId57"/>
    <p:sldId id="317" r:id="rId58"/>
    <p:sldId id="310" r:id="rId59"/>
    <p:sldId id="305" r:id="rId60"/>
    <p:sldId id="306" r:id="rId61"/>
    <p:sldId id="307" r:id="rId62"/>
    <p:sldId id="308" r:id="rId63"/>
    <p:sldId id="315" r:id="rId64"/>
    <p:sldId id="322" r:id="rId65"/>
    <p:sldId id="309" r:id="rId66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9" d="100"/>
          <a:sy n="79" d="100"/>
        </p:scale>
        <p:origin x="-250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00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6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 advClick="0" advTm="6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</p:spTree>
  </p:cSld>
  <p:clrMapOvr>
    <a:masterClrMapping/>
  </p:clrMapOvr>
  <p:transition advClick="0" advTm="6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6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30B1EBA-45E9-46B8-B31B-252F72870F1B}" type="datetimeFigureOut">
              <a:rPr lang="uk-UA" smtClean="0"/>
              <a:pPr/>
              <a:t>16.03.2011</a:t>
            </a:fld>
            <a:endParaRPr lang="uk-UA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403A0BA-0E56-4248-865E-90F45D68585A}" type="slidenum">
              <a:rPr lang="uk-UA" smtClean="0"/>
              <a:pPr/>
              <a:t>‹№›</a:t>
            </a:fld>
            <a:endParaRPr lang="uk-UA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6000"/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E:\&#1052;&#1091;&#1079;&#1099;&#1082;&#1072;\pesni_ognenuh_let\pesni%20ognenuh%20let\144%20&#1052;&#1072;&#1088;&#1096;%20&#1057;&#1086;&#1074;&#1077;&#1090;&#1089;&#1082;&#1086;&#1081;%20&#1040;&#1088;&#1084;&#1080;&#1080;%20-%20&#1053;&#1077;&#1089;&#1086;&#1082;&#1088;&#1091;&#1096;&#1080;&#1084;&#1072;&#1103;%20&#1080;%20&#1083;&#1077;&#1075;&#1077;&#1085;&#1076;&#1072;&#1088;&#1085;&#1072;&#1103;.mp3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jpe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jpeg"/><Relationship Id="rId2" Type="http://schemas.openxmlformats.org/officeDocument/2006/relationships/image" Target="../media/image83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jpeg"/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jpeg"/><Relationship Id="rId2" Type="http://schemas.openxmlformats.org/officeDocument/2006/relationships/image" Target="../media/image87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jpe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jpeg"/><Relationship Id="rId2" Type="http://schemas.openxmlformats.org/officeDocument/2006/relationships/image" Target="../media/image97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jpeg"/><Relationship Id="rId2" Type="http://schemas.openxmlformats.org/officeDocument/2006/relationships/image" Target="../media/image101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jpeg"/><Relationship Id="rId2" Type="http://schemas.openxmlformats.org/officeDocument/2006/relationships/image" Target="../media/image103.jpeg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e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jpeg"/><Relationship Id="rId2" Type="http://schemas.openxmlformats.org/officeDocument/2006/relationships/image" Target="../media/image106.jpeg"/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jpeg"/><Relationship Id="rId2" Type="http://schemas.openxmlformats.org/officeDocument/2006/relationships/image" Target="../media/image108.jpeg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85728"/>
            <a:ext cx="7772400" cy="4286280"/>
          </a:xfrm>
        </p:spPr>
        <p:txBody>
          <a:bodyPr>
            <a:normAutofit fontScale="90000"/>
          </a:bodyPr>
          <a:lstStyle/>
          <a:p>
            <a:pPr algn="ctr"/>
            <a:r>
              <a:rPr lang="uk-UA" sz="1400" dirty="0"/>
              <a:t/>
            </a:r>
            <a:br>
              <a:rPr lang="uk-UA" sz="1400" dirty="0"/>
            </a:br>
            <a:r>
              <a:rPr lang="uk-UA" sz="1400" dirty="0"/>
              <a:t/>
            </a:r>
            <a:br>
              <a:rPr lang="uk-UA" sz="1400" dirty="0"/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uk-UA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Трагедія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мільйонів українців полягала в тому, що під час Другої світової війни, не маючи власної держави, вони були змушені захищати інтереси тих країн, громадянами яких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вважалися.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Пам’ять про Другу світову війну в Європі давно вже перестала негативно впливати на стосунки між колишніми ворогами. Однак дивним винятком є Україна: з одного боку, вона підтримує добрі взаємини з сусідніми країнами, які воювали за свої інтереси на її території, використовували її людські та матеріальні ресурси, а з іншого 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uk-UA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залишається ареною внутрішніх конфліктів між своїми громадянами, яких лиха доля кинула у ворожі армії, по різні сторони фронту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…”</a:t>
            </a:r>
            <a: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(Роман Сербин)</a:t>
            </a:r>
            <a:endParaRPr lang="uk-UA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4572008"/>
            <a:ext cx="6400800" cy="1714512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Смерть страшна.</a:t>
            </a:r>
          </a:p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Смерть всюди страшна.</a:t>
            </a:r>
          </a:p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на війні й життя страшне.</a:t>
            </a:r>
          </a:p>
          <a:p>
            <a:pPr algn="r"/>
            <a:r>
              <a:rPr lang="uk-UA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Страшніше від смерті.</a:t>
            </a:r>
          </a:p>
          <a:p>
            <a:pPr algn="r"/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(В. </a:t>
            </a:r>
            <a:r>
              <a:rPr lang="uk-UA" sz="20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Слапчук</a:t>
            </a:r>
            <a:r>
              <a:rPr lang="uk-UA" sz="2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uk-UA" sz="2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144 Марш Советской Армии - Несокрушимая и легендарна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0000" numSld="999">
                <p:cTn id="7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Агітаційні німецькі плакати: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альтернати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235794"/>
            <a:ext cx="4481514" cy="3242986"/>
          </a:xfrm>
        </p:spPr>
      </p:pic>
      <p:pic>
        <p:nvPicPr>
          <p:cNvPr id="8" name="Содержимое 7" descr="майбутня колоні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52974" y="1428303"/>
            <a:ext cx="3662430" cy="4896297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Коричнево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сорочечники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та СС: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оричневій цві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285860"/>
            <a:ext cx="6572296" cy="3023393"/>
          </a:xfrm>
        </p:spPr>
      </p:pic>
      <p:pic>
        <p:nvPicPr>
          <p:cNvPr id="6" name="Содержимое 5" descr="СС на караул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3214686"/>
            <a:ext cx="4038600" cy="3403883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Вожді та вермахт – машина нацизму і фашизму: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дуче з фюрером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8445" y="1428734"/>
            <a:ext cx="3852051" cy="3571901"/>
          </a:xfrm>
        </p:spPr>
      </p:pic>
      <p:pic>
        <p:nvPicPr>
          <p:cNvPr id="12" name="Содержимое 11" descr="нюрнберг параді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70478" y="3055324"/>
            <a:ext cx="4959240" cy="3659824"/>
          </a:xfrm>
        </p:spPr>
      </p:pic>
    </p:spTree>
  </p:cSld>
  <p:clrMapOvr>
    <a:masterClrMapping/>
  </p:clrMapOvr>
  <p:transition advClick="0" advTm="6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Через кордон на Схід: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через кордон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571876"/>
            <a:ext cx="4820969" cy="3143272"/>
          </a:xfrm>
        </p:spPr>
      </p:pic>
      <p:pic>
        <p:nvPicPr>
          <p:cNvPr id="8" name="Содержимое 7" descr="Украина июль 1941 коло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6247" y="1285860"/>
            <a:ext cx="4709107" cy="3071834"/>
          </a:xfrm>
        </p:spPr>
      </p:pic>
    </p:spTree>
  </p:cSld>
  <p:clrMapOvr>
    <a:masterClrMapping/>
  </p:clrMapOvr>
  <p:transition advClick="0" advTm="6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Робота зробить вас вільними ! “,- гасло на воротах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Освенціуму</a:t>
            </a:r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обота зробить вас вільним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720787" cy="3448388"/>
          </a:xfrm>
        </p:spPr>
      </p:pic>
      <p:pic>
        <p:nvPicPr>
          <p:cNvPr id="8" name="Содержимое 7" descr="auschwitz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929190" y="2714620"/>
            <a:ext cx="4017479" cy="3702746"/>
          </a:xfrm>
        </p:spPr>
      </p:pic>
    </p:spTree>
  </p:cSld>
  <p:clrMapOvr>
    <a:masterClrMapping/>
  </p:clrMapOvr>
  <p:transition advClick="0" advTm="6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Будні гітлерівських концтаборів: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war_angry злочини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57422" y="1428736"/>
            <a:ext cx="4134026" cy="50786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ransition advClick="0" advTm="6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Крематорій </a:t>
            </a:r>
            <a:r>
              <a:rPr lang="uk-U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Бухенвальду</a:t>
            </a: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:</a:t>
            </a:r>
            <a:endParaRPr lang="uk-UA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крематорі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07539" y="1357298"/>
            <a:ext cx="4259657" cy="3429024"/>
          </a:xfrm>
        </p:spPr>
      </p:pic>
      <p:pic>
        <p:nvPicPr>
          <p:cNvPr id="6" name="Содержимое 5" descr="бухенвальд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78426" y="2403119"/>
            <a:ext cx="4513174" cy="3240459"/>
          </a:xfrm>
        </p:spPr>
      </p:pic>
    </p:spTree>
  </p:cSld>
  <p:clrMapOvr>
    <a:masterClrMapping/>
  </p:clrMapOvr>
  <p:transition advClick="0" advTm="6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Перші години нападу на Україну: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normal_Bombezhka 1941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038600" cy="2926522"/>
          </a:xfrm>
        </p:spPr>
      </p:pic>
      <p:pic>
        <p:nvPicPr>
          <p:cNvPr id="6" name="Содержимое 5" descr="німці прийшл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691803" y="2714620"/>
            <a:ext cx="5287351" cy="3214710"/>
          </a:xfrm>
        </p:spPr>
      </p:pic>
    </p:spTree>
  </p:cSld>
  <p:clrMapOvr>
    <a:masterClrMapping/>
  </p:clrMapOvr>
  <p:transition advClick="0" advTm="6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атаку!: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в атаку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3643314"/>
            <a:ext cx="4984371" cy="3000396"/>
          </a:xfrm>
        </p:spPr>
      </p:pic>
      <p:pic>
        <p:nvPicPr>
          <p:cNvPr id="7" name="Содержимое 6" descr="в атаку!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71934" y="1214422"/>
            <a:ext cx="4934863" cy="3000396"/>
          </a:xfrm>
        </p:spPr>
      </p:pic>
    </p:spTree>
  </p:cSld>
  <p:clrMapOvr>
    <a:masterClrMapping/>
  </p:clrMapOvr>
  <p:transition advClick="0" advTm="6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Батареї та кораблі Севастополя обороняються: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35-я батарея Севастопол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3286124"/>
            <a:ext cx="4337097" cy="2786082"/>
          </a:xfrm>
        </p:spPr>
      </p:pic>
      <p:pic>
        <p:nvPicPr>
          <p:cNvPr id="6" name="Содержимое 5" descr="линейка Парижская комуна юж бухта Севастопол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455698" y="1571612"/>
            <a:ext cx="4535832" cy="2786082"/>
          </a:xfrm>
        </p:spPr>
      </p:pic>
    </p:spTree>
  </p:cSld>
  <p:clrMapOvr>
    <a:masterClrMapping/>
  </p:clrMapOvr>
  <p:transition advClick="0" advTm="6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65-а річниця Дня перемоги: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p1945_2010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2074638" y="1428736"/>
            <a:ext cx="5215606" cy="471490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Новий порядок “: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палена земля дніпропетр обл вересень 1943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20000" contrast="20000"/>
          </a:blip>
          <a:stretch>
            <a:fillRect/>
          </a:stretch>
        </p:blipFill>
        <p:spPr>
          <a:xfrm>
            <a:off x="147618" y="3009900"/>
            <a:ext cx="3710002" cy="3710002"/>
          </a:xfrm>
        </p:spPr>
      </p:pic>
      <p:pic>
        <p:nvPicPr>
          <p:cNvPr id="8" name="Содержимое 7" descr="лишилис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170" y="1571612"/>
            <a:ext cx="5324992" cy="2857520"/>
          </a:xfrm>
        </p:spPr>
      </p:pic>
    </p:spTree>
  </p:cSld>
  <p:clrMapOvr>
    <a:masterClrMapping/>
  </p:clrMapOvr>
  <p:transition advClick="0" advTm="6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Битва за Дніпро: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битва за дніпр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816652" y="3439815"/>
            <a:ext cx="5113066" cy="3203895"/>
          </a:xfrm>
        </p:spPr>
      </p:pic>
      <p:pic>
        <p:nvPicPr>
          <p:cNvPr id="6" name="Содержимое 5" descr="будень війн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214282" y="1142984"/>
            <a:ext cx="4038600" cy="3715512"/>
          </a:xfrm>
        </p:spPr>
      </p:pic>
    </p:spTree>
  </p:cSld>
  <p:clrMapOvr>
    <a:masterClrMapping/>
  </p:clrMapOvr>
  <p:transition advClick="0" advTm="6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Форсування Дніпра та визволений Хрещатик: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даєш киї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5345438" cy="2714644"/>
          </a:xfrm>
        </p:spPr>
      </p:pic>
      <p:pic>
        <p:nvPicPr>
          <p:cNvPr id="6" name="Содержимое 5" descr="хрещатик 1943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98662" y="3167538"/>
            <a:ext cx="4797624" cy="3190420"/>
          </a:xfrm>
        </p:spPr>
      </p:pic>
    </p:spTree>
  </p:cSld>
  <p:clrMapOvr>
    <a:masterClrMapping/>
  </p:clrMapOvr>
  <p:transition advClick="0" advTm="6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Наше діло праве “: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наше дело право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78726" y="1714488"/>
            <a:ext cx="7482949" cy="4357717"/>
          </a:xfrm>
        </p:spPr>
      </p:pic>
    </p:spTree>
  </p:cSld>
  <p:clrMapOvr>
    <a:masterClrMapping/>
  </p:clrMapOvr>
  <p:transition advClick="0" advTm="6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Війна на знищення: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ar на україні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58728" y="2819400"/>
            <a:ext cx="4908579" cy="3681434"/>
          </a:xfrm>
        </p:spPr>
      </p:pic>
      <p:pic>
        <p:nvPicPr>
          <p:cNvPr id="6" name="Содержимое 5" descr="war_vozduh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214678" y="1214422"/>
            <a:ext cx="5800980" cy="2571768"/>
          </a:xfrm>
        </p:spPr>
      </p:pic>
    </p:spTree>
  </p:cSld>
  <p:clrMapOvr>
    <a:masterClrMapping/>
  </p:clrMapOvr>
  <p:transition advClick="0" advTm="6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Тил та ЧА – єдині: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war_rear тил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4639786" cy="3000396"/>
          </a:xfrm>
        </p:spPr>
      </p:pic>
      <p:pic>
        <p:nvPicPr>
          <p:cNvPr id="6" name="Содержимое 5" descr="залп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721519" y="3214686"/>
            <a:ext cx="5149817" cy="3429024"/>
          </a:xfrm>
        </p:spPr>
      </p:pic>
    </p:spTree>
  </p:cSld>
  <p:clrMapOvr>
    <a:masterClrMapping/>
  </p:clrMapOvr>
  <p:transition advClick="0" advTm="6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“ нових вершителів світу ”, Москва 1944 р.: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Moskva_nemzy_19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65000" y="1554162"/>
            <a:ext cx="7007462" cy="4968927"/>
          </a:xfrm>
        </p:spPr>
      </p:pic>
    </p:spTree>
  </p:cSld>
  <p:clrMapOvr>
    <a:masterClrMapping/>
  </p:clrMapOvr>
  <p:transition advClick="0" advTm="6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Як ми робили перемогу ?: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.Ива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17626" y="1600200"/>
            <a:ext cx="3165348" cy="4724400"/>
          </a:xfrm>
        </p:spPr>
      </p:pic>
      <p:pic>
        <p:nvPicPr>
          <p:cNvPr id="6" name="Содержимое 5" descr="плакат Л.Лисицкого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47462" y="1600200"/>
            <a:ext cx="3344875" cy="4724400"/>
          </a:xfrm>
        </p:spPr>
      </p:pic>
    </p:spTree>
  </p:cSld>
  <p:clrMapOvr>
    <a:masterClrMapping/>
  </p:clrMapOvr>
  <p:transition advClick="0" advTm="6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 За Вітчизну ! За Сталіна! “: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" name="Содержимое 11" descr="war_kiev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428736"/>
            <a:ext cx="3105410" cy="492922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13" name="Содержимое 12" descr="за родину за сталин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428992" y="1785926"/>
            <a:ext cx="5586538" cy="407196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Проукраїнські радянські агітки: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Н.Жуко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36523" y="1600200"/>
            <a:ext cx="3127553" cy="4724400"/>
          </a:xfrm>
        </p:spPr>
      </p:pic>
      <p:pic>
        <p:nvPicPr>
          <p:cNvPr id="9" name="Содержимое 8" descr="В.Иванов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284470" y="1600200"/>
            <a:ext cx="3070860" cy="4724400"/>
          </a:xfrm>
        </p:spPr>
      </p:pic>
    </p:spTree>
  </p:cSld>
  <p:clrMapOvr>
    <a:masterClrMapping/>
  </p:clrMapOvr>
  <p:transition advClick="0" advTm="6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Дн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Победы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!</a:t>
            </a:r>
            <a:b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Медаль “ За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отвагу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“: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Забыл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 патетику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выспренных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старой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моей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гимнастерке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слышать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приглушенный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звон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орденов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слез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обидно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горько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Атаки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марши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припомнились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вновь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снова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 в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танковой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роте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Эмаль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орденов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наша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щедрая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кровь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Из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наших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сердец-позолота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если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обычная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выслуга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лет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Достойна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военной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Низведена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ценность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подвиг... - кому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Ведь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граней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сверканье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бликов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игра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напрочь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забытая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сага.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светится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скромно кружок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серебра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надпись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- "За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отвагу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".</a:t>
            </a:r>
          </a:p>
          <a:p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Приятно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мне знать,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хоть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чрезмерно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горд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Лишь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этой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награды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единой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Еще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получит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спортсмен за рекорд</a:t>
            </a:r>
            <a:b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даже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генсек - к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именинам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Ион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1954</a:t>
            </a:r>
          </a:p>
          <a:p>
            <a:endParaRPr lang="uk-UA" dirty="0"/>
          </a:p>
        </p:txBody>
      </p:sp>
      <p:pic>
        <p:nvPicPr>
          <p:cNvPr id="5" name="Содержимое 4" descr="за отвагу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10000" contrast="10000"/>
          </a:blip>
          <a:stretch>
            <a:fillRect/>
          </a:stretch>
        </p:blipFill>
        <p:spPr>
          <a:xfrm>
            <a:off x="3959225" y="1395412"/>
            <a:ext cx="4572000" cy="3228975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Афірмації війни: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Н.Долгоруков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803453" y="1600200"/>
            <a:ext cx="3193694" cy="4724400"/>
          </a:xfrm>
        </p:spPr>
      </p:pic>
      <p:pic>
        <p:nvPicPr>
          <p:cNvPr id="6" name="Содержимое 5" descr="Л.Голованов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99431" y="1600200"/>
            <a:ext cx="3240938" cy="4724400"/>
          </a:xfrm>
        </p:spPr>
      </p:pic>
    </p:spTree>
  </p:cSld>
  <p:clrMapOvr>
    <a:masterClrMapping/>
  </p:clrMapOvr>
  <p:transition advClick="0" advTm="6000"/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Плакати Перемоги: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Голованов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8413" y="1600200"/>
            <a:ext cx="3363773" cy="4724400"/>
          </a:xfrm>
        </p:spPr>
      </p:pic>
      <p:pic>
        <p:nvPicPr>
          <p:cNvPr id="6" name="Содержимое 5" descr="В.Сурьянинова плакатикс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19116" y="1600200"/>
            <a:ext cx="3401568" cy="4724400"/>
          </a:xfrm>
        </p:spPr>
      </p:pic>
    </p:spTree>
  </p:cSld>
  <p:clrMapOvr>
    <a:masterClrMapping/>
  </p:clrMapOvr>
  <p:transition advClick="0" advTm="6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Штурм Рейхстагу: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рейхстаг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928934"/>
            <a:ext cx="5353356" cy="3786214"/>
          </a:xfrm>
        </p:spPr>
      </p:pic>
      <p:pic>
        <p:nvPicPr>
          <p:cNvPr id="9" name="Содержимое 8" descr="штурмовая групп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357298"/>
            <a:ext cx="4343400" cy="3716278"/>
          </a:xfrm>
        </p:spPr>
      </p:pic>
    </p:spTree>
  </p:cSld>
  <p:clrMapOvr>
    <a:masterClrMapping/>
  </p:clrMapOvr>
  <p:transition advClick="0" advTm="6000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Прапор Перемоги: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ереможний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80315"/>
            <a:ext cx="3500462" cy="462060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600px-Soviet_Znamya_Pobedy.svg.pn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000496" y="2285992"/>
            <a:ext cx="5000660" cy="250033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Прапороносці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82231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Відомі: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сержанти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Михайло Єгоров і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Мелітон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Кантарія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(росіянин + грузин):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half" idx="3"/>
          </p:nvPr>
        </p:nvSpPr>
        <p:spPr/>
        <p:txBody>
          <a:bodyPr>
            <a:normAutofit fontScale="925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Невідомий: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лейтенант, замполіт роти 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Олексій Берест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(українець):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Victory_Banner.jpg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lum bright="10000" contrast="-10000"/>
          </a:blip>
          <a:stretch>
            <a:fillRect/>
          </a:stretch>
        </p:blipFill>
        <p:spPr>
          <a:xfrm>
            <a:off x="402303" y="2387762"/>
            <a:ext cx="4526887" cy="3041502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6" name="Содержимое 5" descr="О.П.Берест.jpg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lum bright="10000" contrast="-10000"/>
          </a:blip>
          <a:stretch>
            <a:fillRect/>
          </a:stretch>
        </p:blipFill>
        <p:spPr>
          <a:xfrm>
            <a:off x="5214942" y="1357298"/>
            <a:ext cx="3730427" cy="427303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	    “ Перемога ” 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картина 			П. А. </a:t>
            </a:r>
            <a:r>
              <a:rPr lang="uk-UA" sz="31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Кривоногова</a:t>
            </a:r>
            <a:r>
              <a:rPr lang="uk-UA" sz="3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</a:t>
            </a:r>
            <a:endParaRPr lang="uk-UA" sz="3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П.А.Кривоног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1571612"/>
            <a:ext cx="7843796" cy="4909135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сква пара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9294" y="1289902"/>
            <a:ext cx="5425912" cy="528237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одежі, знаки розпізнавання офіцерів вищого командного складу армії-переможниці: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ище командування РЧ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714744" y="1243468"/>
            <a:ext cx="3143272" cy="540037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одежі, знаки розпізнавання,головні убори офіцерів командного складу армії-переможниці: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танкісти офіцери штандарт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769943" y="1160671"/>
            <a:ext cx="3088073" cy="5411601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одежі, знаки розрізнення сухопутних підрозділів та головні убори, кокарди ВМФ армії-переможниці: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фіцери ВПС НКВС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4714876" y="1209786"/>
            <a:ext cx="3357586" cy="539520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Передвоєнні і воєнні реверанси: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Hitler_Stalin_шлюб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571612"/>
            <a:ext cx="2928958" cy="44403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Hitler_Stalin_пістолетна любов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3438" y="1571612"/>
            <a:ext cx="3643338" cy="447401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Форма одежі, знаки розрізнення офіцерів ВМФ армії-переможниці:</a:t>
            </a:r>
            <a:endParaRPr lang="uk-UA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офіцери ВМФ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3000364" y="1284683"/>
            <a:ext cx="3143272" cy="532300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</p:cSld>
  <p:clrMapOvr>
    <a:masterClrMapping/>
  </p:clrMapOvr>
  <p:transition advClick="0" advTm="6000"/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Початок параду: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ідуха парадная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16916"/>
            <a:ext cx="3831364" cy="506436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7" name="Содержимое 6" descr="parad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90454" y="2304764"/>
            <a:ext cx="4639264" cy="3195938"/>
          </a:xfrm>
        </p:spPr>
      </p:pic>
    </p:spTree>
  </p:cSld>
  <p:clrMapOvr>
    <a:masterClrMapping/>
  </p:clrMapOvr>
  <p:transition advClick="0" advTm="6000"/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Представники фронтів: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І УКР ФРОНТ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50582" y="1428736"/>
            <a:ext cx="4354146" cy="378621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І Білоруськи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181539" y="3286124"/>
            <a:ext cx="4375577" cy="300039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Гітлерівські штандарти до додолу: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Содержимое 12" descr="цвет парад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2844" y="1142984"/>
            <a:ext cx="4038600" cy="3141894"/>
          </a:xfrm>
        </p:spPr>
      </p:pic>
      <p:pic>
        <p:nvPicPr>
          <p:cNvPr id="14" name="Содержимое 13" descr="проходженн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571868" y="3071810"/>
            <a:ext cx="5429288" cy="3659481"/>
          </a:xfrm>
        </p:spPr>
      </p:pic>
    </p:spTree>
  </p:cSld>
  <p:clrMapOvr>
    <a:masterClrMapping/>
  </p:clrMapOvr>
  <p:transition advClick="0" advTm="6000"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парапет мавзолею: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штандарти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357298"/>
            <a:ext cx="4038600" cy="2706386"/>
          </a:xfrm>
        </p:spPr>
      </p:pic>
      <p:pic>
        <p:nvPicPr>
          <p:cNvPr id="6" name="Содержимое 5" descr="до мавзолею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381096" y="3214686"/>
            <a:ext cx="5463191" cy="3357586"/>
          </a:xfrm>
        </p:spPr>
      </p:pic>
    </p:spTree>
  </p:cSld>
  <p:clrMapOvr>
    <a:masterClrMapping/>
  </p:clrMapOvr>
  <p:transition advClick="0" advTm="6000"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Парадні колони: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парадюлік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bright="-10000" contrast="-10000"/>
          </a:blip>
          <a:stretch>
            <a:fillRect/>
          </a:stretch>
        </p:blipFill>
        <p:spPr>
          <a:xfrm>
            <a:off x="166147" y="1285860"/>
            <a:ext cx="4393246" cy="3286148"/>
          </a:xfrm>
        </p:spPr>
      </p:pic>
      <p:pic>
        <p:nvPicPr>
          <p:cNvPr id="6" name="Содержимое 5" descr="кониц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333625"/>
            <a:ext cx="4343400" cy="3257550"/>
          </a:xfrm>
        </p:spPr>
      </p:pic>
    </p:spTree>
  </p:cSld>
  <p:clrMapOvr>
    <a:masterClrMapping/>
  </p:clrMapOvr>
  <p:transition advClick="0" advTm="6000"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Переможна техніка: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peremoga9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4359542" cy="3115478"/>
          </a:xfrm>
        </p:spPr>
      </p:pic>
      <p:pic>
        <p:nvPicPr>
          <p:cNvPr id="6" name="Содержимое 5" descr="peremoga45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572000" y="2857496"/>
            <a:ext cx="4388659" cy="3286142"/>
          </a:xfrm>
        </p:spPr>
      </p:pic>
    </p:spTree>
  </p:cSld>
  <p:clrMapOvr>
    <a:masterClrMapping/>
  </p:clrMapOvr>
  <p:transition advClick="0" advTm="6000"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Сталінград: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Курськ: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талінград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500462" cy="3411089"/>
          </a:xfrm>
        </p:spPr>
      </p:pic>
      <p:pic>
        <p:nvPicPr>
          <p:cNvPr id="8" name="Содержимое 7" descr="курськ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76200" y="1812590"/>
            <a:ext cx="3539138" cy="3402360"/>
          </a:xfrm>
        </p:spPr>
      </p:pic>
    </p:spTree>
  </p:cSld>
  <p:clrMapOvr>
    <a:masterClrMapping/>
  </p:clrMapOvr>
  <p:transition advClick="0" advTm="6000"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Форсування Дніпра: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Визволення Києва: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форсування дніпр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16719" y="1766714"/>
            <a:ext cx="3183777" cy="3091046"/>
          </a:xfrm>
        </p:spPr>
      </p:pic>
      <p:pic>
        <p:nvPicPr>
          <p:cNvPr id="8" name="Содержимое 7" descr="києв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14942" y="1785926"/>
            <a:ext cx="3158416" cy="3038476"/>
          </a:xfrm>
        </p:spPr>
      </p:pic>
    </p:spTree>
  </p:cSld>
  <p:clrMapOvr>
    <a:masterClrMapping/>
  </p:clrMapOvr>
  <p:transition advClick="0" advTm="6000"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Місто – герой Київ: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Партизанський рух: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иї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32959" y="1782020"/>
            <a:ext cx="3067537" cy="2932864"/>
          </a:xfrm>
        </p:spPr>
      </p:pic>
      <p:pic>
        <p:nvPicPr>
          <p:cNvPr id="8" name="Содержимое 7" descr="партизани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6381" y="1774294"/>
            <a:ext cx="3071834" cy="2968456"/>
          </a:xfrm>
        </p:spPr>
      </p:pic>
    </p:spTree>
  </p:cSld>
  <p:clrMapOvr>
    <a:masterClrMapping/>
  </p:clrMapOvr>
  <p:transition advClick="0" advTm="6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Два режими – війна за світове панування:</a:t>
            </a:r>
            <a:endParaRPr lang="uk-UA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колаж на гітлера і сталіна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285720" y="1571612"/>
            <a:ext cx="4143404" cy="4143404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каламбур Сталін гітлера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648200" y="2032000"/>
            <a:ext cx="4343400" cy="3860800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Визволення Севастополя: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500563" y="666750"/>
            <a:ext cx="4436704" cy="63976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Місто – герой Севастополь: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визв севастопол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951658" y="2057314"/>
            <a:ext cx="3120276" cy="3014760"/>
          </a:xfrm>
        </p:spPr>
      </p:pic>
      <p:pic>
        <p:nvPicPr>
          <p:cNvPr id="8" name="Содержимое 7" descr="севастопол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190626" y="2071678"/>
            <a:ext cx="3121014" cy="3000396"/>
          </a:xfrm>
        </p:spPr>
      </p:pic>
    </p:spTree>
  </p:cSld>
  <p:clrMapOvr>
    <a:masterClrMapping/>
  </p:clrMapOvr>
  <p:transition advClick="0" advTm="6000"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Місто – герой Одеса: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Місто – герой Керч: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одес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52494" y="1766402"/>
            <a:ext cx="3348002" cy="3234234"/>
          </a:xfrm>
        </p:spPr>
      </p:pic>
      <p:pic>
        <p:nvPicPr>
          <p:cNvPr id="8" name="Содержимое 7" descr="керчь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85927"/>
            <a:ext cx="3390154" cy="3259134"/>
          </a:xfrm>
        </p:spPr>
      </p:pic>
    </p:spTree>
  </p:cSld>
  <p:clrMapOvr>
    <a:masterClrMapping/>
  </p:clrMapOvr>
  <p:transition advClick="0" advTm="6000"/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Спасіння Європи: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Взяття Берліна: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спасіння європи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42910" y="1928802"/>
            <a:ext cx="3152319" cy="3071834"/>
          </a:xfrm>
        </p:spPr>
      </p:pic>
      <p:pic>
        <p:nvPicPr>
          <p:cNvPr id="10" name="Содержимое 9" descr="взяття берлін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928802"/>
            <a:ext cx="3160393" cy="3069228"/>
          </a:xfrm>
        </p:spPr>
      </p:pic>
    </p:spTree>
  </p:cSld>
  <p:clrMapOvr>
    <a:masterClrMapping/>
  </p:clrMapOvr>
  <p:transition advClick="0" advTm="6000"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3790490" cy="639762"/>
          </a:xfrm>
        </p:spPr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Парад перемоги: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3786182" y="666750"/>
            <a:ext cx="5151085" cy="63976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Перемога у Великій Вітчизняній: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еремог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062244" cy="2943897"/>
          </a:xfrm>
        </p:spPr>
      </p:pic>
      <p:pic>
        <p:nvPicPr>
          <p:cNvPr id="8" name="Содержимое 7" descr="парад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7962" y="1826419"/>
            <a:ext cx="3009900" cy="2921000"/>
          </a:xfrm>
        </p:spPr>
      </p:pic>
    </p:spTree>
  </p:cSld>
  <p:clrMapOvr>
    <a:masterClrMapping/>
  </p:clrMapOvr>
  <p:transition advClick="0" advTm="6000"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Капітуляція Німеччини: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Нюрнбергзький</a:t>
            </a:r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процес: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капітуляці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733794" y="1759802"/>
            <a:ext cx="3266702" cy="3169396"/>
          </a:xfrm>
        </p:spPr>
      </p:pic>
      <p:pic>
        <p:nvPicPr>
          <p:cNvPr id="8" name="Содержимое 7" descr="нюрнбергський процес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902067" y="1815414"/>
            <a:ext cx="3313271" cy="3185222"/>
          </a:xfrm>
        </p:spPr>
      </p:pic>
    </p:spTree>
  </p:cSld>
  <p:clrMapOvr>
    <a:masterClrMapping/>
  </p:clrMapOvr>
  <p:transition advClick="0" advTm="6000"/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Географія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790622" cy="639762"/>
          </a:xfrm>
        </p:spPr>
        <p:txBody>
          <a:bodyPr>
            <a:no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Повернення воїнів-ветеранів: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Зустріч солдата: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овернення воїнів-ветеранів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857224" y="1785926"/>
            <a:ext cx="3165325" cy="3071834"/>
          </a:xfrm>
        </p:spPr>
      </p:pic>
      <p:pic>
        <p:nvPicPr>
          <p:cNvPr id="8" name="Содержимое 7" descr="зустріч солдат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785926"/>
            <a:ext cx="3269633" cy="3143271"/>
          </a:xfrm>
        </p:spPr>
      </p:pic>
    </p:spTree>
  </p:cSld>
  <p:clrMapOvr>
    <a:masterClrMapping/>
  </p:clrMapOvr>
  <p:transition advClick="0" advTm="6000"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Карбована хронологія Перемоги: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50 років Перемоги: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років Перемоги:</a:t>
            </a:r>
            <a:endParaRPr lang="uk-U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other00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00562" y="3357562"/>
            <a:ext cx="4444535" cy="2214578"/>
          </a:xfrm>
        </p:spPr>
      </p:pic>
      <p:pic>
        <p:nvPicPr>
          <p:cNvPr id="16" name="Содержимое 15" descr="other000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142844" y="1357298"/>
            <a:ext cx="4654237" cy="2357454"/>
          </a:xfrm>
        </p:spPr>
      </p:pic>
    </p:spTree>
  </p:cSld>
  <p:clrMapOvr>
    <a:masterClrMapping/>
  </p:clrMapOvr>
  <p:transition advClick="0" advTm="6000"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60 років перемоги у Великій Вітчизняній: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Peremoga60_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2357430"/>
            <a:ext cx="3714776" cy="3696202"/>
          </a:xfrm>
        </p:spPr>
      </p:pic>
      <p:pic>
        <p:nvPicPr>
          <p:cNvPr id="8" name="Содержимое 7" descr="Peremoga 60_Revers monet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28596" y="1643050"/>
            <a:ext cx="3746532" cy="3746532"/>
          </a:xfrm>
        </p:spPr>
      </p:pic>
    </p:spTree>
  </p:cSld>
  <p:clrMapOvr>
    <a:masterClrMapping/>
  </p:clrMapOvr>
  <p:transition advClick="0" advTm="6000"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Миті очікування: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победа со слезами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214414" y="1571612"/>
            <a:ext cx="6643733" cy="4783487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28662" y="2643182"/>
            <a:ext cx="7772400" cy="3335355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тривала 40 місяців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22 червня 1941 по 28 жовтня 1944 року,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1225 днів і ночей</a:t>
            </a:r>
          </a:p>
          <a:p>
            <a:pPr algn="ctr"/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безперервно на її території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86800" cy="1184825"/>
          </a:xfrm>
        </p:spPr>
        <p:txBody>
          <a:bodyPr>
            <a:normAutofit/>
          </a:bodyPr>
          <a:lstStyle/>
          <a:p>
            <a:pPr algn="ctr"/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Битва за </a:t>
            </a:r>
            <a:r>
              <a:rPr lang="uk-UA" sz="40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україну</a:t>
            </a:r>
            <a:r>
              <a:rPr lang="uk-UA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:</a:t>
            </a:r>
            <a:endParaRPr lang="uk-UA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Лише в іграх з дітьми спільні: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Содержимое 9" descr="спасибо сталину за детств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68435" y="1435282"/>
            <a:ext cx="3303499" cy="4994114"/>
          </a:xfrm>
        </p:spPr>
      </p:pic>
      <p:pic>
        <p:nvPicPr>
          <p:cNvPr id="8" name="Содержимое 7" descr="майбутнє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00629" y="1448513"/>
            <a:ext cx="3214710" cy="4991785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571480"/>
            <a:ext cx="7772400" cy="4143404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Призвала до лав ЧА 7 млн. українців (23 %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особ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./ складу ЗС СРСР).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них кожний 3-й загинув,  а кожний 2-й став інвалідом.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15 фронтів – 8 очолювалися маршалами та генералами-українцями.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11603 воїнів Героїв Рад. Союзу  2072 удостоєних були українцями.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115 двічі Героїв Рад. Союзу – 32 українці.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2 тричі Героїв Рад. Союзу – 1 наш земляк Іван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Кожедуб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7 млн. вручених орденів і медалей – 2,5 млн. отримали українці.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52 українці спрямували свої підбиті літаки на ворожі позиції.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55 льотчиків з України здійснили повітряні тарани.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 українських воїнів закрили своїм тілом  амбразури дотів.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Із 152 тис. нагород рад. партизанам 63,5 тис. одержали українці.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95 українських партизан і підпільників стали Героями Рад. Союзу.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714884"/>
            <a:ext cx="7772400" cy="1054091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Вклад в перемогу: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1214423"/>
            <a:ext cx="7772400" cy="3192478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Український народ дав ЗС СРСР понад 300 полководців і воєначальників.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території України діяло 60 партизанських з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єднань, близько 2 тис. партизанських і підпільних груп.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діючій ЧА працювали 16 тис. лікарів з України.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 УПА кількість вояків коливалася від 90 до 300 тис. осіб.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Сході в евакуації працювало: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54 тис. шахтарів Донбасу;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42 тис. українських металургів;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578 українських науковців.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572008"/>
            <a:ext cx="8686800" cy="1184825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Вклад в перемогу: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785794"/>
            <a:ext cx="7772400" cy="3621107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Було знищено 714 міст і містечок,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250 українських сіл повністю знищено і спалено разом із жителями,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28 тис. сіл і 1300 МТС,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16 150 підприємств,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тис. шкіл і 18 тис. лікарень,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 млн. людей опинилось без притулку.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Загинуло 5,5 млн. цивільних осіб  і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2,5 млн. військовослужбовців з України.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1945 р. в Україні залишилося лише 27,4 млн. осіб із 41,7 млн., що проживали у 1941 р..</a:t>
            </a:r>
          </a:p>
          <a:p>
            <a:pPr algn="ctr"/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Всього за війну Україна втратила 14,3 млн. своїх громадян.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4714884"/>
            <a:ext cx="8686800" cy="1202976"/>
          </a:xfrm>
        </p:spPr>
        <p:txBody>
          <a:bodyPr/>
          <a:lstStyle/>
          <a:p>
            <a:pPr algn="ctr"/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Ціна перемоги:</a:t>
            </a:r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advClick="0" advTm="6000"/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Ми 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пам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ятаємо</a:t>
            </a:r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Ваш подвиг: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фронтовик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214422"/>
            <a:ext cx="3247871" cy="5252622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  <p:pic>
        <p:nvPicPr>
          <p:cNvPr id="6" name="Содержимое 5" descr="medalpobed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312608" y="1214422"/>
            <a:ext cx="4539778" cy="5276232"/>
          </a:xfrm>
        </p:spPr>
      </p:pic>
    </p:spTree>
  </p:cSld>
  <p:clrMapOvr>
    <a:masterClrMapping/>
  </p:clrMapOvr>
  <p:transition advClick="0" advTm="6000"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Наші ветерани: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банер ветеранів перемоги.jpg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lum contrast="10000"/>
          </a:blip>
          <a:stretch>
            <a:fillRect/>
          </a:stretch>
        </p:blipFill>
        <p:spPr>
          <a:xfrm>
            <a:off x="4286248" y="2714620"/>
            <a:ext cx="4572032" cy="22860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  <p:pic>
        <p:nvPicPr>
          <p:cNvPr id="7" name="Содержимое 6" descr="банер перемоги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3357586" cy="335758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Мати – переможниця:</a:t>
            </a:r>
            <a:endParaRPr lang="uk-U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герб ІІ-а світова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lum bright="-10000" contrast="10000"/>
          </a:blip>
          <a:stretch>
            <a:fillRect/>
          </a:stretch>
        </p:blipFill>
        <p:spPr>
          <a:xfrm>
            <a:off x="1117694" y="1283475"/>
            <a:ext cx="7026206" cy="507448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Радянські військові плакати початку війни: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В.Денисовского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38099" y="1600200"/>
            <a:ext cx="3524402" cy="4724400"/>
          </a:xfrm>
        </p:spPr>
      </p:pic>
      <p:pic>
        <p:nvPicPr>
          <p:cNvPr id="9" name="Содержимое 8" descr="Корецкий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175809" y="1600200"/>
            <a:ext cx="3288182" cy="472440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Німецькі військові плакати початку війни: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визволителю наш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42035" y="1600200"/>
            <a:ext cx="3316529" cy="4724400"/>
          </a:xfrm>
        </p:spPr>
      </p:pic>
      <p:pic>
        <p:nvPicPr>
          <p:cNvPr id="6" name="Содержимое 5" descr="СС вражає червоного змія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6396" y="1596808"/>
            <a:ext cx="3551819" cy="4761150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Агітаційні німецькі плакати:</a:t>
            </a:r>
            <a:endParaRPr lang="uk-U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визв від СРСР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04800" y="2332570"/>
            <a:ext cx="4481514" cy="3061218"/>
          </a:xfrm>
        </p:spPr>
      </p:pic>
      <p:pic>
        <p:nvPicPr>
          <p:cNvPr id="10" name="Содержимое 9" descr="визволитель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072066" y="1465494"/>
            <a:ext cx="3401374" cy="4859106"/>
          </a:xfrm>
        </p:spPr>
      </p:pic>
    </p:spTree>
  </p:cSld>
  <p:clrMapOvr>
    <a:masterClrMapping/>
  </p:clrMapOvr>
  <p:transition advClick="0" advTm="6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599</TotalTime>
  <Words>772</Words>
  <Application>Microsoft Office PowerPoint</Application>
  <PresentationFormat>Екран (4:3)</PresentationFormat>
  <Paragraphs>132</Paragraphs>
  <Slides>65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65</vt:i4>
      </vt:variant>
    </vt:vector>
  </HeadingPairs>
  <TitlesOfParts>
    <vt:vector size="66" baseType="lpstr">
      <vt:lpstr>Трек</vt:lpstr>
      <vt:lpstr>  “ Трагедія мільйонів українців полягала в тому, що під час Другої світової війни, не маючи власної держави, вони були змушені захищати інтереси тих країн, громадянами яких вважалися. Пам’ять про Другу світову війну в Європі давно вже перестала негативно впливати на стосунки між колишніми ворогами. Однак дивним винятком є Україна: з одного боку, вона підтримує добрі взаємини з сусідніми країнами, які воювали за свої інтереси на її території, використовували її людські та матеріальні ресурси, а з іншого - залишається ареною внутрішніх конфліктів між своїми громадянами, яких лиха доля кинула у ворожі армії, по різні сторони фронту…”  (Роман Сербин)</vt:lpstr>
      <vt:lpstr>65-а річниця Дня перемоги:</vt:lpstr>
      <vt:lpstr>С Днём Победы ! Медаль “ За отвагу “:</vt:lpstr>
      <vt:lpstr>Передвоєнні і воєнні реверанси:</vt:lpstr>
      <vt:lpstr>Два режими – війна за світове панування:</vt:lpstr>
      <vt:lpstr>Лише в іграх з дітьми спільні:</vt:lpstr>
      <vt:lpstr>Радянські військові плакати початку війни:</vt:lpstr>
      <vt:lpstr>Німецькі військові плакати початку війни:</vt:lpstr>
      <vt:lpstr>Агітаційні німецькі плакати:</vt:lpstr>
      <vt:lpstr>Агітаційні німецькі плакати:</vt:lpstr>
      <vt:lpstr>Коричнево сорочечники та СС:</vt:lpstr>
      <vt:lpstr>Вожді та вермахт – машина нацизму і фашизму:</vt:lpstr>
      <vt:lpstr>Через кордон на Схід:</vt:lpstr>
      <vt:lpstr>“ Робота зробить вас вільними ! “,- гасло на воротах Освенціуму:</vt:lpstr>
      <vt:lpstr>Будні гітлерівських концтаборів:</vt:lpstr>
      <vt:lpstr>Крематорій Бухенвальду:</vt:lpstr>
      <vt:lpstr>Перші години нападу на Україну:</vt:lpstr>
      <vt:lpstr>В атаку!:</vt:lpstr>
      <vt:lpstr>Батареї та кораблі Севастополя обороняються:</vt:lpstr>
      <vt:lpstr>“ Новий порядок “:</vt:lpstr>
      <vt:lpstr>Битва за Дніпро:</vt:lpstr>
      <vt:lpstr>Форсування Дніпра та визволений Хрещатик:</vt:lpstr>
      <vt:lpstr>“ Наше діло праве “:</vt:lpstr>
      <vt:lpstr>Війна на знищення:</vt:lpstr>
      <vt:lpstr>Тил та ЧА – єдині:</vt:lpstr>
      <vt:lpstr>Парад “ нових вершителів світу ”, Москва 1944 р.:</vt:lpstr>
      <vt:lpstr>Як ми робили перемогу ?:</vt:lpstr>
      <vt:lpstr>“ За Вітчизну ! За Сталіна! “:</vt:lpstr>
      <vt:lpstr>Проукраїнські радянські агітки:</vt:lpstr>
      <vt:lpstr>Афірмації війни:</vt:lpstr>
      <vt:lpstr>Плакати Перемоги:</vt:lpstr>
      <vt:lpstr>Штурм Рейхстагу:</vt:lpstr>
      <vt:lpstr>Прапор Перемоги:</vt:lpstr>
      <vt:lpstr>Прапороносці Перемоги:</vt:lpstr>
      <vt:lpstr>     “ Перемога ” картина    П. А. Кривоногова:</vt:lpstr>
      <vt:lpstr>Парад Перемоги:</vt:lpstr>
      <vt:lpstr>Форма одежі, знаки розпізнавання офіцерів вищого командного складу армії-переможниці:</vt:lpstr>
      <vt:lpstr>Форма одежі, знаки розпізнавання,головні убори офіцерів командного складу армії-переможниці:</vt:lpstr>
      <vt:lpstr>Форма одежі, знаки розрізнення сухопутних підрозділів та головні убори, кокарди ВМФ армії-переможниці:</vt:lpstr>
      <vt:lpstr>Форма одежі, знаки розрізнення офіцерів ВМФ армії-переможниці:</vt:lpstr>
      <vt:lpstr>Початок параду:</vt:lpstr>
      <vt:lpstr>Представники фронтів:</vt:lpstr>
      <vt:lpstr>Гітлерівські штандарти до додолу:</vt:lpstr>
      <vt:lpstr>На парапет мавзолею:</vt:lpstr>
      <vt:lpstr>Парадні колони:</vt:lpstr>
      <vt:lpstr>Переможна техніка:</vt:lpstr>
      <vt:lpstr>Географія Перемоги:</vt:lpstr>
      <vt:lpstr>Географія Перемоги:</vt:lpstr>
      <vt:lpstr>Географія Перемоги:</vt:lpstr>
      <vt:lpstr>Географія Перемоги:</vt:lpstr>
      <vt:lpstr>Географія Перемоги:</vt:lpstr>
      <vt:lpstr>Географія Перемоги:</vt:lpstr>
      <vt:lpstr>Географія Перемоги:</vt:lpstr>
      <vt:lpstr>Географія Перемоги:</vt:lpstr>
      <vt:lpstr>Географія Перемоги:</vt:lpstr>
      <vt:lpstr>Карбована хронологія Перемоги:</vt:lpstr>
      <vt:lpstr>60 років перемоги у Великій Вітчизняній:</vt:lpstr>
      <vt:lpstr>Миті очікування:</vt:lpstr>
      <vt:lpstr>Битва за україну :</vt:lpstr>
      <vt:lpstr>Вклад в перемогу:</vt:lpstr>
      <vt:lpstr>Вклад в перемогу:</vt:lpstr>
      <vt:lpstr>Ціна перемоги:</vt:lpstr>
      <vt:lpstr>Ми пам’ятаємо Ваш подвиг:</vt:lpstr>
      <vt:lpstr>Наші ветерани:</vt:lpstr>
      <vt:lpstr>Мати – переможниця: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“ Трагедія мільйонів українців полягала в тому, що під час Другої світової війни, не маючи власної держави, вони були змушені захищати інтереси тих країн, громадянами яких вважалися. Пам’ять про Другу світову війну в Європі давно вже перестала негативно впливати на стосунки між колишніми ворогами. Однак дивним винятком є Україна: з одного боку, вона підтримує добрі взаємини з сусідніми країнами, які воювали за свої інтереси на її території, використовували її людські та матеріальні ресурси, а з іншого - залишається ареною внутрішніх конфліктів між своїми громадянами, яких лиха доля кинула у ворожі армії, по різні сторони фронту…”  (Роман Сербин)</dc:title>
  <dc:creator>Сергей</dc:creator>
  <cp:lastModifiedBy>Sergiy</cp:lastModifiedBy>
  <cp:revision>67</cp:revision>
  <dcterms:created xsi:type="dcterms:W3CDTF">2010-04-09T17:12:33Z</dcterms:created>
  <dcterms:modified xsi:type="dcterms:W3CDTF">2011-03-16T21:25:25Z</dcterms:modified>
  <cp:contentStatus>Остаточне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