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16.xml" ContentType="application/vnd.openxmlformats-officedocument.presentationml.tags+xml"/>
  <Override PartName="/ppt/slideMasters/slideMaster8.xml" ContentType="application/vnd.openxmlformats-officedocument.presentationml.slideMaster+xml"/>
  <Override PartName="/ppt/tags/tag12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Default Extension="gif" ContentType="image/gif"/>
  <Override PartName="/ppt/slideMasters/slideMaster7.xml" ContentType="application/vnd.openxmlformats-officedocument.presentationml.slideMaster+xml"/>
  <Override PartName="/ppt/tags/tag13.xml" ContentType="application/vnd.openxmlformats-officedocument.presentationml.tags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14.xml" ContentType="application/vnd.openxmlformats-officedocument.presentationml.tag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</p:sldMasterIdLst>
  <p:notesMasterIdLst>
    <p:notesMasterId r:id="rId25"/>
  </p:notesMasterIdLst>
  <p:sldIdLst>
    <p:sldId id="272" r:id="rId9"/>
    <p:sldId id="259" r:id="rId10"/>
    <p:sldId id="273" r:id="rId11"/>
    <p:sldId id="274" r:id="rId12"/>
    <p:sldId id="275" r:id="rId13"/>
    <p:sldId id="276" r:id="rId14"/>
    <p:sldId id="277" r:id="rId15"/>
    <p:sldId id="264" r:id="rId16"/>
    <p:sldId id="265" r:id="rId17"/>
    <p:sldId id="266" r:id="rId18"/>
    <p:sldId id="267" r:id="rId19"/>
    <p:sldId id="263" r:id="rId20"/>
    <p:sldId id="278" r:id="rId21"/>
    <p:sldId id="268" r:id="rId22"/>
    <p:sldId id="270" r:id="rId23"/>
    <p:sldId id="271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0066"/>
    <a:srgbClr val="000099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42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716E6-B5BC-4C71-9C04-2EF48DCD2E2E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7D1C1-6454-44A9-9C1D-A61BA665DD8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0283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7D1C1-6454-44A9-9C1D-A61BA665DD84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0527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7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3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4464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9656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847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F059D-EC92-4139-A4B7-5AE411B9A2B9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6931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58D564-CBC1-444F-821B-6DC541BCAE01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586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8C7C07-86DB-4B05-BCAB-A7E206D8762B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879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5E03B9-BC49-4379-874E-38F2B37CFE5A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259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26A0B8-5681-4701-8D6C-8E81108C7B58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31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327DE-2703-4C16-B517-031E927A6E3D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788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FE2E3F-5E77-4C9B-A0F0-8AB0F8A85E75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414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4CA8B2-5E6E-4A23-B7E7-2D4C02DC24EE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49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90547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781AA6B5-E284-4D62-8586-44090ABE3F54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138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78EAD2-4CC0-456A-9E92-C3E2C9A0E640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600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688B4A-2E1B-4CBF-938F-92ACA1FA0BE6}" type="slidenum">
              <a:rPr lang="ru-RU" smtClean="0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57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42DD44B-9CDA-4FCB-B696-13A969836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7036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90888-7164-438C-A669-0C8CE3E33C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638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B26E2-5F14-4066-B585-27925332C3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369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F772F-229B-4B11-B1E5-F959C41A87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791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DF5E6-25E4-4C6A-8F95-C7387606A5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8531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73DB3-2AB0-416F-881A-CE6F992BD23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341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26968-D186-4B30-8057-4254FFA7CFD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771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662086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4F969-8CD2-4061-92FF-4C16260EF33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7331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2006A-3586-4214-A7DE-D150137BCA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6263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98C9B-B918-4EE3-9C58-09F0643DFA9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5961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346C9-C6BB-4B95-9457-A2DE298AD0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2799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00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A9A5454-1EA5-4258-8755-B6BC5C8B52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6591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2E05B-3FF2-468E-9240-2898BAC34BD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9774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0E57D-395C-4345-98F0-2AFD7AC272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8550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F79A9-4FFB-42B0-9A0C-BD89729151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7826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A417B-3571-48F4-A655-11E2CF4EDA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2825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D2119-F1EA-41C4-ABCB-85046FB2F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2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827078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59B6-83DF-4AA9-B90F-9069E0A91D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4420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7A78A-6AC3-42C3-B252-8B3913F72EF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4306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081CE-BDE8-4601-B870-F07FAA4489D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2113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C21B2-8126-4E1B-BAB6-C05DCF8688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3206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011A7-575E-4A29-98A4-3C641E8D8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7360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D0DB2C4-7DA3-4E5A-BEB2-37707341EF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57261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C1C1E-6393-4864-A793-86D32910B7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4330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A1389-6CCA-4464-9AF6-1181457FD1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4437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EA510-23AE-4F7C-BB5C-40BB65360E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8924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28F71-5814-4D79-9BA0-4338BFA2E7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518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072074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4D126-5008-47BA-AAC7-736077B948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1123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62695-9FFE-470F-B3BF-B0BEE2A918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4253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A9950-A9F3-4961-B1B8-EF9A734466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93911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2B488-7823-41A3-B663-D946B1C341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9349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B187B-8FFD-4D5E-B4F6-CF87537BBF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9599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D226F-6942-42A0-B321-51AA72A4F1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5651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7BF4A42-7D6A-43D0-9C86-1F77AC064F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9476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6C723-62D5-499A-8054-83F286C3C6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57951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14168-6C46-4209-8E9B-5A578B0203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24778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349EC-2F5A-4409-BABB-E554798A27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477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982784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C145-8A03-4253-9079-3803EE23F1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6596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E47C5-5626-4433-9A75-2403F2255E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6676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24DF-40F4-400B-BA54-78987137C2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21818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8C1CB-0BBB-4F24-91AF-5DBA2A3D1B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0746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4B3AF-B9CE-4E39-9C02-8AAD3121CC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9162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729E2-3FA5-4794-B3BD-FA918CAB82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2131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4701B-DC59-4956-8DEB-86E4B19F64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2142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D2095-73F5-45B0-83BE-F62CF475D72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2675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9DD63-7F9C-425E-882B-CFF4E718080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7159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707A9-A23E-4BA8-AA80-2DDC6FDE262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86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574796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6797F-EE62-4963-A706-AD975DE30B9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865872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FB3C4-09A8-4228-9053-E38985884D4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40278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D1429-C257-49FA-8F62-8A3CE29BA0D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7009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D639-CAF6-47C0-BCC3-7360762BA53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84192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3FFC-9EE4-4AE0-8D7F-C4D28EE2DA7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85324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49991-F0C1-4B33-8033-15A50F2D22E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8950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46F02-6375-4B42-A345-8BD1B747D0A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4904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693D-AA84-45B7-9338-CC2BF0315AB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0351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7094196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6423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1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ags" Target="../tags/tag1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530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D6ECFF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D6ECFF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20960-2741-4C51-8452-303C1667DEE1}" type="slidenum">
              <a:rPr lang="ru-RU" smtClean="0">
                <a:solidFill>
                  <a:srgbClr val="D6ECF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D6EC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394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24021C-C73D-4D03-866C-65A193AEECA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99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00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72D64D-9000-4A7F-8754-8CC015DB63F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12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063A77-2E02-436F-95C7-C28EC0B97FA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26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D483AB-968C-4C8C-A251-3977DBFEE83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48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755BAA-F666-4DCD-A411-E8C3B663E3F7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00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9D7123-227C-473C-B935-C14122A16679}" type="datetimeFigureOut">
              <a:rPr lang="uk-UA" smtClean="0"/>
              <a:pPr/>
              <a:t>03.09.2014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1B432F-4DAC-4630-ABF7-161B70EEA59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764704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b="1" dirty="0">
                <a:solidFill>
                  <a:srgbClr val="000099"/>
                </a:solidFill>
                <a:latin typeface="AmbassadoreType" pitchFamily="2" charset="0"/>
              </a:rPr>
              <a:t>Дзвоник всім нам дав наказ – </a:t>
            </a:r>
          </a:p>
          <a:p>
            <a:pPr marL="0" indent="0">
              <a:buNone/>
            </a:pPr>
            <a:r>
              <a:rPr lang="uk-UA" sz="3600" b="1" dirty="0">
                <a:solidFill>
                  <a:srgbClr val="000099"/>
                </a:solidFill>
                <a:latin typeface="AmbassadoreType" pitchFamily="2" charset="0"/>
              </a:rPr>
              <a:t>До роботи, швидше в клас. </a:t>
            </a:r>
          </a:p>
          <a:p>
            <a:pPr marL="0" indent="0">
              <a:buNone/>
            </a:pPr>
            <a:r>
              <a:rPr lang="uk-UA" sz="3600" b="1" dirty="0">
                <a:solidFill>
                  <a:srgbClr val="000099"/>
                </a:solidFill>
                <a:latin typeface="AmbassadoreType" pitchFamily="2" charset="0"/>
              </a:rPr>
              <a:t>Біля парти станьте чемно – </a:t>
            </a:r>
          </a:p>
          <a:p>
            <a:pPr marL="0" indent="0">
              <a:buNone/>
            </a:pPr>
            <a:r>
              <a:rPr lang="uk-UA" sz="3600" b="1" dirty="0">
                <a:solidFill>
                  <a:srgbClr val="000099"/>
                </a:solidFill>
                <a:latin typeface="AmbassadoreType" pitchFamily="2" charset="0"/>
              </a:rPr>
              <a:t>Хай мине час недаремно.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ru-RU" b="1" dirty="0" smtClean="0"/>
          </a:p>
          <a:p>
            <a:pPr marL="3052763" indent="0">
              <a:buNone/>
            </a:pPr>
            <a:r>
              <a:rPr lang="ru-RU" sz="3200" b="1" dirty="0" err="1" smtClean="0">
                <a:solidFill>
                  <a:srgbClr val="000099"/>
                </a:solidFill>
                <a:latin typeface="Uk_Arbat" pitchFamily="2" charset="0"/>
              </a:rPr>
              <a:t>Чого</a:t>
            </a:r>
            <a:r>
              <a:rPr lang="ru-RU" sz="3200" b="1" dirty="0" smtClean="0">
                <a:solidFill>
                  <a:srgbClr val="000099"/>
                </a:solidFill>
                <a:latin typeface="Uk_Arbat" pitchFamily="2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Uk_Arbat" pitchFamily="2" charset="0"/>
              </a:rPr>
              <a:t>б </a:t>
            </a:r>
            <a:r>
              <a:rPr lang="ru-RU" sz="3200" b="1" dirty="0" err="1">
                <a:solidFill>
                  <a:srgbClr val="000099"/>
                </a:solidFill>
                <a:latin typeface="Uk_Arbat" pitchFamily="2" charset="0"/>
              </a:rPr>
              <a:t>ти</a:t>
            </a:r>
            <a:r>
              <a:rPr lang="ru-RU" sz="3200" b="1" dirty="0">
                <a:solidFill>
                  <a:srgbClr val="000099"/>
                </a:solidFill>
                <a:latin typeface="Uk_Arbat" pitchFamily="2" charset="0"/>
              </a:rPr>
              <a:t> не </a:t>
            </a:r>
            <a:r>
              <a:rPr lang="ru-RU" sz="3200" b="1" dirty="0" err="1">
                <a:solidFill>
                  <a:srgbClr val="000099"/>
                </a:solidFill>
                <a:latin typeface="Uk_Arbat" pitchFamily="2" charset="0"/>
              </a:rPr>
              <a:t>навчався</a:t>
            </a:r>
            <a:r>
              <a:rPr lang="ru-RU" sz="3200" b="1" dirty="0">
                <a:solidFill>
                  <a:srgbClr val="000099"/>
                </a:solidFill>
                <a:latin typeface="Uk_Arbat" pitchFamily="2" charset="0"/>
              </a:rPr>
              <a:t>, </a:t>
            </a:r>
            <a:r>
              <a:rPr lang="ru-RU" sz="3200" b="1" dirty="0" err="1">
                <a:solidFill>
                  <a:srgbClr val="000099"/>
                </a:solidFill>
                <a:latin typeface="Uk_Arbat" pitchFamily="2" charset="0"/>
              </a:rPr>
              <a:t>ти</a:t>
            </a:r>
            <a:r>
              <a:rPr lang="ru-RU" sz="3200" b="1" dirty="0">
                <a:solidFill>
                  <a:srgbClr val="000099"/>
                </a:solidFill>
                <a:latin typeface="Uk_Arbat" pitchFamily="2" charset="0"/>
              </a:rPr>
              <a:t> </a:t>
            </a:r>
            <a:r>
              <a:rPr lang="ru-RU" sz="3200" b="1" dirty="0" err="1">
                <a:solidFill>
                  <a:srgbClr val="000099"/>
                </a:solidFill>
                <a:latin typeface="Uk_Arbat" pitchFamily="2" charset="0"/>
              </a:rPr>
              <a:t>навчаєшся</a:t>
            </a:r>
            <a:r>
              <a:rPr lang="ru-RU" sz="3200" b="1" dirty="0">
                <a:solidFill>
                  <a:srgbClr val="000099"/>
                </a:solidFill>
                <a:latin typeface="Uk_Arbat" pitchFamily="2" charset="0"/>
              </a:rPr>
              <a:t> для себе. </a:t>
            </a:r>
            <a:endParaRPr lang="ru-RU" sz="3200" b="1" dirty="0" smtClean="0">
              <a:solidFill>
                <a:srgbClr val="000099"/>
              </a:solidFill>
              <a:latin typeface="Uk_Arbat" pitchFamily="2" charset="0"/>
            </a:endParaRPr>
          </a:p>
          <a:p>
            <a:pPr marL="3671888" indent="0">
              <a:buNone/>
            </a:pPr>
            <a:r>
              <a:rPr lang="uk-UA" b="1" i="1" dirty="0" smtClean="0">
                <a:solidFill>
                  <a:srgbClr val="000099"/>
                </a:solidFill>
                <a:latin typeface="Uk_Arbat" pitchFamily="2" charset="0"/>
              </a:rPr>
              <a:t>                  </a:t>
            </a:r>
            <a:r>
              <a:rPr lang="en-US" b="1" i="1" dirty="0" smtClean="0">
                <a:solidFill>
                  <a:srgbClr val="000099"/>
                </a:solidFill>
                <a:latin typeface="Uk_Arbat" pitchFamily="2" charset="0"/>
              </a:rPr>
              <a:t>   </a:t>
            </a:r>
            <a:r>
              <a:rPr lang="uk-UA" b="1" i="1" dirty="0" smtClean="0">
                <a:solidFill>
                  <a:srgbClr val="000099"/>
                </a:solidFill>
                <a:latin typeface="Uk_Arbat" pitchFamily="2" charset="0"/>
              </a:rPr>
              <a:t>    </a:t>
            </a:r>
            <a:r>
              <a:rPr lang="uk-UA" b="1" i="1" dirty="0" err="1" smtClean="0">
                <a:solidFill>
                  <a:srgbClr val="000099"/>
                </a:solidFill>
                <a:latin typeface="Uk_Arbat" pitchFamily="2" charset="0"/>
              </a:rPr>
              <a:t>Петроній</a:t>
            </a:r>
            <a:endParaRPr lang="uk-UA" dirty="0">
              <a:solidFill>
                <a:srgbClr val="000099"/>
              </a:solidFill>
              <a:latin typeface="Uk_Arbat" pitchFamily="2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746266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Прямоугольник 93"/>
          <p:cNvSpPr/>
          <p:nvPr/>
        </p:nvSpPr>
        <p:spPr>
          <a:xfrm>
            <a:off x="6267585" y="1196752"/>
            <a:ext cx="2521908" cy="1077218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Структурна </a:t>
            </a:r>
            <a:endParaRPr lang="ru-RU" sz="32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формула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298936" y="1196752"/>
            <a:ext cx="301704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ln/>
                <a:solidFill>
                  <a:srgbClr val="FEB80A"/>
                </a:solidFill>
                <a:latin typeface="Arial" charset="0"/>
                <a:cs typeface="Arial" charset="0"/>
              </a:rPr>
              <a:t>Молекулярна</a:t>
            </a:r>
            <a:r>
              <a:rPr lang="ru-RU" sz="3200" b="1" dirty="0" smtClean="0">
                <a:ln/>
                <a:solidFill>
                  <a:srgbClr val="FEB80A"/>
                </a:solidFill>
                <a:latin typeface="Arial" charset="0"/>
                <a:cs typeface="Arial" charset="0"/>
              </a:rPr>
              <a:t> </a:t>
            </a:r>
            <a:endParaRPr lang="ru-RU" sz="3200" b="1" dirty="0">
              <a:ln/>
              <a:solidFill>
                <a:srgbClr val="FEB80A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n/>
                <a:solidFill>
                  <a:srgbClr val="FEB80A"/>
                </a:solidFill>
                <a:latin typeface="Arial" charset="0"/>
                <a:cs typeface="Arial" charset="0"/>
              </a:rPr>
              <a:t>формула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2409355" y="188640"/>
            <a:ext cx="41197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dirty="0">
                <a:ln w="9000" cmpd="sng">
                  <a:solidFill>
                    <a:srgbClr val="00ADDC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ADDC">
                        <a:shade val="20000"/>
                        <a:satMod val="245000"/>
                      </a:srgbClr>
                    </a:gs>
                    <a:gs pos="43000">
                      <a:srgbClr val="00ADDC">
                        <a:satMod val="255000"/>
                      </a:srgbClr>
                    </a:gs>
                    <a:gs pos="48000">
                      <a:srgbClr val="00ADDC">
                        <a:shade val="85000"/>
                        <a:satMod val="255000"/>
                      </a:srgbClr>
                    </a:gs>
                    <a:gs pos="100000">
                      <a:srgbClr val="00ADDC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Карбонат </a:t>
            </a:r>
            <a:r>
              <a:rPr lang="ru-RU" sz="2800" b="1" cap="all" dirty="0" err="1" smtClean="0">
                <a:ln w="9000" cmpd="sng">
                  <a:solidFill>
                    <a:srgbClr val="00ADDC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ADDC">
                        <a:shade val="20000"/>
                        <a:satMod val="245000"/>
                      </a:srgbClr>
                    </a:gs>
                    <a:gs pos="43000">
                      <a:srgbClr val="00ADDC">
                        <a:satMod val="255000"/>
                      </a:srgbClr>
                    </a:gs>
                    <a:gs pos="48000">
                      <a:srgbClr val="00ADDC">
                        <a:shade val="85000"/>
                        <a:satMod val="255000"/>
                      </a:srgbClr>
                    </a:gs>
                    <a:gs pos="100000">
                      <a:srgbClr val="00ADDC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кальцІЮ</a:t>
            </a:r>
            <a:endParaRPr lang="ru-RU" sz="2800" b="1" cap="all" dirty="0">
              <a:ln w="9000" cmpd="sng">
                <a:solidFill>
                  <a:srgbClr val="00ADDC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00ADDC">
                      <a:shade val="20000"/>
                      <a:satMod val="245000"/>
                    </a:srgbClr>
                  </a:gs>
                  <a:gs pos="43000">
                    <a:srgbClr val="00ADDC">
                      <a:satMod val="255000"/>
                    </a:srgbClr>
                  </a:gs>
                  <a:gs pos="48000">
                    <a:srgbClr val="00ADDC">
                      <a:shade val="85000"/>
                      <a:satMod val="255000"/>
                    </a:srgbClr>
                  </a:gs>
                  <a:gs pos="100000">
                    <a:srgbClr val="00ADDC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83568" y="2420888"/>
            <a:ext cx="2300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36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ln w="11430"/>
              <a:gradFill>
                <a:gsLst>
                  <a:gs pos="0">
                    <a:srgbClr val="EA157A">
                      <a:tint val="70000"/>
                      <a:satMod val="245000"/>
                    </a:srgbClr>
                  </a:gs>
                  <a:gs pos="75000">
                    <a:srgbClr val="EA157A">
                      <a:tint val="90000"/>
                      <a:shade val="60000"/>
                      <a:satMod val="240000"/>
                    </a:srgbClr>
                  </a:gs>
                  <a:gs pos="100000">
                    <a:srgbClr val="EA157A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467544" y="2276872"/>
            <a:ext cx="1080120" cy="108012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2123728" y="2564904"/>
            <a:ext cx="720080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2123728" y="2564904"/>
            <a:ext cx="720080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2123728" y="2564904"/>
            <a:ext cx="720080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1547664" y="2492896"/>
            <a:ext cx="720080" cy="7200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2267744" y="36450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err="1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3600" b="1" dirty="0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dirty="0" err="1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природі</a:t>
            </a:r>
            <a:endParaRPr lang="ru-RU" sz="36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ритм\Desktop\мел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97152"/>
            <a:ext cx="2146300" cy="1270000"/>
          </a:xfrm>
          <a:prstGeom prst="rect">
            <a:avLst/>
          </a:prstGeom>
          <a:noFill/>
        </p:spPr>
      </p:pic>
      <p:pic>
        <p:nvPicPr>
          <p:cNvPr id="1027" name="Picture 3" descr="C:\Users\ритм\Desktop\мрамор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869160"/>
            <a:ext cx="1879600" cy="1270000"/>
          </a:xfrm>
          <a:prstGeom prst="rect">
            <a:avLst/>
          </a:prstGeom>
          <a:noFill/>
        </p:spPr>
      </p:pic>
      <p:pic>
        <p:nvPicPr>
          <p:cNvPr id="1028" name="Picture 4" descr="C:\Users\ритм\Desktop\13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 flipV="1">
            <a:off x="3347864" y="5013176"/>
            <a:ext cx="2448272" cy="1587552"/>
          </a:xfrm>
          <a:prstGeom prst="rect">
            <a:avLst/>
          </a:prstGeom>
          <a:noFill/>
        </p:spPr>
      </p:pic>
      <p:sp>
        <p:nvSpPr>
          <p:cNvPr id="92" name="Прямоугольник 91"/>
          <p:cNvSpPr/>
          <p:nvPr/>
        </p:nvSpPr>
        <p:spPr>
          <a:xfrm>
            <a:off x="415740" y="5949280"/>
            <a:ext cx="16433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err="1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крейда</a:t>
            </a:r>
            <a:endParaRPr lang="ru-RU" sz="36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793502" y="6211669"/>
            <a:ext cx="17078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err="1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вапняк</a:t>
            </a:r>
            <a:endParaRPr lang="ru-RU" sz="36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7022293" y="6021288"/>
            <a:ext cx="17775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err="1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мармур</a:t>
            </a:r>
            <a:endParaRPr lang="ru-RU" sz="36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1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32948E-6 L 0.56702 0.04208 " pathEditMode="relative" ptsTypes="AA">
                                      <p:cBhvr>
                                        <p:cTn id="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8 -1.32948E-6 L 0.58298 0.0628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32948E-6 L 0.43316 -0.010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32948E-6 L 0.43316 0.0839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00" y="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2948E-6 L 0.5118 0.0314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  <p:bldLst>
      <p:bldP spid="77" grpId="0"/>
      <p:bldP spid="78" grpId="0" animBg="1"/>
      <p:bldP spid="78" grpId="1" animBg="1"/>
      <p:bldP spid="79" grpId="0" animBg="1"/>
      <p:bldP spid="79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92" grpId="0"/>
      <p:bldP spid="93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Прямоугольник 93"/>
          <p:cNvSpPr/>
          <p:nvPr/>
        </p:nvSpPr>
        <p:spPr>
          <a:xfrm>
            <a:off x="6318881" y="1196752"/>
            <a:ext cx="2419316" cy="1077218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Структурна</a:t>
            </a:r>
            <a:endParaRPr lang="ru-RU" sz="32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формула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298936" y="1196752"/>
            <a:ext cx="301704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ln/>
                <a:solidFill>
                  <a:srgbClr val="FEB80A"/>
                </a:solidFill>
                <a:latin typeface="Arial" charset="0"/>
                <a:cs typeface="Arial" charset="0"/>
              </a:rPr>
              <a:t>Молекулярна</a:t>
            </a:r>
            <a:r>
              <a:rPr lang="ru-RU" sz="3200" b="1" dirty="0" smtClean="0">
                <a:ln/>
                <a:solidFill>
                  <a:srgbClr val="FEB80A"/>
                </a:solidFill>
                <a:latin typeface="Arial" charset="0"/>
                <a:cs typeface="Arial" charset="0"/>
              </a:rPr>
              <a:t> </a:t>
            </a:r>
            <a:endParaRPr lang="ru-RU" sz="3200" b="1" dirty="0">
              <a:ln/>
              <a:solidFill>
                <a:srgbClr val="FEB80A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n/>
                <a:solidFill>
                  <a:srgbClr val="FEB80A"/>
                </a:solidFill>
                <a:latin typeface="Arial" charset="0"/>
                <a:cs typeface="Arial" charset="0"/>
              </a:rPr>
              <a:t>формула</a:t>
            </a:r>
          </a:p>
        </p:txBody>
      </p:sp>
      <p:sp>
        <p:nvSpPr>
          <p:cNvPr id="112" name="Цилиндр 111">
            <a:hlinkClick r:id="" action="ppaction://macro?name=DragandDrop"/>
          </p:cNvPr>
          <p:cNvSpPr/>
          <p:nvPr/>
        </p:nvSpPr>
        <p:spPr>
          <a:xfrm>
            <a:off x="7276511" y="4266441"/>
            <a:ext cx="504056" cy="864096"/>
          </a:xfrm>
          <a:prstGeom prst="can">
            <a:avLst>
              <a:gd name="adj" fmla="val 25000"/>
            </a:avLst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24" name="Цилиндр 123">
            <a:hlinkClick r:id="" action="ppaction://macro?name=DragandDrop"/>
          </p:cNvPr>
          <p:cNvSpPr/>
          <p:nvPr/>
        </p:nvSpPr>
        <p:spPr>
          <a:xfrm>
            <a:off x="6097537" y="2364695"/>
            <a:ext cx="504056" cy="1008112"/>
          </a:xfrm>
          <a:prstGeom prst="can">
            <a:avLst>
              <a:gd name="adj" fmla="val 25000"/>
            </a:avLst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25" name="Цилиндр 124">
            <a:hlinkClick r:id="" action="ppaction://macro?name=DragandDrop"/>
          </p:cNvPr>
          <p:cNvSpPr/>
          <p:nvPr/>
        </p:nvSpPr>
        <p:spPr>
          <a:xfrm>
            <a:off x="6369351" y="4507844"/>
            <a:ext cx="504056" cy="1008112"/>
          </a:xfrm>
          <a:prstGeom prst="can">
            <a:avLst>
              <a:gd name="adj" fmla="val 25000"/>
            </a:avLst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26" name="Цилиндр 125">
            <a:hlinkClick r:id="" action="ppaction://macro?name=DragandDrop"/>
          </p:cNvPr>
          <p:cNvSpPr/>
          <p:nvPr/>
        </p:nvSpPr>
        <p:spPr>
          <a:xfrm>
            <a:off x="8313067" y="3591064"/>
            <a:ext cx="504056" cy="1008112"/>
          </a:xfrm>
          <a:prstGeom prst="can">
            <a:avLst>
              <a:gd name="adj" fmla="val 25000"/>
            </a:avLst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56" name="Цилиндр 155">
            <a:hlinkClick r:id="" action="ppaction://macro?name=DragandDrop"/>
          </p:cNvPr>
          <p:cNvSpPr/>
          <p:nvPr/>
        </p:nvSpPr>
        <p:spPr>
          <a:xfrm>
            <a:off x="4837397" y="3372807"/>
            <a:ext cx="576064" cy="1484784"/>
          </a:xfrm>
          <a:prstGeom prst="can">
            <a:avLst>
              <a:gd name="adj" fmla="val 25000"/>
            </a:avLst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157" name="Прямоугольник 156"/>
          <p:cNvSpPr/>
          <p:nvPr/>
        </p:nvSpPr>
        <p:spPr>
          <a:xfrm>
            <a:off x="179512" y="6298257"/>
            <a:ext cx="425415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ВІДПОВІДЬ 100 </a:t>
            </a:r>
            <a:r>
              <a:rPr lang="ru-RU" sz="2800" b="1" dirty="0" err="1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а.о.м</a:t>
            </a:r>
            <a:r>
              <a:rPr lang="ru-RU" sz="2800" b="1" dirty="0" smtClean="0">
                <a:ln/>
                <a:solidFill>
                  <a:srgbClr val="FEB80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n/>
              <a:solidFill>
                <a:srgbClr val="FEB8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409355" y="188640"/>
            <a:ext cx="41197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dirty="0">
                <a:ln w="9000" cmpd="sng">
                  <a:solidFill>
                    <a:srgbClr val="00ADDC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ADDC">
                        <a:shade val="20000"/>
                        <a:satMod val="245000"/>
                      </a:srgbClr>
                    </a:gs>
                    <a:gs pos="43000">
                      <a:srgbClr val="00ADDC">
                        <a:satMod val="255000"/>
                      </a:srgbClr>
                    </a:gs>
                    <a:gs pos="48000">
                      <a:srgbClr val="00ADDC">
                        <a:shade val="85000"/>
                        <a:satMod val="255000"/>
                      </a:srgbClr>
                    </a:gs>
                    <a:gs pos="100000">
                      <a:srgbClr val="00ADDC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Карбонат </a:t>
            </a:r>
            <a:r>
              <a:rPr lang="ru-RU" sz="2800" b="1" cap="all" dirty="0" err="1" smtClean="0">
                <a:ln w="9000" cmpd="sng">
                  <a:solidFill>
                    <a:srgbClr val="00ADDC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ADDC">
                        <a:shade val="20000"/>
                        <a:satMod val="245000"/>
                      </a:srgbClr>
                    </a:gs>
                    <a:gs pos="43000">
                      <a:srgbClr val="00ADDC">
                        <a:satMod val="255000"/>
                      </a:srgbClr>
                    </a:gs>
                    <a:gs pos="48000">
                      <a:srgbClr val="00ADDC">
                        <a:shade val="85000"/>
                        <a:satMod val="255000"/>
                      </a:srgbClr>
                    </a:gs>
                    <a:gs pos="100000">
                      <a:srgbClr val="00ADDC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кальцію</a:t>
            </a:r>
            <a:endParaRPr lang="ru-RU" sz="2800" b="1" cap="all" dirty="0">
              <a:ln w="9000" cmpd="sng">
                <a:solidFill>
                  <a:srgbClr val="00ADDC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00ADDC">
                      <a:shade val="20000"/>
                      <a:satMod val="245000"/>
                    </a:srgbClr>
                  </a:gs>
                  <a:gs pos="43000">
                    <a:srgbClr val="00ADDC">
                      <a:satMod val="255000"/>
                    </a:srgbClr>
                  </a:gs>
                  <a:gs pos="48000">
                    <a:srgbClr val="00ADDC">
                      <a:shade val="85000"/>
                      <a:satMod val="255000"/>
                    </a:srgbClr>
                  </a:gs>
                  <a:gs pos="100000">
                    <a:srgbClr val="00ADDC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83568" y="2420888"/>
            <a:ext cx="2300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36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ln w="11430"/>
              <a:gradFill>
                <a:gsLst>
                  <a:gs pos="0">
                    <a:srgbClr val="EA157A">
                      <a:tint val="70000"/>
                      <a:satMod val="245000"/>
                    </a:srgbClr>
                  </a:gs>
                  <a:gs pos="75000">
                    <a:srgbClr val="EA157A">
                      <a:tint val="90000"/>
                      <a:shade val="60000"/>
                      <a:satMod val="240000"/>
                    </a:srgbClr>
                  </a:gs>
                  <a:gs pos="100000">
                    <a:srgbClr val="EA157A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13461" y="3546361"/>
            <a:ext cx="1080120" cy="108012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увати 1"/>
          <p:cNvGrpSpPr/>
          <p:nvPr/>
        </p:nvGrpSpPr>
        <p:grpSpPr>
          <a:xfrm>
            <a:off x="6349565" y="3258329"/>
            <a:ext cx="2088232" cy="1440160"/>
            <a:chOff x="6349565" y="3258329"/>
            <a:chExt cx="2088232" cy="1440160"/>
          </a:xfrm>
        </p:grpSpPr>
        <p:sp>
          <p:nvSpPr>
            <p:cNvPr id="79" name="Овал 78"/>
            <p:cNvSpPr/>
            <p:nvPr/>
          </p:nvSpPr>
          <p:spPr>
            <a:xfrm>
              <a:off x="6349565" y="3258329"/>
              <a:ext cx="720080" cy="72008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1" name="Овал 80"/>
            <p:cNvSpPr/>
            <p:nvPr/>
          </p:nvSpPr>
          <p:spPr>
            <a:xfrm>
              <a:off x="6421573" y="3978409"/>
              <a:ext cx="720080" cy="72008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2" name="Овал 81"/>
            <p:cNvSpPr/>
            <p:nvPr/>
          </p:nvSpPr>
          <p:spPr>
            <a:xfrm>
              <a:off x="7717717" y="3546361"/>
              <a:ext cx="720080" cy="72008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83" name="Овал 82"/>
          <p:cNvSpPr/>
          <p:nvPr/>
        </p:nvSpPr>
        <p:spPr>
          <a:xfrm>
            <a:off x="6997637" y="3546361"/>
            <a:ext cx="720080" cy="7200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1"/>
          <p:cNvSpPr/>
          <p:nvPr/>
        </p:nvSpPr>
        <p:spPr>
          <a:xfrm>
            <a:off x="395536" y="5373216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 err="1">
                <a:ln w="11430"/>
                <a:solidFill>
                  <a:srgbClr val="00ADDC">
                    <a:lumMod val="40000"/>
                    <a:lumOff val="6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sz="48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800" b="1" dirty="0">
                <a:ln w="11430"/>
                <a:solidFill>
                  <a:srgbClr val="FEB80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b="1" dirty="0">
                <a:ln w="11430"/>
                <a:solidFill>
                  <a:srgbClr val="1AB39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="1" dirty="0">
                <a:ln w="11430"/>
                <a:solidFill>
                  <a:srgbClr val="1AB39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en-US" sz="4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48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4800" b="1" dirty="0">
                <a:ln w="11430"/>
                <a:solidFill>
                  <a:srgbClr val="FEB80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48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4800" b="1" dirty="0">
                <a:ln w="11430"/>
                <a:solidFill>
                  <a:srgbClr val="1AB39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16·3</a:t>
            </a:r>
            <a:r>
              <a:rPr lang="en-US" sz="48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=100</a:t>
            </a:r>
            <a:endParaRPr lang="ru-RU" sz="4800" b="1" dirty="0">
              <a:ln w="11430"/>
              <a:gradFill>
                <a:gsLst>
                  <a:gs pos="0">
                    <a:srgbClr val="EA157A">
                      <a:tint val="70000"/>
                      <a:satMod val="245000"/>
                    </a:srgbClr>
                  </a:gs>
                  <a:gs pos="75000">
                    <a:srgbClr val="EA157A">
                      <a:tint val="90000"/>
                      <a:shade val="60000"/>
                      <a:satMod val="240000"/>
                    </a:srgbClr>
                  </a:gs>
                  <a:gs pos="100000">
                    <a:srgbClr val="EA157A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325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2" grpId="0" animBg="1"/>
      <p:bldP spid="124" grpId="0" animBg="1"/>
      <p:bldP spid="125" grpId="0" animBg="1"/>
      <p:bldP spid="126" grpId="0" animBg="1"/>
      <p:bldP spid="156" grpId="0" animBg="1"/>
      <p:bldP spid="157" grpId="0"/>
      <p:bldP spid="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Users\Admin\downloads\шаблони пп\хімія\template_inter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7947" y="-18728"/>
            <a:ext cx="9168971" cy="687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260648"/>
            <a:ext cx="10728176" cy="1296144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 Обчислити відносну молекулярну масу </a:t>
            </a:r>
            <a:endParaRPr lang="en-US" dirty="0" smtClean="0"/>
          </a:p>
          <a:p>
            <a:pPr marL="0" indent="0" algn="ctr">
              <a:buNone/>
            </a:pPr>
            <a:r>
              <a:rPr lang="uk-UA" dirty="0" smtClean="0"/>
              <a:t>Н</a:t>
            </a:r>
            <a:r>
              <a:rPr lang="uk-UA" baseline="-25000" dirty="0" smtClean="0"/>
              <a:t>2</a:t>
            </a:r>
            <a:r>
              <a:rPr lang="uk-UA" dirty="0" smtClean="0"/>
              <a:t>О</a:t>
            </a:r>
            <a:r>
              <a:rPr lang="ru-RU" dirty="0" smtClean="0"/>
              <a:t> </a:t>
            </a:r>
            <a:r>
              <a:rPr lang="uk-UA" dirty="0" smtClean="0"/>
              <a:t>та </a:t>
            </a:r>
            <a:r>
              <a:rPr lang="en-US" dirty="0" err="1"/>
              <a:t>Ca</a:t>
            </a:r>
            <a:r>
              <a:rPr lang="uk-UA" dirty="0"/>
              <a:t>(</a:t>
            </a:r>
            <a:r>
              <a:rPr lang="en-US" dirty="0"/>
              <a:t>OH</a:t>
            </a:r>
            <a:r>
              <a:rPr lang="uk-UA" dirty="0"/>
              <a:t>)</a:t>
            </a:r>
            <a:r>
              <a:rPr lang="uk-UA" baseline="-25000" dirty="0"/>
              <a:t>2</a:t>
            </a:r>
            <a:r>
              <a:rPr lang="uk-UA" dirty="0"/>
              <a:t> </a:t>
            </a:r>
            <a:endParaRPr lang="en-US" dirty="0" smtClean="0"/>
          </a:p>
          <a:p>
            <a:pPr marL="0" indent="0">
              <a:buNone/>
            </a:pPr>
            <a:endParaRPr lang="uk-UA" sz="700" dirty="0" smtClean="0"/>
          </a:p>
        </p:txBody>
      </p:sp>
      <p:sp>
        <p:nvSpPr>
          <p:cNvPr id="4" name="Прямокутник 3"/>
          <p:cNvSpPr/>
          <p:nvPr/>
        </p:nvSpPr>
        <p:spPr>
          <a:xfrm>
            <a:off x="1763688" y="4509120"/>
            <a:ext cx="69066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</a:rPr>
              <a:t>Отже, хімічна формула речовини дозволяє обчислити відносну мо­лекулярну масу речовини. </a:t>
            </a:r>
            <a:r>
              <a:rPr lang="uk-UA" sz="2400" b="1" dirty="0">
                <a:solidFill>
                  <a:srgbClr val="C00000"/>
                </a:solidFill>
              </a:rPr>
              <a:t>Та для цього потрібно враховувати індекси, або кількість атомів елемента в молекулі.</a:t>
            </a:r>
            <a:endParaRPr lang="uk-UA" sz="2400" dirty="0">
              <a:solidFill>
                <a:srgbClr val="C00000"/>
              </a:solidFill>
            </a:endParaRPr>
          </a:p>
        </p:txBody>
      </p:sp>
      <p:sp>
        <p:nvSpPr>
          <p:cNvPr id="5" name="Місце для вмісту 2"/>
          <p:cNvSpPr txBox="1">
            <a:spLocks/>
          </p:cNvSpPr>
          <p:nvPr/>
        </p:nvSpPr>
        <p:spPr>
          <a:xfrm>
            <a:off x="38555" y="1844824"/>
            <a:ext cx="9429989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uk-UA" sz="700" dirty="0" smtClean="0"/>
          </a:p>
          <a:p>
            <a:pPr marL="0" indent="0">
              <a:buFont typeface="Arial" pitchFamily="34" charset="0"/>
              <a:buNone/>
            </a:pPr>
            <a:r>
              <a:rPr lang="uk-UA" dirty="0" smtClean="0"/>
              <a:t>М</a:t>
            </a:r>
            <a:r>
              <a:rPr lang="en-US" baseline="-25000" dirty="0" smtClean="0"/>
              <a:t>r</a:t>
            </a:r>
            <a:r>
              <a:rPr lang="uk-UA" dirty="0" smtClean="0"/>
              <a:t>(Н</a:t>
            </a:r>
            <a:r>
              <a:rPr lang="uk-UA" baseline="-25000" dirty="0" smtClean="0"/>
              <a:t>2</a:t>
            </a:r>
            <a:r>
              <a:rPr lang="en-US" dirty="0" smtClean="0"/>
              <a:t>O</a:t>
            </a:r>
            <a:r>
              <a:rPr lang="uk-UA" dirty="0" smtClean="0"/>
              <a:t>)=2А</a:t>
            </a:r>
            <a:r>
              <a:rPr lang="en-US" baseline="-25000" dirty="0" smtClean="0"/>
              <a:t>r</a:t>
            </a:r>
            <a:r>
              <a:rPr lang="uk-UA" dirty="0" smtClean="0"/>
              <a:t>(</a:t>
            </a:r>
            <a:r>
              <a:rPr lang="en-US" dirty="0" smtClean="0"/>
              <a:t>H</a:t>
            </a:r>
            <a:r>
              <a:rPr lang="uk-UA" dirty="0" smtClean="0"/>
              <a:t>)+</a:t>
            </a:r>
            <a:r>
              <a:rPr lang="en-US" dirty="0" err="1" smtClean="0"/>
              <a:t>A</a:t>
            </a:r>
            <a:r>
              <a:rPr lang="en-US" baseline="-25000" dirty="0" err="1" smtClean="0"/>
              <a:t>r</a:t>
            </a:r>
            <a:r>
              <a:rPr lang="uk-UA" dirty="0" smtClean="0"/>
              <a:t>(</a:t>
            </a:r>
            <a:r>
              <a:rPr lang="en-US" dirty="0" smtClean="0"/>
              <a:t>O</a:t>
            </a:r>
            <a:r>
              <a:rPr lang="uk-UA" dirty="0" smtClean="0"/>
              <a:t>)=2×1+16=18</a:t>
            </a:r>
          </a:p>
          <a:p>
            <a:pPr marL="0" indent="0">
              <a:buFont typeface="Arial" pitchFamily="34" charset="0"/>
              <a:buNone/>
            </a:pPr>
            <a:r>
              <a:rPr lang="uk-UA" dirty="0" smtClean="0"/>
              <a:t>М</a:t>
            </a:r>
            <a:r>
              <a:rPr lang="en-US" baseline="-25000" dirty="0" smtClean="0"/>
              <a:t>r</a:t>
            </a:r>
            <a:r>
              <a:rPr lang="uk-UA" dirty="0" smtClean="0"/>
              <a:t>(</a:t>
            </a:r>
            <a:r>
              <a:rPr lang="uk-UA" dirty="0" err="1" smtClean="0"/>
              <a:t>Са</a:t>
            </a:r>
            <a:r>
              <a:rPr lang="uk-UA" dirty="0" smtClean="0"/>
              <a:t>(ОН)</a:t>
            </a:r>
            <a:r>
              <a:rPr lang="uk-UA" baseline="-25000" dirty="0" smtClean="0"/>
              <a:t>2</a:t>
            </a:r>
            <a:r>
              <a:rPr lang="uk-UA" dirty="0" smtClean="0"/>
              <a:t>)= А</a:t>
            </a:r>
            <a:r>
              <a:rPr lang="en-US" baseline="-25000" dirty="0" smtClean="0"/>
              <a:t>r</a:t>
            </a:r>
            <a:r>
              <a:rPr lang="uk-UA" dirty="0" smtClean="0"/>
              <a:t>(</a:t>
            </a:r>
            <a:r>
              <a:rPr lang="ru-RU" dirty="0" err="1" smtClean="0"/>
              <a:t>Са</a:t>
            </a:r>
            <a:r>
              <a:rPr lang="uk-UA" dirty="0" smtClean="0"/>
              <a:t>)+(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r</a:t>
            </a:r>
            <a:r>
              <a:rPr lang="uk-UA" dirty="0" smtClean="0"/>
              <a:t>(</a:t>
            </a:r>
            <a:r>
              <a:rPr lang="en-US" dirty="0" smtClean="0"/>
              <a:t>O</a:t>
            </a:r>
            <a:r>
              <a:rPr lang="uk-UA" dirty="0" smtClean="0"/>
              <a:t>)+ А</a:t>
            </a:r>
            <a:r>
              <a:rPr lang="en-US" baseline="-25000" dirty="0" smtClean="0"/>
              <a:t>r</a:t>
            </a:r>
            <a:r>
              <a:rPr lang="uk-UA" dirty="0" smtClean="0"/>
              <a:t>(</a:t>
            </a:r>
            <a:r>
              <a:rPr lang="en-US" dirty="0" smtClean="0"/>
              <a:t>H</a:t>
            </a:r>
            <a:r>
              <a:rPr lang="uk-UA" dirty="0" smtClean="0"/>
              <a:t>))×2=40+(16+1)×2=74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873930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660066"/>
                </a:solidFill>
                <a:latin typeface="Uk_Arbat" pitchFamily="2" charset="0"/>
              </a:rPr>
              <a:t>Піднімись по сходинках від простої речовини   до складної</a:t>
            </a:r>
          </a:p>
        </p:txBody>
      </p:sp>
      <p:sp>
        <p:nvSpPr>
          <p:cNvPr id="5" name="Прямокутник 3"/>
          <p:cNvSpPr/>
          <p:nvPr/>
        </p:nvSpPr>
        <p:spPr>
          <a:xfrm>
            <a:off x="755576" y="1988840"/>
            <a:ext cx="66186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Варіант 1</a:t>
            </a:r>
          </a:p>
          <a:p>
            <a:r>
              <a:rPr lang="uk-UA" sz="2400" dirty="0" smtClean="0"/>
              <a:t>                                                     </a:t>
            </a:r>
            <a:r>
              <a:rPr lang="en-US" sz="2400" dirty="0" err="1" smtClean="0"/>
              <a:t>Mr</a:t>
            </a:r>
            <a:r>
              <a:rPr lang="en-US" sz="2400" dirty="0" smtClean="0"/>
              <a:t>[Al</a:t>
            </a:r>
            <a:r>
              <a:rPr lang="uk-UA" sz="2400" baseline="-25000" dirty="0" smtClean="0"/>
              <a:t>2</a:t>
            </a:r>
            <a:r>
              <a:rPr lang="en-US" sz="2400" dirty="0" smtClean="0"/>
              <a:t>(SO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3</a:t>
            </a:r>
            <a:r>
              <a:rPr lang="en-US" sz="2400" dirty="0"/>
              <a:t>]=</a:t>
            </a:r>
            <a:endParaRPr lang="uk-UA" sz="2400" dirty="0"/>
          </a:p>
          <a:p>
            <a:r>
              <a:rPr lang="uk-UA" sz="2400" dirty="0" smtClean="0"/>
              <a:t>                               </a:t>
            </a:r>
            <a:r>
              <a:rPr lang="en-US" sz="2400" dirty="0" err="1" smtClean="0"/>
              <a:t>Mr</a:t>
            </a:r>
            <a:r>
              <a:rPr lang="en-US" sz="2400" dirty="0" smtClean="0"/>
              <a:t>(Na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</a:t>
            </a:r>
            <a:r>
              <a:rPr lang="en-US" sz="2400" dirty="0"/>
              <a:t>)=</a:t>
            </a:r>
            <a:endParaRPr lang="uk-UA" sz="2400" dirty="0"/>
          </a:p>
          <a:p>
            <a:r>
              <a:rPr lang="uk-UA" sz="2400" dirty="0" smtClean="0"/>
              <a:t>              </a:t>
            </a:r>
            <a:r>
              <a:rPr lang="en-US" sz="2400" dirty="0" err="1" smtClean="0"/>
              <a:t>Mr</a:t>
            </a:r>
            <a:r>
              <a:rPr lang="en-US" sz="2400" dirty="0" smtClean="0"/>
              <a:t>(P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5</a:t>
            </a:r>
            <a:r>
              <a:rPr lang="en-US" sz="2400" dirty="0"/>
              <a:t>)=</a:t>
            </a:r>
            <a:endParaRPr lang="uk-UA" sz="2400" dirty="0"/>
          </a:p>
          <a:p>
            <a:r>
              <a:rPr lang="en-US" sz="2400" dirty="0" err="1" smtClean="0"/>
              <a:t>Mr</a:t>
            </a:r>
            <a:r>
              <a:rPr lang="en-US" sz="2400" dirty="0" smtClean="0"/>
              <a:t>(Cl</a:t>
            </a:r>
            <a:r>
              <a:rPr lang="en-US" sz="2400" baseline="-25000" dirty="0" smtClean="0"/>
              <a:t>2</a:t>
            </a:r>
            <a:r>
              <a:rPr lang="en-US" sz="2400" dirty="0"/>
              <a:t>)=</a:t>
            </a:r>
            <a:endParaRPr lang="uk-UA" sz="2400" dirty="0"/>
          </a:p>
        </p:txBody>
      </p:sp>
      <p:sp>
        <p:nvSpPr>
          <p:cNvPr id="6" name="Прямокутник 4"/>
          <p:cNvSpPr/>
          <p:nvPr/>
        </p:nvSpPr>
        <p:spPr>
          <a:xfrm>
            <a:off x="180847" y="4221088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Варіант 2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                                                         </a:t>
            </a:r>
            <a:r>
              <a:rPr lang="uk-UA" sz="2400" dirty="0" err="1" smtClean="0"/>
              <a:t>Mr</a:t>
            </a:r>
            <a:r>
              <a:rPr lang="en-US" sz="2400" dirty="0"/>
              <a:t>[Ca</a:t>
            </a:r>
            <a:r>
              <a:rPr lang="en-US" sz="2400" baseline="-25000" dirty="0"/>
              <a:t>3</a:t>
            </a:r>
            <a:r>
              <a:rPr lang="en-US" sz="2400" dirty="0"/>
              <a:t>(PO</a:t>
            </a:r>
            <a:r>
              <a:rPr lang="en-US" sz="2400" baseline="-25000" dirty="0"/>
              <a:t>4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]=</a:t>
            </a:r>
            <a:endParaRPr lang="uk-UA" sz="2400" dirty="0"/>
          </a:p>
          <a:p>
            <a:r>
              <a:rPr lang="uk-UA" sz="2400" dirty="0" smtClean="0"/>
              <a:t>                                  </a:t>
            </a:r>
            <a:r>
              <a:rPr lang="en-US" sz="2400" dirty="0" err="1" smtClean="0"/>
              <a:t>Mr</a:t>
            </a:r>
            <a:r>
              <a:rPr lang="en-US" sz="2400" dirty="0" smtClean="0"/>
              <a:t>(K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ZnO</a:t>
            </a:r>
            <a:r>
              <a:rPr lang="en-US" sz="2400" baseline="-25000" dirty="0" smtClean="0"/>
              <a:t>2</a:t>
            </a:r>
            <a:r>
              <a:rPr lang="en-US" sz="2400" dirty="0"/>
              <a:t>)=</a:t>
            </a:r>
            <a:endParaRPr lang="uk-UA" sz="2400" dirty="0"/>
          </a:p>
          <a:p>
            <a:r>
              <a:rPr lang="uk-UA" sz="2400" dirty="0" smtClean="0"/>
              <a:t>               </a:t>
            </a:r>
            <a:r>
              <a:rPr lang="en-US" sz="2400" dirty="0" err="1" smtClean="0"/>
              <a:t>Mr</a:t>
            </a:r>
            <a:r>
              <a:rPr lang="ru-RU" sz="2400" dirty="0"/>
              <a:t>(</a:t>
            </a:r>
            <a:r>
              <a:rPr lang="en-US" sz="2400" dirty="0"/>
              <a:t>Fe</a:t>
            </a:r>
            <a:r>
              <a:rPr lang="ru-RU" sz="2400" baseline="-25000" dirty="0"/>
              <a:t>3</a:t>
            </a:r>
            <a:r>
              <a:rPr lang="en-US" sz="2400" dirty="0"/>
              <a:t>O</a:t>
            </a:r>
            <a:r>
              <a:rPr lang="ru-RU" sz="2400" baseline="-25000" dirty="0"/>
              <a:t>4</a:t>
            </a:r>
            <a:r>
              <a:rPr lang="ru-RU" sz="2400" dirty="0"/>
              <a:t>)=</a:t>
            </a:r>
            <a:endParaRPr lang="uk-UA" sz="2400" dirty="0"/>
          </a:p>
          <a:p>
            <a:r>
              <a:rPr lang="en-US" sz="2400" dirty="0" err="1" smtClean="0"/>
              <a:t>Mr</a:t>
            </a:r>
            <a:r>
              <a:rPr lang="ru-RU" sz="2400" dirty="0"/>
              <a:t>(</a:t>
            </a:r>
            <a:r>
              <a:rPr lang="en-US" sz="2400" dirty="0"/>
              <a:t>O</a:t>
            </a:r>
            <a:r>
              <a:rPr lang="ru-RU" sz="2400" baseline="-25000" dirty="0"/>
              <a:t>3</a:t>
            </a:r>
            <a:r>
              <a:rPr lang="ru-RU" sz="2400" dirty="0"/>
              <a:t>)=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8359471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Users\Admin\downloads\шаблони пп\хімія\template_inter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57" y="14331"/>
            <a:ext cx="9146257" cy="685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76221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accent1">
                    <a:lumMod val="50000"/>
                  </a:schemeClr>
                </a:solidFill>
                <a:latin typeface="UkrainianLazurski" pitchFamily="18" charset="0"/>
              </a:rPr>
              <a:t>ХІМІЧНЕ ЛОТО</a:t>
            </a:r>
            <a:endParaRPr lang="uk-UA" sz="5400" b="1" dirty="0">
              <a:solidFill>
                <a:schemeClr val="accent1">
                  <a:lumMod val="50000"/>
                </a:schemeClr>
              </a:solidFill>
              <a:latin typeface="UkrainianLazurski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04248" y="5517232"/>
            <a:ext cx="1656184" cy="830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err="1" smtClean="0"/>
              <a:t>NaOH</a:t>
            </a:r>
            <a:endParaRPr lang="uk-UA" sz="4000" dirty="0"/>
          </a:p>
        </p:txBody>
      </p:sp>
      <p:sp>
        <p:nvSpPr>
          <p:cNvPr id="6" name="Місце для вмісту 2"/>
          <p:cNvSpPr txBox="1">
            <a:spLocks/>
          </p:cNvSpPr>
          <p:nvPr/>
        </p:nvSpPr>
        <p:spPr>
          <a:xfrm>
            <a:off x="5795007" y="1803421"/>
            <a:ext cx="158417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i="1" dirty="0" smtClean="0"/>
              <a:t>Na</a:t>
            </a:r>
            <a:r>
              <a:rPr lang="uk-UA" sz="4000" i="1" baseline="-25000" dirty="0" smtClean="0"/>
              <a:t>2</a:t>
            </a:r>
            <a:r>
              <a:rPr lang="en-US" sz="4000" i="1" dirty="0" smtClean="0"/>
              <a:t>O</a:t>
            </a:r>
            <a:r>
              <a:rPr lang="uk-UA" sz="4000" i="1" dirty="0" smtClean="0"/>
              <a:t> </a:t>
            </a: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2417880" y="1703556"/>
            <a:ext cx="1368152" cy="933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i="1" dirty="0" err="1" smtClean="0"/>
              <a:t>NaI</a:t>
            </a:r>
            <a:endParaRPr lang="uk-UA" sz="4000" i="1" dirty="0" smtClean="0"/>
          </a:p>
        </p:txBody>
      </p:sp>
      <p:sp>
        <p:nvSpPr>
          <p:cNvPr id="8" name="Місце для вмісту 2"/>
          <p:cNvSpPr txBox="1">
            <a:spLocks/>
          </p:cNvSpPr>
          <p:nvPr/>
        </p:nvSpPr>
        <p:spPr>
          <a:xfrm>
            <a:off x="4716016" y="3717032"/>
            <a:ext cx="1224136" cy="929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i="1" dirty="0" smtClean="0"/>
              <a:t>H</a:t>
            </a:r>
            <a:r>
              <a:rPr lang="uk-UA" sz="4000" i="1" baseline="-25000" dirty="0" smtClean="0"/>
              <a:t>2</a:t>
            </a:r>
            <a:r>
              <a:rPr lang="en-US" sz="4000" i="1" dirty="0" smtClean="0"/>
              <a:t>O</a:t>
            </a:r>
            <a:endParaRPr lang="uk-UA" sz="4000" i="1" dirty="0" smtClean="0"/>
          </a:p>
        </p:txBody>
      </p:sp>
      <p:sp>
        <p:nvSpPr>
          <p:cNvPr id="9" name="Місце для вмісту 2"/>
          <p:cNvSpPr txBox="1">
            <a:spLocks/>
          </p:cNvSpPr>
          <p:nvPr/>
        </p:nvSpPr>
        <p:spPr>
          <a:xfrm>
            <a:off x="7182517" y="3790951"/>
            <a:ext cx="1169640" cy="712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i="1" dirty="0" smtClean="0"/>
              <a:t>HI</a:t>
            </a:r>
            <a:endParaRPr lang="uk-UA" sz="4000" i="1" dirty="0" smtClean="0"/>
          </a:p>
        </p:txBody>
      </p:sp>
      <p:sp>
        <p:nvSpPr>
          <p:cNvPr id="10" name="Місце для вмісту 2"/>
          <p:cNvSpPr txBox="1">
            <a:spLocks/>
          </p:cNvSpPr>
          <p:nvPr/>
        </p:nvSpPr>
        <p:spPr>
          <a:xfrm>
            <a:off x="3632627" y="5733256"/>
            <a:ext cx="1339552" cy="803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i="1" dirty="0" err="1" smtClean="0"/>
              <a:t>KCl</a:t>
            </a:r>
            <a:endParaRPr lang="uk-UA" sz="4000" i="1" dirty="0" smtClean="0"/>
          </a:p>
        </p:txBody>
      </p:sp>
      <p:sp>
        <p:nvSpPr>
          <p:cNvPr id="11" name="Місце для вмісту 2"/>
          <p:cNvSpPr txBox="1">
            <a:spLocks/>
          </p:cNvSpPr>
          <p:nvPr/>
        </p:nvSpPr>
        <p:spPr>
          <a:xfrm>
            <a:off x="2267744" y="3933056"/>
            <a:ext cx="1668424" cy="947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i="1" dirty="0" smtClean="0"/>
              <a:t>NH</a:t>
            </a:r>
            <a:r>
              <a:rPr lang="uk-UA" sz="4000" i="1" baseline="-25000" dirty="0" smtClean="0"/>
              <a:t>4</a:t>
            </a:r>
            <a:r>
              <a:rPr lang="en-US" sz="4000" i="1" dirty="0" smtClean="0"/>
              <a:t>OH</a:t>
            </a:r>
            <a:endParaRPr lang="uk-UA" sz="4000" i="1" dirty="0" smtClean="0"/>
          </a:p>
        </p:txBody>
      </p:sp>
      <p:pic>
        <p:nvPicPr>
          <p:cNvPr id="2052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2202625" y="1287703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5556063" y="1388942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6916325" y="3090966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4441213" y="3085315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6493019" y="4990313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2202625" y="3411865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image.tsn.ua/media/images2/original/Feb2010/1e2eebd942_1994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30" t="5826" r="22771" b="5567"/>
          <a:stretch/>
        </p:blipFill>
        <p:spPr bwMode="auto">
          <a:xfrm rot="16200000">
            <a:off x="3451391" y="5005271"/>
            <a:ext cx="1702024" cy="176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13981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384376"/>
          </a:xfrm>
        </p:spPr>
        <p:txBody>
          <a:bodyPr>
            <a:normAutofit/>
          </a:bodyPr>
          <a:lstStyle/>
          <a:p>
            <a:pPr lvl="0"/>
            <a:r>
              <a:rPr lang="uk-UA" sz="3200" i="1" dirty="0" smtClean="0"/>
              <a:t>На </a:t>
            </a:r>
            <a:r>
              <a:rPr lang="uk-UA" sz="3200" i="1" dirty="0"/>
              <a:t>сьогоднішньому уроці ми вивчили…</a:t>
            </a:r>
            <a:endParaRPr lang="uk-UA" sz="3200" dirty="0"/>
          </a:p>
          <a:p>
            <a:pPr lvl="0"/>
            <a:r>
              <a:rPr lang="uk-UA" sz="3200" i="1" dirty="0"/>
              <a:t>Відносна молекулярна маса це - …</a:t>
            </a:r>
            <a:endParaRPr lang="uk-UA" sz="3200" dirty="0"/>
          </a:p>
          <a:p>
            <a:pPr lvl="0"/>
            <a:r>
              <a:rPr lang="uk-UA" sz="3200" i="1" dirty="0"/>
              <a:t>Вона позначається як …</a:t>
            </a:r>
            <a:endParaRPr lang="uk-UA" sz="3200" dirty="0"/>
          </a:p>
          <a:p>
            <a:pPr lvl="0"/>
            <a:r>
              <a:rPr lang="uk-UA" sz="3200" i="1" dirty="0"/>
              <a:t>Відносна молекулярна маса речовини визначається як сума …</a:t>
            </a:r>
            <a:r>
              <a:rPr lang="ru-RU" sz="3200" i="1" dirty="0"/>
              <a:t> </a:t>
            </a:r>
            <a:endParaRPr lang="uk-UA" sz="3200" dirty="0"/>
          </a:p>
          <a:p>
            <a:endParaRPr lang="uk-UA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980728"/>
            <a:ext cx="43508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uk-UA" sz="3200" b="1" dirty="0" err="1">
                <a:solidFill>
                  <a:prstClr val="black"/>
                </a:solidFill>
              </a:rPr>
              <a:t>Продовжіть</a:t>
            </a:r>
            <a:r>
              <a:rPr lang="uk-UA" sz="3200" b="1" dirty="0">
                <a:solidFill>
                  <a:prstClr val="black"/>
                </a:solidFill>
              </a:rPr>
              <a:t> речення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15813375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/>
              <a:t>Домашнє завдання:</a:t>
            </a:r>
          </a:p>
          <a:p>
            <a:pPr marL="514350" indent="-514350">
              <a:buAutoNum type="arabicPeriod"/>
            </a:pPr>
            <a:r>
              <a:rPr lang="uk-UA" sz="3200" dirty="0" smtClean="0"/>
              <a:t>Вивчити параграф 9.</a:t>
            </a:r>
          </a:p>
          <a:p>
            <a:pPr marL="514350" indent="-514350">
              <a:buAutoNum type="arabicPeriod"/>
            </a:pPr>
            <a:r>
              <a:rPr lang="uk-UA" sz="3200" dirty="0" smtClean="0"/>
              <a:t>Виконати вправу </a:t>
            </a:r>
            <a:r>
              <a:rPr lang="uk-UA" sz="3200" dirty="0"/>
              <a:t>№</a:t>
            </a:r>
            <a:r>
              <a:rPr lang="uk-UA" sz="3200" dirty="0" smtClean="0"/>
              <a:t>1 (</a:t>
            </a:r>
            <a:r>
              <a:rPr lang="uk-UA" sz="3200" dirty="0"/>
              <a:t>ст.68)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1576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Users\Admin\downloads\шаблони пп\хімія\template-inter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687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Підібрати по два-три елементи за валентністю у  сполуках з </a:t>
            </a:r>
            <a:r>
              <a:rPr lang="uk-UA" sz="3600" b="1" dirty="0" err="1" smtClean="0">
                <a:solidFill>
                  <a:schemeClr val="bg1"/>
                </a:solidFill>
              </a:rPr>
              <a:t>Оксигеном</a:t>
            </a:r>
            <a:r>
              <a:rPr lang="uk-UA" sz="3600" b="1" dirty="0" smtClean="0">
                <a:solidFill>
                  <a:schemeClr val="bg1"/>
                </a:solidFill>
              </a:rPr>
              <a:t/>
            </a:r>
            <a:br>
              <a:rPr lang="uk-UA" sz="3600" b="1" dirty="0" smtClean="0">
                <a:solidFill>
                  <a:schemeClr val="bg1"/>
                </a:solidFill>
              </a:rPr>
            </a:b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Одновалентні: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Двовалентні</a:t>
            </a: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uk-UA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Тривалентні</a:t>
            </a: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uk-UA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Чотиривалентні: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1888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uk-UA" sz="3600" i="1" dirty="0" smtClean="0"/>
              <a:t>Що вивчає хімія?</a:t>
            </a:r>
            <a:endParaRPr lang="uk-UA" sz="3600" dirty="0" smtClean="0"/>
          </a:p>
          <a:p>
            <a:pPr lvl="0"/>
            <a:r>
              <a:rPr lang="uk-UA" sz="3600" i="1" dirty="0" smtClean="0"/>
              <a:t>Як поділяються хімічні речовини?</a:t>
            </a:r>
            <a:endParaRPr lang="uk-UA" sz="3600" dirty="0" smtClean="0"/>
          </a:p>
          <a:p>
            <a:pPr lvl="0"/>
            <a:r>
              <a:rPr lang="uk-UA" sz="3600" i="1" dirty="0" smtClean="0"/>
              <a:t>Що таке прості речовини, і які речовини називаються складними?</a:t>
            </a:r>
            <a:endParaRPr lang="uk-UA" sz="3600" dirty="0" smtClean="0"/>
          </a:p>
          <a:p>
            <a:pPr lvl="0"/>
            <a:r>
              <a:rPr lang="uk-UA" sz="3600" i="1" dirty="0" smtClean="0"/>
              <a:t>Які хімічні величини ми з вами вже вивчили?</a:t>
            </a:r>
            <a:r>
              <a:rPr lang="ru-RU" sz="3600" i="1" dirty="0" smtClean="0"/>
              <a:t> </a:t>
            </a:r>
            <a:endParaRPr lang="uk-UA" sz="3600" dirty="0" smtClean="0"/>
          </a:p>
          <a:p>
            <a:pPr marL="0" indent="0">
              <a:buNone/>
            </a:pPr>
            <a:endParaRPr lang="uk-UA" sz="3600" dirty="0" smtClean="0"/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8193342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8710464"/>
              </p:ext>
            </p:extLst>
          </p:nvPr>
        </p:nvGraphicFramePr>
        <p:xfrm>
          <a:off x="1475656" y="1196752"/>
          <a:ext cx="6048673" cy="4550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434"/>
                <a:gridCol w="534461"/>
                <a:gridCol w="524599"/>
                <a:gridCol w="635042"/>
                <a:gridCol w="583765"/>
                <a:gridCol w="524599"/>
                <a:gridCol w="583765"/>
                <a:gridCol w="549252"/>
                <a:gridCol w="549252"/>
                <a:gridCol w="549252"/>
                <a:gridCol w="549252"/>
              </a:tblGrid>
              <a:tr h="504056"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00" spc="-25" dirty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00" spc="-25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18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uk-UA" sz="1800" b="1" kern="1200" spc="-25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8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spc="-25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uk-UA" sz="18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uk-UA" sz="18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uk-UA" sz="1800" b="1" kern="1200" spc="-25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uk-UA" sz="18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uk-UA" sz="1800" b="1" kern="1200" spc="-2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491880" y="1719633"/>
            <a:ext cx="648072" cy="46166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86409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/>
              <a:t>За відносними атомними </a:t>
            </a:r>
            <a:r>
              <a:rPr lang="uk-UA" sz="2800" b="1" dirty="0" smtClean="0"/>
              <a:t>масами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uk-UA" sz="2800" b="1" dirty="0" smtClean="0"/>
              <a:t> </a:t>
            </a:r>
            <a:r>
              <a:rPr lang="uk-UA" sz="2800" b="1" dirty="0"/>
              <a:t>розгадайте </a:t>
            </a:r>
            <a:r>
              <a:rPr lang="uk-UA" sz="2800" b="1" dirty="0" smtClean="0"/>
              <a:t>кросворд</a:t>
            </a:r>
            <a:endParaRPr lang="uk-UA" sz="2800" b="1" dirty="0"/>
          </a:p>
        </p:txBody>
      </p:sp>
      <p:sp>
        <p:nvSpPr>
          <p:cNvPr id="7" name="Прямокутник 4"/>
          <p:cNvSpPr/>
          <p:nvPr/>
        </p:nvSpPr>
        <p:spPr>
          <a:xfrm>
            <a:off x="395536" y="5877272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По вертикалі: 1 – 108; 2- </a:t>
            </a:r>
            <a:r>
              <a:rPr lang="uk-UA" sz="2000" b="1" dirty="0" smtClean="0"/>
              <a:t>12</a:t>
            </a:r>
            <a:r>
              <a:rPr lang="en-US" sz="2000" b="1" dirty="0" smtClean="0"/>
              <a:t>7</a:t>
            </a:r>
            <a:endParaRPr lang="uk-UA" sz="2000" b="1" dirty="0"/>
          </a:p>
          <a:p>
            <a:r>
              <a:rPr lang="uk-UA" sz="2000" b="1" dirty="0"/>
              <a:t>По горизонталі: 1 – 39; 2 – 222; 3 – 16; 4 – 27; </a:t>
            </a:r>
            <a:r>
              <a:rPr lang="uk-UA" sz="2000" b="1" dirty="0" smtClean="0"/>
              <a:t>5 </a:t>
            </a:r>
            <a:r>
              <a:rPr lang="uk-UA" sz="2000" b="1" dirty="0"/>
              <a:t>– </a:t>
            </a:r>
            <a:r>
              <a:rPr lang="uk-UA" sz="2000" b="1" dirty="0" smtClean="0"/>
              <a:t>127,</a:t>
            </a:r>
            <a:r>
              <a:rPr lang="en-US" sz="2000" b="1" smtClean="0"/>
              <a:t>6</a:t>
            </a:r>
            <a:r>
              <a:rPr lang="uk-UA" sz="2000" b="1" smtClean="0"/>
              <a:t>; </a:t>
            </a:r>
            <a:r>
              <a:rPr lang="uk-UA" sz="2000" b="1" dirty="0"/>
              <a:t>6 – </a:t>
            </a:r>
            <a:r>
              <a:rPr lang="uk-UA" sz="2000" b="1" dirty="0" smtClean="0"/>
              <a:t>6</a:t>
            </a:r>
            <a:r>
              <a:rPr lang="en-US" sz="2000" b="1" dirty="0" smtClean="0"/>
              <a:t>4</a:t>
            </a:r>
            <a:r>
              <a:rPr lang="uk-UA" sz="2000" b="1" dirty="0" smtClean="0"/>
              <a:t>.</a:t>
            </a:r>
            <a:r>
              <a:rPr lang="uk-UA" sz="2000" b="1" i="1" dirty="0" smtClean="0"/>
              <a:t> </a:t>
            </a:r>
            <a:endParaRPr lang="uk-UA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54903" y="1719634"/>
            <a:ext cx="2731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К     А    Л     І    Й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8070" y="2232966"/>
            <a:ext cx="2568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Р    А    Д</a:t>
            </a:r>
            <a:r>
              <a:rPr lang="uk-UA" sz="16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</a:rPr>
              <a:t>   О   Н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1761" y="3253218"/>
            <a:ext cx="3866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О    К    С     И    Г     Е    Н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3565" y="3762551"/>
            <a:ext cx="4445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А    Л    Ю    М    І     Н     І     Й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0073" y="4279381"/>
            <a:ext cx="280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 Т    Е    Л     У    Р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1042" y="5288881"/>
            <a:ext cx="3305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К     У    П     Р    У    М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32" y="1628800"/>
            <a:ext cx="441146" cy="4228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А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Р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Г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Е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Н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Т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У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М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4125" y="1634689"/>
            <a:ext cx="350012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Й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О</a:t>
            </a:r>
          </a:p>
          <a:p>
            <a:pPr>
              <a:lnSpc>
                <a:spcPct val="140000"/>
              </a:lnSpc>
            </a:pPr>
            <a:r>
              <a:rPr lang="uk-UA" sz="2400" b="1" dirty="0" smtClean="0">
                <a:solidFill>
                  <a:srgbClr val="FF0000"/>
                </a:solidFill>
              </a:rPr>
              <a:t>Д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05143" y="2232966"/>
            <a:ext cx="874930" cy="46166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4644008" y="1268760"/>
            <a:ext cx="657170" cy="36004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угольник 16"/>
          <p:cNvSpPr/>
          <p:nvPr/>
        </p:nvSpPr>
        <p:spPr>
          <a:xfrm>
            <a:off x="6300192" y="1268760"/>
            <a:ext cx="686550" cy="45087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1259632" y="3140968"/>
            <a:ext cx="712129" cy="57391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Прямоугольник 18"/>
          <p:cNvSpPr/>
          <p:nvPr/>
        </p:nvSpPr>
        <p:spPr>
          <a:xfrm>
            <a:off x="1259632" y="3762551"/>
            <a:ext cx="712129" cy="516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угольник 19"/>
          <p:cNvSpPr/>
          <p:nvPr/>
        </p:nvSpPr>
        <p:spPr>
          <a:xfrm>
            <a:off x="4139952" y="4279381"/>
            <a:ext cx="640121" cy="46166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рямоугольник 20"/>
          <p:cNvSpPr/>
          <p:nvPr/>
        </p:nvSpPr>
        <p:spPr>
          <a:xfrm>
            <a:off x="1259632" y="5288881"/>
            <a:ext cx="712129" cy="46166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711416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708920"/>
            <a:ext cx="8748464" cy="1470025"/>
          </a:xfrm>
        </p:spPr>
        <p:txBody>
          <a:bodyPr/>
          <a:lstStyle/>
          <a:p>
            <a:pPr algn="ctr"/>
            <a:r>
              <a:rPr lang="uk-UA" sz="5400" dirty="0" smtClean="0">
                <a:latin typeface="Uk_Academy" pitchFamily="2" charset="0"/>
              </a:rPr>
              <a:t>Відносна молекулярна маса речовини. Її </a:t>
            </a:r>
            <a:r>
              <a:rPr lang="uk-UA" sz="5400" dirty="0" smtClean="0">
                <a:latin typeface="Uk_Academy" pitchFamily="2" charset="0"/>
              </a:rPr>
              <a:t>обчислення </a:t>
            </a:r>
            <a:r>
              <a:rPr lang="uk-UA" sz="5400" dirty="0" smtClean="0">
                <a:latin typeface="Uk_Academy" pitchFamily="2" charset="0"/>
              </a:rPr>
              <a:t>за хімічною формулою</a:t>
            </a:r>
            <a:endParaRPr lang="uk-UA" sz="5400" dirty="0">
              <a:latin typeface="Uk_Academ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90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 txBox="1">
            <a:spLocks/>
          </p:cNvSpPr>
          <p:nvPr/>
        </p:nvSpPr>
        <p:spPr bwMode="auto">
          <a:xfrm>
            <a:off x="467544" y="836712"/>
            <a:ext cx="844562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987425" indent="-987425">
              <a:spcBef>
                <a:spcPts val="1000"/>
              </a:spcBef>
            </a:pPr>
            <a:r>
              <a:rPr lang="uk-UA" sz="2800" b="1" dirty="0" smtClean="0"/>
              <a:t>Мета:</a:t>
            </a:r>
            <a:r>
              <a:rPr lang="uk-UA" sz="2800" dirty="0" smtClean="0"/>
              <a:t> поглибити поняття про хімічну формулу, її використання для розрахунків; дати поняття про відносну молекулярну масу; навчити визначати відносну моле­кулярну масу простих і складних речовин за їх  формулами;</a:t>
            </a:r>
          </a:p>
          <a:p>
            <a:pPr marL="987425">
              <a:spcBef>
                <a:spcPts val="1000"/>
              </a:spcBef>
            </a:pPr>
            <a:r>
              <a:rPr lang="uk-UA" sz="2800" dirty="0" smtClean="0"/>
              <a:t>Розвивати навички визначати валентності елементів у сполуках, проводити обчислення за хімічними формулами;</a:t>
            </a:r>
          </a:p>
          <a:p>
            <a:pPr marL="987425">
              <a:spcBef>
                <a:spcPts val="1000"/>
              </a:spcBef>
            </a:pPr>
            <a:r>
              <a:rPr lang="uk-UA" sz="2800" dirty="0" smtClean="0"/>
              <a:t>Виховувати інтерес до вивчення хімії, розширювати науковий світогляд, здійснювати естетичне виховання.</a:t>
            </a:r>
          </a:p>
          <a:p>
            <a:pPr>
              <a:spcBef>
                <a:spcPts val="1000"/>
              </a:spcBef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211886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3744416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uk-UA" sz="2800" b="1" i="1" dirty="0" smtClean="0"/>
              <a:t>Молекулярна </a:t>
            </a:r>
            <a:r>
              <a:rPr lang="uk-UA" sz="2800" b="1" i="1" dirty="0"/>
              <a:t>маса </a:t>
            </a:r>
            <a:r>
              <a:rPr lang="uk-UA" sz="2800" dirty="0"/>
              <a:t>— це маса однієї молекули певної речовини.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uk-UA" sz="2800" b="1" i="1" dirty="0" smtClean="0"/>
              <a:t>Відносна </a:t>
            </a:r>
            <a:r>
              <a:rPr lang="uk-UA" sz="2800" b="1" i="1" dirty="0"/>
              <a:t>молекулярна </a:t>
            </a:r>
            <a:r>
              <a:rPr lang="uk-UA" sz="2800" b="1" i="1" dirty="0" smtClean="0"/>
              <a:t>маса </a:t>
            </a:r>
            <a:r>
              <a:rPr lang="uk-UA" sz="2800" i="1" dirty="0" smtClean="0"/>
              <a:t>— </a:t>
            </a:r>
            <a:r>
              <a:rPr lang="uk-UA" sz="2800" dirty="0"/>
              <a:t>це фізична величина, що показує, у скільки разів маса певної молекули більша за 1/12 маси атома Карбо­ну — 12.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uk-UA" sz="2800" dirty="0"/>
              <a:t>Одиниця вимірювання: [М</a:t>
            </a:r>
            <a:r>
              <a:rPr lang="en-US" sz="2800" dirty="0"/>
              <a:t>r</a:t>
            </a:r>
            <a:r>
              <a:rPr lang="uk-UA" sz="2800" dirty="0"/>
              <a:t>.] = </a:t>
            </a:r>
            <a:r>
              <a:rPr lang="uk-UA" sz="2800" dirty="0" err="1"/>
              <a:t>а.о.м</a:t>
            </a:r>
            <a:r>
              <a:rPr lang="uk-UA" sz="2800" dirty="0"/>
              <a:t>.</a:t>
            </a:r>
          </a:p>
          <a:p>
            <a:pPr marL="0" indent="0">
              <a:spcBef>
                <a:spcPts val="1800"/>
              </a:spcBef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9742094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816" y="6021288"/>
            <a:ext cx="4104456" cy="1440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6165304"/>
            <a:ext cx="288032" cy="1440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6165304"/>
            <a:ext cx="288032" cy="1440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2204864"/>
            <a:ext cx="144016" cy="38164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 стрелкой 28"/>
          <p:cNvCxnSpPr>
            <a:stCxn id="8" idx="2"/>
          </p:cNvCxnSpPr>
          <p:nvPr/>
        </p:nvCxnSpPr>
        <p:spPr>
          <a:xfrm flipV="1">
            <a:off x="4860032" y="3573016"/>
            <a:ext cx="648072" cy="24482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Блок-схема: магнитный диск 48"/>
          <p:cNvSpPr/>
          <p:nvPr/>
        </p:nvSpPr>
        <p:spPr>
          <a:xfrm>
            <a:off x="7380312" y="3933056"/>
            <a:ext cx="1080120" cy="2088232"/>
          </a:xfrm>
          <a:prstGeom prst="flowChartMagneticDisk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Месяц 41"/>
          <p:cNvSpPr/>
          <p:nvPr/>
        </p:nvSpPr>
        <p:spPr>
          <a:xfrm rot="16200000">
            <a:off x="6012160" y="4005064"/>
            <a:ext cx="360040" cy="1800200"/>
          </a:xfrm>
          <a:prstGeom prst="moon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Месяц 49"/>
          <p:cNvSpPr/>
          <p:nvPr/>
        </p:nvSpPr>
        <p:spPr>
          <a:xfrm rot="16200000">
            <a:off x="3419872" y="4869160"/>
            <a:ext cx="360040" cy="1800200"/>
          </a:xfrm>
          <a:prstGeom prst="moon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33"/>
          <p:cNvGrpSpPr/>
          <p:nvPr/>
        </p:nvGrpSpPr>
        <p:grpSpPr>
          <a:xfrm rot="681247">
            <a:off x="2518605" y="4334967"/>
            <a:ext cx="2016225" cy="1285857"/>
            <a:chOff x="1115615" y="970441"/>
            <a:chExt cx="2016225" cy="1285857"/>
          </a:xfrm>
        </p:grpSpPr>
        <p:sp>
          <p:nvSpPr>
            <p:cNvPr id="91" name="Овал 90"/>
            <p:cNvSpPr/>
            <p:nvPr/>
          </p:nvSpPr>
          <p:spPr>
            <a:xfrm>
              <a:off x="1967556" y="1231490"/>
              <a:ext cx="729081" cy="74065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1547664" y="1628800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1475656" y="1052736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2483768" y="1556792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411760" y="970441"/>
              <a:ext cx="648072" cy="65835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1115615" y="1001302"/>
              <a:ext cx="405045" cy="411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1187624" y="1844824"/>
              <a:ext cx="405045" cy="411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258895" y="260648"/>
            <a:ext cx="84175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Яка </a:t>
            </a:r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відносна</a:t>
            </a:r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молекулярна</a:t>
            </a:r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маса</a:t>
            </a:r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молекули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5591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816" y="6021288"/>
            <a:ext cx="4104456" cy="1440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6165304"/>
            <a:ext cx="288032" cy="1440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6165304"/>
            <a:ext cx="288032" cy="1440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2204864"/>
            <a:ext cx="144016" cy="38164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есяц 14"/>
          <p:cNvSpPr/>
          <p:nvPr/>
        </p:nvSpPr>
        <p:spPr>
          <a:xfrm rot="16200000">
            <a:off x="3419872" y="4437112"/>
            <a:ext cx="360040" cy="1800200"/>
          </a:xfrm>
          <a:prstGeom prst="moon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есяц 16"/>
          <p:cNvSpPr/>
          <p:nvPr/>
        </p:nvSpPr>
        <p:spPr>
          <a:xfrm rot="16200000">
            <a:off x="6012160" y="4437112"/>
            <a:ext cx="360040" cy="1800200"/>
          </a:xfrm>
          <a:prstGeom prst="moon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stCxn id="8" idx="2"/>
          </p:cNvCxnSpPr>
          <p:nvPr/>
        </p:nvCxnSpPr>
        <p:spPr>
          <a:xfrm flipV="1">
            <a:off x="4860032" y="3429000"/>
            <a:ext cx="0" cy="25922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907704" y="1340768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547664" y="1700808"/>
            <a:ext cx="576064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475656" y="1124744"/>
            <a:ext cx="576064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483768" y="1628800"/>
            <a:ext cx="576064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411760" y="1052736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115616" y="105273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59632" y="191683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 стрелкой 28"/>
          <p:cNvCxnSpPr>
            <a:stCxn id="8" idx="2"/>
          </p:cNvCxnSpPr>
          <p:nvPr/>
        </p:nvCxnSpPr>
        <p:spPr>
          <a:xfrm flipV="1">
            <a:off x="4860032" y="3573016"/>
            <a:ext cx="648072" cy="24482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395536" y="6193909"/>
            <a:ext cx="360040" cy="3600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3"/>
          <p:cNvGrpSpPr/>
          <p:nvPr/>
        </p:nvGrpSpPr>
        <p:grpSpPr>
          <a:xfrm rot="681247">
            <a:off x="2590613" y="3614888"/>
            <a:ext cx="2016225" cy="1285857"/>
            <a:chOff x="1115615" y="970441"/>
            <a:chExt cx="2016225" cy="1285857"/>
          </a:xfrm>
        </p:grpSpPr>
        <p:sp>
          <p:nvSpPr>
            <p:cNvPr id="35" name="Овал 34"/>
            <p:cNvSpPr/>
            <p:nvPr/>
          </p:nvSpPr>
          <p:spPr>
            <a:xfrm>
              <a:off x="1907703" y="1248186"/>
              <a:ext cx="729081" cy="74065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547664" y="1628800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1475656" y="1052736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483768" y="1556792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11760" y="970441"/>
              <a:ext cx="648072" cy="65835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1115615" y="1001302"/>
              <a:ext cx="405045" cy="411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1187624" y="1844824"/>
              <a:ext cx="405045" cy="411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8" name="Блок-схема: магнитный диск 67"/>
          <p:cNvSpPr/>
          <p:nvPr/>
        </p:nvSpPr>
        <p:spPr>
          <a:xfrm>
            <a:off x="7380312" y="5301208"/>
            <a:ext cx="288032" cy="57606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Блок-схема: магнитный диск 68"/>
          <p:cNvSpPr/>
          <p:nvPr/>
        </p:nvSpPr>
        <p:spPr>
          <a:xfrm>
            <a:off x="7812360" y="5301208"/>
            <a:ext cx="288032" cy="57606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Блок-схема: магнитный диск 69"/>
          <p:cNvSpPr/>
          <p:nvPr/>
        </p:nvSpPr>
        <p:spPr>
          <a:xfrm>
            <a:off x="8639944" y="5993904"/>
            <a:ext cx="504056" cy="8640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Блок-схема: магнитный диск 70"/>
          <p:cNvSpPr/>
          <p:nvPr/>
        </p:nvSpPr>
        <p:spPr>
          <a:xfrm>
            <a:off x="8100392" y="5993904"/>
            <a:ext cx="504056" cy="8640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Блок-схема: магнитный диск 71"/>
          <p:cNvSpPr/>
          <p:nvPr/>
        </p:nvSpPr>
        <p:spPr>
          <a:xfrm>
            <a:off x="7596336" y="5993904"/>
            <a:ext cx="504056" cy="8640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Блок-схема: магнитный диск 72"/>
          <p:cNvSpPr/>
          <p:nvPr/>
        </p:nvSpPr>
        <p:spPr>
          <a:xfrm>
            <a:off x="7020272" y="5993904"/>
            <a:ext cx="504056" cy="8640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Блок-схема: магнитный диск 73"/>
          <p:cNvSpPr/>
          <p:nvPr/>
        </p:nvSpPr>
        <p:spPr>
          <a:xfrm>
            <a:off x="8495928" y="4797152"/>
            <a:ext cx="648072" cy="1152128"/>
          </a:xfrm>
          <a:prstGeom prst="flowChartMagneticDisk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ритм\Desktop\periodic_system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132856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4499992" y="1052736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16016" y="134076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99992" y="148478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6016" y="184482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5576" y="62068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15616" y="76470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Блок-схема: магнитный диск 48"/>
          <p:cNvSpPr/>
          <p:nvPr/>
        </p:nvSpPr>
        <p:spPr>
          <a:xfrm>
            <a:off x="5724128" y="2852936"/>
            <a:ext cx="1080120" cy="2088232"/>
          </a:xfrm>
          <a:prstGeom prst="flowChartMagneticDisk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98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Месяц 41"/>
          <p:cNvSpPr/>
          <p:nvPr/>
        </p:nvSpPr>
        <p:spPr>
          <a:xfrm rot="16200000">
            <a:off x="6012160" y="4005064"/>
            <a:ext cx="360040" cy="1800200"/>
          </a:xfrm>
          <a:prstGeom prst="moon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Месяц 49"/>
          <p:cNvSpPr/>
          <p:nvPr/>
        </p:nvSpPr>
        <p:spPr>
          <a:xfrm rot="16200000">
            <a:off x="3419872" y="4869160"/>
            <a:ext cx="360040" cy="1800200"/>
          </a:xfrm>
          <a:prstGeom prst="moon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0" name="Группа 33"/>
          <p:cNvGrpSpPr/>
          <p:nvPr/>
        </p:nvGrpSpPr>
        <p:grpSpPr>
          <a:xfrm rot="681247">
            <a:off x="2374589" y="5055047"/>
            <a:ext cx="2016225" cy="1285857"/>
            <a:chOff x="1115615" y="970441"/>
            <a:chExt cx="2016225" cy="1285857"/>
          </a:xfrm>
        </p:grpSpPr>
        <p:sp>
          <p:nvSpPr>
            <p:cNvPr id="91" name="Овал 90"/>
            <p:cNvSpPr/>
            <p:nvPr/>
          </p:nvSpPr>
          <p:spPr>
            <a:xfrm>
              <a:off x="1967556" y="1231490"/>
              <a:ext cx="729081" cy="74065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1547664" y="1628800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1475656" y="1052736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2483768" y="1556792"/>
              <a:ext cx="648072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411760" y="970441"/>
              <a:ext cx="648072" cy="65835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1115615" y="1001302"/>
              <a:ext cx="405045" cy="411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1187624" y="1844824"/>
              <a:ext cx="405045" cy="411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8" name="Прямая со стрелкой 97"/>
          <p:cNvCxnSpPr/>
          <p:nvPr/>
        </p:nvCxnSpPr>
        <p:spPr>
          <a:xfrm flipV="1">
            <a:off x="4860032" y="3429000"/>
            <a:ext cx="0" cy="25922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0" y="5661248"/>
            <a:ext cx="99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пуск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51520" y="2492896"/>
            <a:ext cx="1936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1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925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925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1925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925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222 C -0.11007 -0.23497 -0.22171 -0.44773 -0.27223 -0.48936 C -0.32275 -0.53099 -0.31216 -0.40171 -0.30139 -0.2722 " pathEditMode="relative" rAng="0" ptsTypes="aaA">
                                      <p:cBhvr>
                                        <p:cTn id="2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-2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50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58927E-6 C -0.0566 -0.25625 -0.11302 -0.51226 -0.15382 -0.57378 C -0.19462 -0.63529 -0.22899 -0.40333 -0.24462 -0.36888 " pathEditMode="relative" rAng="0" ptsTypes="aaA">
                                      <p:cBhvr>
                                        <p:cTn id="2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0" y="-3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5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347 C -0.04878 -0.25023 -0.10156 -0.50393 -0.13437 -0.58048 C -0.16718 -0.65703 -0.18316 -0.47641 -0.19288 -0.4556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00" y="-3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-0.00717 C -0.05087 -0.26087 -0.0901 -0.51457 -0.10989 -0.60153 C -0.12968 -0.68848 -0.12569 -0.54047 -0.12986 -0.5296 " pathEditMode="relative" rAng="0" ptsTypes="aaA">
                                      <p:cBhvr>
                                        <p:cTn id="3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-3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500"/>
                            </p:stCondLst>
                            <p:childTnLst>
                              <p:par>
                                <p:cTn id="4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925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925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1925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925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07 -0.00278 C -0.0901 -0.07863 -0.17014 -0.15449 -0.20711 -0.17692 C -0.24409 -0.19935 -0.22777 -0.14292 -0.23159 -0.13784 " pathEditMode="relative" rAng="0" ptsTypes="aaA">
                                      <p:cBhvr>
                                        <p:cTn id="5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8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3500"/>
                            </p:stCondLst>
                            <p:childTnLst>
                              <p:par>
                                <p:cTn id="6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925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1925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1925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1925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850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1064 C -0.05833 -0.07308 -0.11614 -0.15657 -0.14913 -0.18316 C -0.18194 -0.20953 -0.18941 -0.15564 -0.1967 -0.1487 " pathEditMode="relative" rAng="0" ptsTypes="aaA">
                                      <p:cBhvr>
                                        <p:cTn id="7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950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0393 C -0.08767 -0.1346 -0.17691 -0.27289 -0.2184 -0.30943 C -0.2599 -0.34597 -0.24271 -0.23104 -0.24757 -0.21531 " pathEditMode="relative" rAng="0" ptsTypes="aaA">
                                      <p:cBhvr>
                                        <p:cTn id="7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-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5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629 " pathEditMode="relative" ptsTypes="AA">
                                      <p:cBhvr>
                                        <p:cTn id="9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5249 " pathEditMode="relative" ptsTypes="AA">
                                      <p:cBhvr>
                                        <p:cTn id="10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525 " pathEditMode="relative" ptsTypes="AA">
                                      <p:cBhvr>
                                        <p:cTn id="10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56 -0.11633 L 0.02656 -0.14778 " pathEditMode="relative" ptsTypes="AA">
                                      <p:cBhvr>
                                        <p:cTn id="11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65495E-6 C 0.03576 0.19866 0.07153 0.39755 0.08663 0.47734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2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4186 C 0.05608 0.15264 0.09635 0.34759 0.11458 0.43224 C 0.13299 0.51688 0.12292 0.46115 0.125 0.466 " pathEditMode="relative" rAng="0" ptsTypes="aaA">
                                      <p:cBhvr>
                                        <p:cTn id="12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2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4718 C 0.05104 0.20652 0.09809 0.36586 0.11788 0.43247 C 0.13767 0.49907 0.13003 0.47294 0.12257 0.44681 " pathEditMode="relative" rAng="0" ptsTypes="aaA">
                                      <p:cBhvr>
                                        <p:cTn id="1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000"/>
                            </p:stCondLst>
                            <p:childTnLst>
                              <p:par>
                                <p:cTn id="1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0509 C 0.07813 0.17391 0.14045 0.35314 0.16545 0.4248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2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000"/>
                            </p:stCondLst>
                            <p:childTnLst>
                              <p:par>
                                <p:cTn id="1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62 0.00532 C 0.04341 0.18663 0.10244 0.36818 0.12622 0.44079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2637 C 0.05347 0.18132 0.11094 0.3365 0.1342 0.39894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 0.01596 C 0.0868 0.17808 0.1618 0.34043 0.19184 0.40542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6314 " pathEditMode="relative" ptsTypes="AA">
                                      <p:cBhvr>
                                        <p:cTn id="1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1.50786E-6 L 6.94444E-6 -0.06291 " pathEditMode="relative" ptsTypes="AA">
                                      <p:cBhvr>
                                        <p:cTn id="1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7863 L -0.00382 0.14177 " pathEditMode="relative" ptsTypes="AA">
                                      <p:cBhvr>
                                        <p:cTn id="16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7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43" grpId="0"/>
      <p:bldP spid="44" grpId="0"/>
      <p:bldP spid="45" grpId="0"/>
      <p:bldP spid="46" grpId="0"/>
      <p:bldP spid="48" grpId="0"/>
      <p:bldP spid="49" grpId="0" animBg="1"/>
      <p:bldP spid="49" grpId="1" animBg="1"/>
      <p:bldP spid="42" grpId="0" animBg="1"/>
      <p:bldP spid="42" grpId="1" animBg="1"/>
      <p:bldP spid="50" grpId="0" animBg="1"/>
      <p:bldP spid="5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d_1256_slide">
  <a:themeElements>
    <a:clrScheme name="Тема Office 2">
      <a:dk1>
        <a:srgbClr val="000000"/>
      </a:dk1>
      <a:lt1>
        <a:srgbClr val="FF9933"/>
      </a:lt1>
      <a:dk2>
        <a:srgbClr val="000000"/>
      </a:dk2>
      <a:lt2>
        <a:srgbClr val="CCCCCC"/>
      </a:lt2>
      <a:accent1>
        <a:srgbClr val="805900"/>
      </a:accent1>
      <a:accent2>
        <a:srgbClr val="99371F"/>
      </a:accent2>
      <a:accent3>
        <a:srgbClr val="FFCAAD"/>
      </a:accent3>
      <a:accent4>
        <a:srgbClr val="000000"/>
      </a:accent4>
      <a:accent5>
        <a:srgbClr val="C0B5AA"/>
      </a:accent5>
      <a:accent6>
        <a:srgbClr val="8A311B"/>
      </a:accent6>
      <a:hlink>
        <a:srgbClr val="733900"/>
      </a:hlink>
      <a:folHlink>
        <a:srgbClr val="80192B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CAAD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CAAD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CAAD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CAAD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FFFF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FFFF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FFFF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FF99"/>
      </a:lt1>
      <a:dk2>
        <a:srgbClr val="000000"/>
      </a:dk2>
      <a:lt2>
        <a:srgbClr val="808080"/>
      </a:lt2>
      <a:accent1>
        <a:srgbClr val="6B7300"/>
      </a:accent1>
      <a:accent2>
        <a:srgbClr val="177339"/>
      </a:accent2>
      <a:accent3>
        <a:srgbClr val="E2FFCA"/>
      </a:accent3>
      <a:accent4>
        <a:srgbClr val="000000"/>
      </a:accent4>
      <a:accent5>
        <a:srgbClr val="BABCAA"/>
      </a:accent5>
      <a:accent6>
        <a:srgbClr val="146833"/>
      </a:accent6>
      <a:hlink>
        <a:srgbClr val="336600"/>
      </a:hlink>
      <a:folHlink>
        <a:srgbClr val="17537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408000"/>
        </a:accent1>
        <a:accent2>
          <a:srgbClr val="517300"/>
        </a:accent2>
        <a:accent3>
          <a:srgbClr val="E2FFCA"/>
        </a:accent3>
        <a:accent4>
          <a:srgbClr val="000000"/>
        </a:accent4>
        <a:accent5>
          <a:srgbClr val="AFC0AA"/>
        </a:accent5>
        <a:accent6>
          <a:srgbClr val="496800"/>
        </a:accent6>
        <a:hlink>
          <a:srgbClr val="006637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6B7300"/>
        </a:accent1>
        <a:accent2>
          <a:srgbClr val="177339"/>
        </a:accent2>
        <a:accent3>
          <a:srgbClr val="E2FFCA"/>
        </a:accent3>
        <a:accent4>
          <a:srgbClr val="000000"/>
        </a:accent4>
        <a:accent5>
          <a:srgbClr val="BABCAA"/>
        </a:accent5>
        <a:accent6>
          <a:srgbClr val="146833"/>
        </a:accent6>
        <a:hlink>
          <a:srgbClr val="336600"/>
        </a:hlink>
        <a:folHlink>
          <a:srgbClr val="1753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67548C"/>
        </a:accent1>
        <a:accent2>
          <a:srgbClr val="376E00"/>
        </a:accent2>
        <a:accent3>
          <a:srgbClr val="E2FFCA"/>
        </a:accent3>
        <a:accent4>
          <a:srgbClr val="000000"/>
        </a:accent4>
        <a:accent5>
          <a:srgbClr val="B8B3C5"/>
        </a:accent5>
        <a:accent6>
          <a:srgbClr val="316300"/>
        </a:accent6>
        <a:hlink>
          <a:srgbClr val="602966"/>
        </a:hlink>
        <a:folHlink>
          <a:srgbClr val="7337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805500"/>
        </a:accent1>
        <a:accent2>
          <a:srgbClr val="8C3853"/>
        </a:accent2>
        <a:accent3>
          <a:srgbClr val="E2FFCA"/>
        </a:accent3>
        <a:accent4>
          <a:srgbClr val="000000"/>
        </a:accent4>
        <a:accent5>
          <a:srgbClr val="C0B4AA"/>
        </a:accent5>
        <a:accent6>
          <a:srgbClr val="7E324A"/>
        </a:accent6>
        <a:hlink>
          <a:srgbClr val="394980"/>
        </a:hlink>
        <a:folHlink>
          <a:srgbClr val="30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08000"/>
        </a:accent1>
        <a:accent2>
          <a:srgbClr val="517300"/>
        </a:accent2>
        <a:accent3>
          <a:srgbClr val="FFFFFF"/>
        </a:accent3>
        <a:accent4>
          <a:srgbClr val="000000"/>
        </a:accent4>
        <a:accent5>
          <a:srgbClr val="AFC0AA"/>
        </a:accent5>
        <a:accent6>
          <a:srgbClr val="496800"/>
        </a:accent6>
        <a:hlink>
          <a:srgbClr val="006637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B7300"/>
        </a:accent1>
        <a:accent2>
          <a:srgbClr val="177339"/>
        </a:accent2>
        <a:accent3>
          <a:srgbClr val="FFFFFF"/>
        </a:accent3>
        <a:accent4>
          <a:srgbClr val="000000"/>
        </a:accent4>
        <a:accent5>
          <a:srgbClr val="BABCAA"/>
        </a:accent5>
        <a:accent6>
          <a:srgbClr val="146833"/>
        </a:accent6>
        <a:hlink>
          <a:srgbClr val="336600"/>
        </a:hlink>
        <a:folHlink>
          <a:srgbClr val="1753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7548C"/>
        </a:accent1>
        <a:accent2>
          <a:srgbClr val="376E00"/>
        </a:accent2>
        <a:accent3>
          <a:srgbClr val="FFFFFF"/>
        </a:accent3>
        <a:accent4>
          <a:srgbClr val="000000"/>
        </a:accent4>
        <a:accent5>
          <a:srgbClr val="B8B3C5"/>
        </a:accent5>
        <a:accent6>
          <a:srgbClr val="316300"/>
        </a:accent6>
        <a:hlink>
          <a:srgbClr val="602966"/>
        </a:hlink>
        <a:folHlink>
          <a:srgbClr val="7337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05500"/>
        </a:accent1>
        <a:accent2>
          <a:srgbClr val="8C3853"/>
        </a:accent2>
        <a:accent3>
          <a:srgbClr val="FFFFFF"/>
        </a:accent3>
        <a:accent4>
          <a:srgbClr val="000000"/>
        </a:accent4>
        <a:accent5>
          <a:srgbClr val="C0B4AA"/>
        </a:accent5>
        <a:accent6>
          <a:srgbClr val="7E324A"/>
        </a:accent6>
        <a:hlink>
          <a:srgbClr val="394980"/>
        </a:hlink>
        <a:folHlink>
          <a:srgbClr val="306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ind_1255_slide">
  <a:themeElements>
    <a:clrScheme name="Тема Offic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ind_1256_slide">
  <a:themeElements>
    <a:clrScheme name="Тема Office 2">
      <a:dk1>
        <a:srgbClr val="000000"/>
      </a:dk1>
      <a:lt1>
        <a:srgbClr val="FF9933"/>
      </a:lt1>
      <a:dk2>
        <a:srgbClr val="000000"/>
      </a:dk2>
      <a:lt2>
        <a:srgbClr val="CCCCCC"/>
      </a:lt2>
      <a:accent1>
        <a:srgbClr val="805900"/>
      </a:accent1>
      <a:accent2>
        <a:srgbClr val="99371F"/>
      </a:accent2>
      <a:accent3>
        <a:srgbClr val="FFCAAD"/>
      </a:accent3>
      <a:accent4>
        <a:srgbClr val="000000"/>
      </a:accent4>
      <a:accent5>
        <a:srgbClr val="C0B5AA"/>
      </a:accent5>
      <a:accent6>
        <a:srgbClr val="8A311B"/>
      </a:accent6>
      <a:hlink>
        <a:srgbClr val="733900"/>
      </a:hlink>
      <a:folHlink>
        <a:srgbClr val="80192B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CAAD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CAAD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CAAD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CAAD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FFFF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FFFF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FFFF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538</Words>
  <Application>Microsoft Office PowerPoint</Application>
  <PresentationFormat>Экран (4:3)</PresentationFormat>
  <Paragraphs>130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Тема Office</vt:lpstr>
      <vt:lpstr>Метро</vt:lpstr>
      <vt:lpstr>ind_1256_slide</vt:lpstr>
      <vt:lpstr>1_Default Design</vt:lpstr>
      <vt:lpstr>ind_1255_slide</vt:lpstr>
      <vt:lpstr>1_ind_1256_slide</vt:lpstr>
      <vt:lpstr>Diseño predeterminado</vt:lpstr>
      <vt:lpstr>Открытая</vt:lpstr>
      <vt:lpstr>Слайд 1</vt:lpstr>
      <vt:lpstr>Підібрати по два-три елементи за валентністю у  сполуках з Оксигеном </vt:lpstr>
      <vt:lpstr>Слайд 3</vt:lpstr>
      <vt:lpstr>За відносними атомними масами  розгадайте кросворд</vt:lpstr>
      <vt:lpstr>Відносна молекулярна маса речовини. Її обчислення за хімічною формулою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Піднімись по сходинках від простої речовини   до складної</vt:lpstr>
      <vt:lpstr>ХІМІЧНЕ ЛОТО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Відносна молекулярна маса речовини. Її об­числення за хімічною формулою</dc:title>
  <dc:creator>Admin</dc:creator>
  <cp:lastModifiedBy>User</cp:lastModifiedBy>
  <cp:revision>51</cp:revision>
  <dcterms:created xsi:type="dcterms:W3CDTF">2013-12-02T10:35:55Z</dcterms:created>
  <dcterms:modified xsi:type="dcterms:W3CDTF">2014-09-03T16:50:35Z</dcterms:modified>
</cp:coreProperties>
</file>