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5.png" ContentType="image/png"/>
  <Override PartName="/ppt/media/image37.gif" ContentType="image/gif"/>
  <Override PartName="/ppt/media/image40.png" ContentType="image/png"/>
  <Override PartName="/ppt/media/image24.png" ContentType="image/png"/>
  <Override PartName="/ppt/media/image45.jpeg" ContentType="image/jpeg"/>
  <Override PartName="/ppt/media/image58.png" ContentType="image/png"/>
  <Override PartName="/ppt/media/image33.png" ContentType="image/png"/>
  <Override PartName="/ppt/media/image52.jpeg" ContentType="image/jpeg"/>
  <Override PartName="/ppt/media/image17.png" ContentType="image/png"/>
  <Override PartName="/ppt/media/image39.gif" ContentType="image/gif"/>
  <Override PartName="/ppt/media/image57.jpeg" ContentType="image/jpeg"/>
  <Override PartName="/ppt/media/image3.png" ContentType="image/png"/>
  <Override PartName="/ppt/media/image29.jpeg" ContentType="image/jpeg"/>
  <Override PartName="/ppt/media/image30.jpeg" ContentType="image/jpeg"/>
  <Override PartName="/ppt/media/image51.png" ContentType="image/png"/>
  <Override PartName="/ppt/media/image10.png" ContentType="image/png"/>
  <Override PartName="/ppt/media/image19.png" ContentType="image/png"/>
  <Override PartName="/ppt/media/image60.png" ContentType="image/png"/>
  <Override PartName="/ppt/media/image42.jpeg" ContentType="image/jpeg"/>
  <Override PartName="/ppt/media/image5.png" ContentType="image/png"/>
  <Override PartName="/ppt/media/image28.png" ContentType="image/png"/>
  <Override PartName="/ppt/media/image47.jpeg" ContentType="image/jpeg"/>
  <Override PartName="/ppt/media/image54.jpeg" ContentType="image/jpeg"/>
  <Override PartName="/ppt/media/image12.png" ContentType="image/png"/>
  <Override PartName="/ppt/media/image4.jpeg" ContentType="image/jpeg"/>
  <Override PartName="/ppt/media/image26.jpeg" ContentType="image/jpeg"/>
  <Override PartName="/ppt/media/image7.png" ContentType="image/png"/>
  <Override PartName="/ppt/media/image21.png" ContentType="image/png"/>
  <Override PartName="/ppt/media/image32.jpeg" ContentType="image/jpeg"/>
  <Override PartName="/ppt/media/image27.gif" ContentType="image/gif"/>
  <Override PartName="/ppt/media/image14.png" ContentType="image/png"/>
  <Override PartName="/ppt/media/image44.jpeg" ContentType="image/jpeg"/>
  <Override PartName="/ppt/media/image9.png" ContentType="image/png"/>
  <Override PartName="/ppt/media/image23.png" ContentType="image/png"/>
  <Override PartName="/ppt/media/image49.jpeg" ContentType="image/jpeg"/>
  <Override PartName="/ppt/media/image1.jpeg" ContentType="image/jpeg"/>
  <Override PartName="/ppt/media/image56.jpeg" ContentType="image/jpeg"/>
  <Override PartName="/ppt/media/image16.png" ContentType="image/png"/>
  <Override PartName="/ppt/media/image2.png" ContentType="image/png"/>
  <Override PartName="/ppt/media/image25.png" ContentType="image/png"/>
  <Override PartName="/ppt/media/image34.jpeg" ContentType="image/jpeg"/>
  <Override PartName="/ppt/media/image41.jpeg" ContentType="image/jpeg"/>
  <Override PartName="/ppt/media/image50.png" ContentType="image/png"/>
  <Override PartName="/ppt/media/image59.png" ContentType="image/png"/>
  <Override PartName="/ppt/media/image13.jpeg" ContentType="image/jpeg"/>
  <Override PartName="/ppt/media/image46.jpeg" ContentType="image/jpeg"/>
  <Override PartName="/ppt/media/image53.jpeg" ContentType="image/jpeg"/>
  <Override PartName="/ppt/media/image18.jpeg" ContentType="image/jpeg"/>
  <Override PartName="/ppt/media/image11.png" ContentType="image/png"/>
  <Override PartName="/ppt/media/image36.png" ContentType="image/png"/>
  <Override PartName="/ppt/media/image31.jpeg" ContentType="image/jpeg"/>
  <Override PartName="/ppt/media/image6.png" ContentType="image/png"/>
  <Override PartName="/ppt/media/image20.png" ContentType="image/png"/>
  <Override PartName="/ppt/media/image43.jpeg" ContentType="image/jpeg"/>
  <Override PartName="/ppt/media/image38.png" ContentType="image/png"/>
  <Override PartName="/ppt/media/image35.gif" ContentType="image/gif"/>
  <Override PartName="/ppt/media/image48.jpeg" ContentType="image/jpeg"/>
  <Override PartName="/ppt/media/image55.jpeg" ContentType="image/jpeg"/>
  <Override PartName="/ppt/media/image8.png" ContentType="image/png"/>
  <Override PartName="/ppt/media/image22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presentation.xml" ContentType="application/vnd.openxmlformats-officedocument.presentationml.presentation.main+xml"/>
  <Override PartName="/ppt/slides/_rels/slide28.xml.rels" ContentType="application/vnd.openxmlformats-package.relationships+xml"/>
  <Override PartName="/ppt/slides/_rels/slide12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31.xml.rels" ContentType="application/vnd.openxmlformats-package.relationships+xml"/>
  <Override PartName="/ppt/slides/_rels/slide2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11.xml.rels" ContentType="application/vnd.openxmlformats-package.relationships+xml"/>
  <Override PartName="/ppt/slides/_rels/slide32.xml.rels" ContentType="application/vnd.openxmlformats-package.relationships+xml"/>
  <Override PartName="/ppt/slides/_rels/slide30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
</Relationships>
</file>

<file path=ppt/charts/chart1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title>
      <c:layout/>
      <c:tx>
        <c:rich>
          <a:bodyPr/>
          <a:lstStyle/>
          <a:p>
            <a:pPr>
              <a:defRPr/>
            </a:pPr>
            <a:r>
              <a:rPr b="1" sz="2160">
                <a:solidFill>
                  <a:srgbClr val="000000"/>
                </a:solidFill>
                <a:latin typeface="Franklin Gothic Book"/>
                <a:ea typeface="DejaVu Sans"/>
              </a:rPr>
              <a:t>На початку року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на початку року</c:v>
                </c:pt>
              </c:strCache>
            </c:strRef>
          </c:tx>
          <c:spPr>
            <a:solidFill>
              <a:srgbClr val="f0a22e"/>
            </a:solidFill>
          </c:spPr>
          <c:cat>
            <c:strRef>
              <c:f>categories</c:f>
              <c:strCache>
                <c:ptCount val="3"/>
                <c:pt idx="0">
                  <c:v>високий</c:v>
                </c:pt>
                <c:pt idx="1">
                  <c:v>середній</c:v>
                </c:pt>
                <c:pt idx="2">
                  <c:v>низький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25</c:v>
                </c:pt>
                <c:pt idx="1">
                  <c:v>45</c:v>
                </c:pt>
                <c:pt idx="2">
                  <c:v>30</c:v>
                </c:pt>
              </c:numCache>
            </c:numRef>
          </c:val>
        </c:ser>
        <c:gapWidth val="150"/>
        <c:axId val="8449"/>
        <c:axId val="19656"/>
      </c:barChart>
      <c:catAx>
        <c:axId val="8449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0080">
            <a:solidFill>
              <a:srgbClr val="8b8b8b"/>
            </a:solidFill>
            <a:round/>
          </a:ln>
        </c:spPr>
        <c:crossAx val="19656"/>
        <c:crossesAt val="0"/>
        <c:lblAlgn val="ctr"/>
        <c:auto val="1"/>
        <c:lblOffset val="100"/>
      </c:catAx>
      <c:valAx>
        <c:axId val="19656"/>
        <c:scaling>
          <c:orientation val="minMax"/>
        </c:scaling>
        <c:delete val="0"/>
        <c:axPos val="l"/>
        <c:majorGridlines>
          <c:spPr>
            <a:ln w="10080">
              <a:solidFill>
                <a:srgbClr val="8b8b8b"/>
              </a:solidFill>
              <a:round/>
            </a:ln>
          </c:spPr>
        </c:majorGridlines>
        <c:majorTickMark val="out"/>
        <c:minorTickMark val="none"/>
        <c:tickLblPos val="nextTo"/>
        <c:spPr>
          <a:ln w="10080">
            <a:solidFill>
              <a:srgbClr val="8b8b8b"/>
            </a:solidFill>
            <a:round/>
          </a:ln>
        </c:spPr>
        <c:crossAx val="8449"/>
        <c:crossesAt val="0"/>
      </c:valAx>
      <c:spPr>
        <a:solidFill>
          <a:srgbClr val="ffffff"/>
        </a:solidFill>
      </c:spPr>
    </c:plotArea>
    <c:plotVisOnly val="1"/>
  </c:chart>
  <c:spPr>
    <a:noFill/>
  </c:spPr>
</c:chartSpace>
</file>

<file path=ppt/charts/chart2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title>
      <c:layout/>
      <c:tx>
        <c:rich>
          <a:bodyPr/>
          <a:lstStyle/>
          <a:p>
            <a:pPr>
              <a:defRPr/>
            </a:pPr>
            <a:r>
              <a:rPr b="1" sz="2160">
                <a:solidFill>
                  <a:srgbClr val="000000"/>
                </a:solidFill>
                <a:latin typeface="Franklin Gothic Book"/>
                <a:ea typeface="DejaVu Sans"/>
              </a:rPr>
              <a:t>В кінці року</a:t>
            </a: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label 1</c:f>
              <c:strCache>
                <c:ptCount val="1"/>
                <c:pt idx="0">
                  <c:v>на початку року</c:v>
                </c:pt>
              </c:strCache>
            </c:strRef>
          </c:tx>
          <c:spPr>
            <a:solidFill>
              <a:srgbClr val="f0a22e"/>
            </a:solidFill>
          </c:spPr>
          <c:cat>
            <c:strRef>
              <c:f>categories</c:f>
              <c:strCache>
                <c:ptCount val="3"/>
                <c:pt idx="0">
                  <c:v>високий</c:v>
                </c:pt>
                <c:pt idx="1">
                  <c:v>середній</c:v>
                </c:pt>
                <c:pt idx="2">
                  <c:v>низький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35</c:v>
                </c:pt>
                <c:pt idx="1">
                  <c:v>60</c:v>
                </c:pt>
                <c:pt idx="2">
                  <c:v>5</c:v>
                </c:pt>
              </c:numCache>
            </c:numRef>
          </c:val>
        </c:ser>
        <c:gapWidth val="150"/>
        <c:axId val="26079"/>
        <c:axId val="32066"/>
      </c:barChart>
      <c:catAx>
        <c:axId val="26079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10080">
            <a:solidFill>
              <a:srgbClr val="8b8b8b"/>
            </a:solidFill>
            <a:round/>
          </a:ln>
        </c:spPr>
        <c:crossAx val="32066"/>
        <c:crossesAt val="0"/>
        <c:lblAlgn val="ctr"/>
        <c:auto val="1"/>
        <c:lblOffset val="100"/>
      </c:catAx>
      <c:valAx>
        <c:axId val="32066"/>
        <c:scaling>
          <c:orientation val="minMax"/>
        </c:scaling>
        <c:delete val="0"/>
        <c:axPos val="l"/>
        <c:majorGridlines>
          <c:spPr>
            <a:ln w="10080">
              <a:solidFill>
                <a:srgbClr val="8b8b8b"/>
              </a:solidFill>
              <a:round/>
            </a:ln>
          </c:spPr>
        </c:majorGridlines>
        <c:majorTickMark val="out"/>
        <c:minorTickMark val="none"/>
        <c:tickLblPos val="nextTo"/>
        <c:spPr>
          <a:ln w="10080">
            <a:solidFill>
              <a:srgbClr val="8b8b8b"/>
            </a:solidFill>
            <a:round/>
          </a:ln>
        </c:spPr>
        <c:crossAx val="26079"/>
        <c:crossesAt val="0"/>
      </c:valAx>
      <c:spPr>
        <a:solidFill>
          <a:srgbClr val="ffffff"/>
        </a:solidFill>
      </c:spPr>
    </c:plotArea>
    <c:plotVisOnly val="1"/>
  </c:chart>
  <c:spPr>
    <a:noFill/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8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descr="" id="39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92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520" y="3681360"/>
            <a:ext cx="2377440" cy="1896840"/>
          </a:xfrm>
          <a:prstGeom prst="rect">
            <a:avLst/>
          </a:prstGeom>
        </p:spPr>
      </p:pic>
      <p:pic>
        <p:nvPicPr>
          <p:cNvPr descr="" id="7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276200" y="3681360"/>
            <a:ext cx="2377440" cy="1896840"/>
          </a:xfrm>
          <a:prstGeom prst="rect">
            <a:avLst/>
          </a:prstGeom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3520" y="36817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22852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uk-UA"/>
              <a:t>Для правки текста заголовка щелкните мышью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uk-UA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uk-UA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uk-UA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uk-UA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uk-UA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uk-UA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uk-UA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1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uk-UA"/>
              <a:t>Для правки текста заголовка щелкните мышью</a:t>
            </a:r>
            <a:endParaRPr/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uk-UA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uk-UA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uk-UA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uk-UA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uk-UA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uk-UA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uk-UA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7.gif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chart" Target="../charts/chart2.xml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5.gif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7.gif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9.gif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jpeg"/><Relationship Id="rId3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image" Target="../media/image53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jpeg"/><Relationship Id="rId3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image" Target="../media/image19.png"/><Relationship Id="rId4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9" name="Рисунок 5"/>
          <p:cNvPicPr/>
          <p:nvPr/>
        </p:nvPicPr>
        <p:blipFill>
          <a:blip r:embed="rId1"/>
          <a:stretch>
            <a:fillRect/>
          </a:stretch>
        </p:blipFill>
        <p:spPr>
          <a:xfrm>
            <a:off x="-142920" y="142920"/>
            <a:ext cx="2352600" cy="2352600"/>
          </a:xfrm>
          <a:prstGeom prst="rect">
            <a:avLst/>
          </a:prstGeom>
        </p:spPr>
      </p:pic>
      <p:sp>
        <p:nvSpPr>
          <p:cNvPr id="80" name="CustomShape 1"/>
          <p:cNvSpPr/>
          <p:nvPr/>
        </p:nvSpPr>
        <p:spPr>
          <a:xfrm>
            <a:off x="214200" y="1428840"/>
            <a:ext cx="8925120" cy="3379320"/>
          </a:xfrm>
          <a:prstGeom prst="rect">
            <a:avLst/>
          </a:prstGeom>
          <a:noFill/>
        </p:spPr>
        <p:txBody>
          <a:bodyPr bIns="45000" lIns="90000" rIns="90000" tIns="45000"/>
          <a:p>
            <a:r>
              <a:rPr b="1" i="1" lang="uk-UA" sz="5400">
                <a:solidFill>
                  <a:srgbClr val="ff0000"/>
                </a:solidFill>
                <a:latin typeface="Franklin Gothic Book"/>
              </a:rPr>
              <a:t>Арт – терапія у роботі</a:t>
            </a:r>
            <a:endParaRPr/>
          </a:p>
          <a:p>
            <a:r>
              <a:rPr b="1" i="1" lang="uk-UA" sz="5400">
                <a:solidFill>
                  <a:srgbClr val="ff0000"/>
                </a:solidFill>
                <a:latin typeface="Franklin Gothic Book"/>
              </a:rPr>
              <a:t>      </a:t>
            </a:r>
            <a:r>
              <a:rPr b="1" i="1" lang="uk-UA" sz="5400">
                <a:solidFill>
                  <a:srgbClr val="ff0000"/>
                </a:solidFill>
                <a:latin typeface="Franklin Gothic Book"/>
              </a:rPr>
              <a:t>з дошкільнятами: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uk-UA" sz="5400">
                <a:solidFill>
                  <a:srgbClr val="ff0000"/>
                </a:solidFill>
                <a:latin typeface="Franklin Gothic Book"/>
              </a:rPr>
              <a:t> </a:t>
            </a:r>
            <a:r>
              <a:rPr b="1" i="1" lang="uk-UA" sz="5400">
                <a:solidFill>
                  <a:srgbClr val="ff0000"/>
                </a:solidFill>
                <a:latin typeface="Franklin Gothic Book"/>
              </a:rPr>
              <a:t>казкотерапія, </a:t>
            </a:r>
            <a:endParaRPr/>
          </a:p>
          <a:p>
            <a:pPr algn="ctr">
              <a:lnSpc>
                <a:spcPct val="100000"/>
              </a:lnSpc>
            </a:pPr>
            <a:r>
              <a:rPr b="1" i="1" lang="uk-UA" sz="5400">
                <a:solidFill>
                  <a:srgbClr val="ff0000"/>
                </a:solidFill>
                <a:latin typeface="Franklin Gothic Book"/>
              </a:rPr>
              <a:t>піскотерапія</a:t>
            </a:r>
            <a:endParaRPr/>
          </a:p>
        </p:txBody>
      </p:sp>
      <p:pic>
        <p:nvPicPr>
          <p:cNvPr descr="" id="81" name="Рисунок 6"/>
          <p:cNvPicPr/>
          <p:nvPr/>
        </p:nvPicPr>
        <p:blipFill>
          <a:blip r:embed="rId2"/>
          <a:stretch>
            <a:fillRect/>
          </a:stretch>
        </p:blipFill>
        <p:spPr>
          <a:xfrm rot="387000">
            <a:off x="6558480" y="406800"/>
            <a:ext cx="2243880" cy="1171440"/>
          </a:xfrm>
          <a:prstGeom prst="rect">
            <a:avLst/>
          </a:prstGeom>
        </p:spPr>
      </p:pic>
      <p:pic>
        <p:nvPicPr>
          <p:cNvPr descr="" id="82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2643120" y="5429160"/>
            <a:ext cx="4496040" cy="1795680"/>
          </a:xfrm>
          <a:prstGeom prst="rect">
            <a:avLst/>
          </a:prstGeom>
        </p:spPr>
      </p:pic>
      <p:pic>
        <p:nvPicPr>
          <p:cNvPr descr="" id="83" name="01. Тема любви.mp3"/>
          <p:cNvPicPr/>
          <p:nvPr/>
        </p:nvPicPr>
        <p:blipFill>
          <a:blip r:embed="rId4"/>
          <a:stretch>
            <a:fillRect/>
          </a:stretch>
        </p:blipFill>
        <p:spPr>
          <a:xfrm>
            <a:off x="642960" y="6215040"/>
            <a:ext cx="300240" cy="300240"/>
          </a:xfrm>
          <a:prstGeom prst="rect">
            <a:avLst/>
          </a:prstGeom>
        </p:spPr>
      </p:pic>
    </p:spTree>
  </p:cSld>
  <p:transition>
    <p:fade/>
  </p:transition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mediacall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142920" y="0"/>
            <a:ext cx="8853480" cy="995400"/>
          </a:xfrm>
          <a:prstGeom prst="rect">
            <a:avLst/>
          </a:prstGeom>
          <a:noFill/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uk-UA" sz="3200">
                <a:solidFill>
                  <a:srgbClr val="f828c2"/>
                </a:solidFill>
                <a:latin typeface="Franklin Gothic Medium"/>
              </a:rPr>
              <a:t>Казка розвиває творчі здібності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uk-UA" sz="3200">
                <a:solidFill>
                  <a:srgbClr val="f828c2"/>
                </a:solidFill>
                <a:latin typeface="Franklin Gothic Medium"/>
              </a:rPr>
              <a:t>дошкільнят</a:t>
            </a:r>
            <a:endParaRPr/>
          </a:p>
        </p:txBody>
      </p:sp>
      <p:sp>
        <p:nvSpPr>
          <p:cNvPr id="111" name="CustomShape 2"/>
          <p:cNvSpPr/>
          <p:nvPr/>
        </p:nvSpPr>
        <p:spPr>
          <a:xfrm>
            <a:off x="142920" y="1071720"/>
            <a:ext cx="8568000" cy="120960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uk-UA" sz="2400">
                <a:solidFill>
                  <a:srgbClr val="4e3b30"/>
                </a:solidFill>
                <a:latin typeface="Franklin Gothic Book"/>
              </a:rPr>
              <a:t>► </a:t>
            </a:r>
            <a:r>
              <a:rPr lang="uk-UA" sz="2400">
                <a:solidFill>
                  <a:srgbClr val="4e3b30"/>
                </a:solidFill>
                <a:latin typeface="Franklin Gothic Book"/>
              </a:rPr>
              <a:t>Формування знань дітей з пожежної безпеки з допомогою інсценування казки</a:t>
            </a:r>
            <a:endParaRPr/>
          </a:p>
          <a:p>
            <a:pPr algn="ctr">
              <a:lnSpc>
                <a:spcPct val="100000"/>
              </a:lnSpc>
            </a:pPr>
            <a:r>
              <a:rPr lang="uk-UA" sz="2400">
                <a:solidFill>
                  <a:srgbClr val="4e3b30"/>
                </a:solidFill>
                <a:latin typeface="Franklin Gothic Book"/>
              </a:rPr>
              <a:t>        </a:t>
            </a:r>
            <a:r>
              <a:rPr b="1" lang="uk-UA" sz="2400">
                <a:solidFill>
                  <a:srgbClr val="4e3b30"/>
                </a:solidFill>
                <a:latin typeface="Franklin Gothic Book"/>
              </a:rPr>
              <a:t>“</a:t>
            </a:r>
            <a:r>
              <a:rPr b="1" lang="uk-UA" sz="2400">
                <a:solidFill>
                  <a:srgbClr val="4e3b30"/>
                </a:solidFill>
                <a:latin typeface="Franklin Gothic Book"/>
              </a:rPr>
              <a:t>Вогонь добрий – вогонь злий”</a:t>
            </a:r>
            <a:endParaRPr/>
          </a:p>
        </p:txBody>
      </p:sp>
      <p:pic>
        <p:nvPicPr>
          <p:cNvPr descr="" id="112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1357200" y="2357280"/>
            <a:ext cx="6424560" cy="4362840"/>
          </a:xfrm>
          <a:prstGeom prst="rect">
            <a:avLst/>
          </a:prstGeom>
        </p:spPr>
      </p:pic>
    </p:spTree>
  </p:cSld>
  <p:transition>
    <p:randomBar dir="horz"/>
  </p:transition>
  <p:timing>
    <p:tnLst>
      <p:par>
        <p:cTn dur="indefinite" id="16" nodeType="tmRoot" restart="never">
          <p:childTnLst>
            <p:seq>
              <p:cTn id="1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CustomShape 1"/>
          <p:cNvSpPr/>
          <p:nvPr/>
        </p:nvSpPr>
        <p:spPr>
          <a:xfrm>
            <a:off x="3000240" y="0"/>
            <a:ext cx="2924280" cy="1209600"/>
          </a:xfrm>
          <a:prstGeom prst="rect">
            <a:avLst/>
          </a:prstGeom>
          <a:noFill/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uk-UA" sz="7200">
                <a:solidFill>
                  <a:srgbClr val="ff0000"/>
                </a:solidFill>
                <a:latin typeface="Franklin Gothic Medium"/>
              </a:rPr>
              <a:t>ріпка</a:t>
            </a:r>
            <a:endParaRPr/>
          </a:p>
        </p:txBody>
      </p:sp>
      <p:sp>
        <p:nvSpPr>
          <p:cNvPr id="114" name="CustomShape 2"/>
          <p:cNvSpPr/>
          <p:nvPr/>
        </p:nvSpPr>
        <p:spPr>
          <a:xfrm>
            <a:off x="214200" y="1071720"/>
            <a:ext cx="8710920" cy="528156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uk-UA" sz="3200">
                <a:solidFill>
                  <a:srgbClr val="4e3b30"/>
                </a:solidFill>
                <a:latin typeface="Franklin Gothic Book"/>
              </a:rPr>
              <a:t>   </a:t>
            </a:r>
            <a:r>
              <a:rPr b="1" lang="uk-UA" sz="3000">
                <a:solidFill>
                  <a:srgbClr val="4e3b30"/>
                </a:solidFill>
                <a:latin typeface="Franklin Gothic Book"/>
              </a:rPr>
              <a:t>Заняття з елементами театралізованої діяльності для дітей старшого дошкільного віку.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uk-UA" sz="3200" u="sng">
                <a:solidFill>
                  <a:srgbClr val="0070c0"/>
                </a:solidFill>
                <a:latin typeface="Franklin Gothic Book"/>
              </a:rPr>
              <a:t>МЕТА</a:t>
            </a:r>
            <a:r>
              <a:rPr b="1" lang="uk-UA" sz="3200">
                <a:solidFill>
                  <a:srgbClr val="0070c0"/>
                </a:solidFill>
                <a:latin typeface="Franklin Gothic Book"/>
              </a:rPr>
              <a:t>: 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600">
                <a:solidFill>
                  <a:srgbClr val="000000"/>
                </a:solidFill>
                <a:latin typeface="Franklin Gothic Book"/>
              </a:rPr>
              <a:t>•  </a:t>
            </a:r>
            <a:r>
              <a:rPr b="1" lang="uk-UA" sz="2600">
                <a:solidFill>
                  <a:srgbClr val="000000"/>
                </a:solidFill>
                <a:latin typeface="Franklin Gothic Book"/>
              </a:rPr>
              <a:t>навчати оцінювати характер і вчинки героїв;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600">
                <a:solidFill>
                  <a:srgbClr val="000000"/>
                </a:solidFill>
                <a:latin typeface="Franklin Gothic Book"/>
              </a:rPr>
              <a:t>•  </a:t>
            </a:r>
            <a:r>
              <a:rPr b="1" lang="uk-UA" sz="2600">
                <a:solidFill>
                  <a:srgbClr val="000000"/>
                </a:solidFill>
                <a:latin typeface="Franklin Gothic Book"/>
              </a:rPr>
              <a:t>учити дітей застосовувати необхідні інтонації, міміку, жести під час передавання характеру героя;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600">
                <a:solidFill>
                  <a:srgbClr val="000000"/>
                </a:solidFill>
                <a:latin typeface="Franklin Gothic Book"/>
              </a:rPr>
              <a:t>•  </a:t>
            </a:r>
            <a:r>
              <a:rPr b="1" lang="uk-UA" sz="2600">
                <a:solidFill>
                  <a:srgbClr val="000000"/>
                </a:solidFill>
                <a:latin typeface="Franklin Gothic Book"/>
              </a:rPr>
              <a:t>розвивати творчі здібності дітей, креативність;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600">
                <a:solidFill>
                  <a:srgbClr val="000000"/>
                </a:solidFill>
                <a:latin typeface="Franklin Gothic Book"/>
              </a:rPr>
              <a:t>•  </a:t>
            </a:r>
            <a:r>
              <a:rPr b="1" lang="uk-UA" sz="2600">
                <a:solidFill>
                  <a:srgbClr val="000000"/>
                </a:solidFill>
                <a:latin typeface="Franklin Gothic Book"/>
              </a:rPr>
              <a:t>виховувати любов до усної народної творчості.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15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6858000" y="0"/>
            <a:ext cx="1638360" cy="1004040"/>
          </a:xfrm>
          <a:prstGeom prst="rect">
            <a:avLst/>
          </a:prstGeom>
        </p:spPr>
      </p:pic>
      <p:pic>
        <p:nvPicPr>
          <p:cNvPr descr="" id="11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436680" y="432000"/>
            <a:ext cx="1072080" cy="1049040"/>
          </a:xfrm>
          <a:prstGeom prst="rect">
            <a:avLst/>
          </a:prstGeom>
        </p:spPr>
      </p:pic>
    </p:spTree>
  </p:cSld>
  <p:timing>
    <p:tnLst>
      <p:par>
        <p:cTn dur="indefinite" id="18" nodeType="tmRoot" restart="never">
          <p:childTnLst>
            <p:seq>
              <p:cTn id="1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7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571320" y="714240"/>
            <a:ext cx="7925040" cy="5942520"/>
          </a:xfrm>
          <a:prstGeom prst="rect">
            <a:avLst/>
          </a:prstGeom>
        </p:spPr>
      </p:pic>
      <p:sp>
        <p:nvSpPr>
          <p:cNvPr id="118" name="CustomShape 1"/>
          <p:cNvSpPr/>
          <p:nvPr/>
        </p:nvSpPr>
        <p:spPr>
          <a:xfrm>
            <a:off x="214200" y="0"/>
            <a:ext cx="8682120" cy="833400"/>
          </a:xfrm>
          <a:prstGeom prst="rect">
            <a:avLst/>
          </a:prstGeom>
          <a:noFill/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uk-UA" sz="4000">
                <a:solidFill>
                  <a:srgbClr val="ff0000"/>
                </a:solidFill>
                <a:latin typeface="Franklin Gothic Medium"/>
              </a:rPr>
              <a:t>Посадив дід ріпку…</a:t>
            </a:r>
            <a:endParaRPr/>
          </a:p>
        </p:txBody>
      </p:sp>
    </p:spTree>
  </p:cSld>
  <p:transition>
    <p:push dir="u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9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714240" y="785880"/>
            <a:ext cx="7782120" cy="5835240"/>
          </a:xfrm>
          <a:prstGeom prst="rect">
            <a:avLst/>
          </a:prstGeom>
        </p:spPr>
      </p:pic>
      <p:sp>
        <p:nvSpPr>
          <p:cNvPr id="120" name="CustomShape 1"/>
          <p:cNvSpPr/>
          <p:nvPr/>
        </p:nvSpPr>
        <p:spPr>
          <a:xfrm>
            <a:off x="142920" y="142920"/>
            <a:ext cx="8853480" cy="65556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uk-UA" sz="3000">
                <a:solidFill>
                  <a:srgbClr val="ff0000"/>
                </a:solidFill>
                <a:latin typeface="Franklin Gothic Book"/>
              </a:rPr>
              <a:t>І ВИРОСЛА РІПКА ВЕЛИКА-ПРИВЕЛИКА</a:t>
            </a:r>
            <a:endParaRPr/>
          </a:p>
        </p:txBody>
      </p:sp>
    </p:spTree>
  </p:cSld>
  <p:transition>
    <p:push dir="r"/>
  </p:transition>
  <p:timing>
    <p:tnLst>
      <p:par>
        <p:cTn dur="indefinite" id="20" nodeType="tmRoot" restart="never">
          <p:childTnLst>
            <p:seq>
              <p:cTn id="2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285840" y="285840"/>
            <a:ext cx="8210520" cy="1424160"/>
          </a:xfrm>
          <a:prstGeom prst="rect">
            <a:avLst/>
          </a:prstGeom>
          <a:noFill/>
        </p:spPr>
        <p:txBody>
          <a:bodyPr bIns="45000" lIns="90000" rIns="90000" tIns="45000"/>
          <a:p>
            <a:r>
              <a:rPr b="1" lang="uk-UA" sz="4000">
                <a:solidFill>
                  <a:srgbClr val="00b050"/>
                </a:solidFill>
                <a:latin typeface="Franklin Gothic Book"/>
              </a:rPr>
              <a:t>      </a:t>
            </a:r>
            <a:r>
              <a:rPr b="1" lang="uk-UA" sz="4000">
                <a:solidFill>
                  <a:srgbClr val="00b050"/>
                </a:solidFill>
                <a:latin typeface="Franklin Gothic Book"/>
              </a:rPr>
              <a:t>Психологічна робота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uk-UA" sz="4000">
                <a:solidFill>
                  <a:srgbClr val="00b050"/>
                </a:solidFill>
                <a:latin typeface="Franklin Gothic Book"/>
              </a:rPr>
              <a:t>з народною казкою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uk-UA" sz="4000">
                <a:solidFill>
                  <a:srgbClr val="ff0000"/>
                </a:solidFill>
                <a:latin typeface="Franklin Gothic Book"/>
              </a:rPr>
              <a:t>“</a:t>
            </a:r>
            <a:r>
              <a:rPr b="1" lang="uk-UA" sz="4000">
                <a:solidFill>
                  <a:srgbClr val="ff0000"/>
                </a:solidFill>
                <a:latin typeface="Franklin Gothic Book"/>
              </a:rPr>
              <a:t>КОЛОСОК”</a:t>
            </a:r>
            <a:endParaRPr/>
          </a:p>
        </p:txBody>
      </p:sp>
      <p:sp>
        <p:nvSpPr>
          <p:cNvPr id="122" name="CustomShape 2"/>
          <p:cNvSpPr/>
          <p:nvPr/>
        </p:nvSpPr>
        <p:spPr>
          <a:xfrm>
            <a:off x="648000" y="2160000"/>
            <a:ext cx="8060040" cy="129204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uk-UA" sz="3200">
                <a:solidFill>
                  <a:srgbClr val="0070c0"/>
                </a:solidFill>
                <a:latin typeface="Franklin Gothic Book"/>
              </a:rPr>
              <a:t>   </a:t>
            </a:r>
            <a:r>
              <a:rPr b="1" lang="uk-UA" sz="3200" u="sng">
                <a:solidFill>
                  <a:srgbClr val="0070c0"/>
                </a:solidFill>
                <a:latin typeface="Franklin Gothic Book"/>
              </a:rPr>
              <a:t>Мета:</a:t>
            </a:r>
            <a:r>
              <a:rPr b="1" lang="uk-UA" sz="3200">
                <a:solidFill>
                  <a:srgbClr val="0070c0"/>
                </a:solidFill>
                <a:latin typeface="Franklin Gothic Book"/>
              </a:rPr>
              <a:t> </a:t>
            </a:r>
            <a:r>
              <a:rPr b="1" lang="uk-UA" sz="2400">
                <a:solidFill>
                  <a:srgbClr val="000000"/>
                </a:solidFill>
                <a:latin typeface="Franklin Gothic Book"/>
              </a:rPr>
              <a:t>допомогти дітям зрозуміти задум казки, вчити аргументувати та оцінювати вчинки персонажів, їхні взаємини; збагачувати активний словник дітей; розвивати образне мислення, дрібну моторику руки.</a:t>
            </a:r>
            <a:endParaRPr/>
          </a:p>
        </p:txBody>
      </p:sp>
      <p:pic>
        <p:nvPicPr>
          <p:cNvPr descr="" id="123" name="Рисунок 5"/>
          <p:cNvPicPr/>
          <p:nvPr/>
        </p:nvPicPr>
        <p:blipFill>
          <a:blip r:embed="rId1"/>
          <a:stretch>
            <a:fillRect/>
          </a:stretch>
        </p:blipFill>
        <p:spPr>
          <a:xfrm>
            <a:off x="360000" y="4608000"/>
            <a:ext cx="3236040" cy="2246040"/>
          </a:xfrm>
          <a:prstGeom prst="rect">
            <a:avLst/>
          </a:prstGeom>
        </p:spPr>
      </p:pic>
      <p:pic>
        <p:nvPicPr>
          <p:cNvPr descr="" id="124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4968000" y="4320000"/>
            <a:ext cx="3668040" cy="2444040"/>
          </a:xfrm>
          <a:prstGeom prst="rect">
            <a:avLst/>
          </a:prstGeom>
        </p:spPr>
      </p:pic>
    </p:spTree>
  </p:cSld>
  <p:timing>
    <p:tnLst>
      <p:par>
        <p:cTn dur="indefinite" id="22" nodeType="tmRoot" restart="never">
          <p:childTnLst>
            <p:seq>
              <p:cTn id="2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Содержимое 3"/>
          <p:cNvGraphicFramePr/>
          <p:nvPr/>
        </p:nvGraphicFramePr>
        <p:xfrm>
          <a:off x="500040" y="1928880"/>
          <a:ext cx="3762360" cy="452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6" name="CustomShape 1"/>
          <p:cNvSpPr/>
          <p:nvPr/>
        </p:nvSpPr>
        <p:spPr>
          <a:xfrm>
            <a:off x="-341640" y="214200"/>
            <a:ext cx="9797760" cy="1549800"/>
          </a:xfrm>
          <a:prstGeom prst="rect">
            <a:avLst/>
          </a:prstGeom>
          <a:noFill/>
        </p:spPr>
        <p:txBody>
          <a:bodyPr bIns="45000" lIns="90000" rIns="90000" tIns="45000" wrap="none"/>
          <a:p>
            <a:pPr algn="ctr">
              <a:lnSpc>
                <a:spcPct val="100000"/>
              </a:lnSpc>
            </a:pPr>
            <a:r>
              <a:rPr b="1" lang="uk-UA" sz="4400">
                <a:solidFill>
                  <a:srgbClr val="ff0000"/>
                </a:solidFill>
                <a:latin typeface="Franklin Gothic Book"/>
              </a:rPr>
              <a:t>Казка розвиває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uk-UA" sz="4400">
                <a:solidFill>
                  <a:srgbClr val="ff0000"/>
                </a:solidFill>
                <a:latin typeface="Franklin Gothic Book"/>
              </a:rPr>
              <a:t>творчі здібності дошкільнят</a:t>
            </a:r>
            <a:endParaRPr/>
          </a:p>
        </p:txBody>
      </p:sp>
      <p:graphicFrame>
        <p:nvGraphicFramePr>
          <p:cNvPr id="127" name="Содержимое 3"/>
          <p:cNvGraphicFramePr/>
          <p:nvPr/>
        </p:nvGraphicFramePr>
        <p:xfrm>
          <a:off x="4786200" y="1928880"/>
          <a:ext cx="3762360" cy="4521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transition>
    <p:plus/>
  </p:transition>
  <p:timing>
    <p:tnLst>
      <p:par>
        <p:cTn dur="indefinite" id="24" nodeType="tmRoot" restart="never">
          <p:childTnLst>
            <p:seq>
              <p:cTn id="2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216000" y="155520"/>
            <a:ext cx="8707680" cy="236016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uk-UA" sz="4800">
                <a:solidFill>
                  <a:srgbClr val="00b050"/>
                </a:solidFill>
                <a:latin typeface="Franklin Gothic Book"/>
              </a:rPr>
              <a:t>Майстерня казкотерапії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uk-UA" sz="4800">
                <a:solidFill>
                  <a:srgbClr val="00b050"/>
                </a:solidFill>
                <a:latin typeface="Franklin Gothic Book"/>
              </a:rPr>
              <a:t>для  педагогів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uk-UA" sz="4800">
                <a:solidFill>
                  <a:srgbClr val="00b050"/>
                </a:solidFill>
                <a:latin typeface="Franklin Gothic Book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129" name="CustomShape 2"/>
          <p:cNvSpPr/>
          <p:nvPr/>
        </p:nvSpPr>
        <p:spPr>
          <a:xfrm>
            <a:off x="288000" y="1944000"/>
            <a:ext cx="8638920" cy="553968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uk-UA" sz="2800">
                <a:solidFill>
                  <a:srgbClr val="000000"/>
                </a:solidFill>
                <a:latin typeface="Franklin Gothic Book"/>
              </a:rPr>
              <a:t>У роботі з  вихователями  використовую  елементи  казкотерапії.  Метою  казкотерапії  є  згуртувати  педагогічний  колектив, позбавити  синдрому  емоційного  вигорання, розвинути  креативність.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uk-UA" sz="2800">
                <a:solidFill>
                  <a:srgbClr val="ff0000"/>
                </a:solidFill>
                <a:latin typeface="Franklin Gothic Book"/>
              </a:rPr>
              <a:t>Вправа </a:t>
            </a:r>
            <a:r>
              <a:rPr b="1" lang="uk-UA" sz="2800">
                <a:solidFill>
                  <a:srgbClr val="0070c0"/>
                </a:solidFill>
                <a:latin typeface="Franklin Gothic Book"/>
              </a:rPr>
              <a:t>“Пригадай казку”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800">
                <a:solidFill>
                  <a:srgbClr val="ff0000"/>
                </a:solidFill>
                <a:latin typeface="Franklin Gothic Book"/>
              </a:rPr>
              <a:t>Вправа </a:t>
            </a:r>
            <a:r>
              <a:rPr b="1" lang="uk-UA" sz="2800">
                <a:solidFill>
                  <a:srgbClr val="0070c0"/>
                </a:solidFill>
                <a:latin typeface="Franklin Gothic Book"/>
              </a:rPr>
              <a:t>“Складання казки”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800">
                <a:solidFill>
                  <a:srgbClr val="ff0000"/>
                </a:solidFill>
                <a:latin typeface="Franklin Gothic Book"/>
              </a:rPr>
              <a:t>Гра </a:t>
            </a:r>
            <a:r>
              <a:rPr b="1" lang="uk-UA" sz="2800">
                <a:solidFill>
                  <a:srgbClr val="0070c0"/>
                </a:solidFill>
                <a:latin typeface="Franklin Gothic Book"/>
              </a:rPr>
              <a:t>“Казковий дощик”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800">
                <a:solidFill>
                  <a:srgbClr val="ff0000"/>
                </a:solidFill>
                <a:latin typeface="Franklin Gothic Book"/>
              </a:rPr>
              <a:t>Гра </a:t>
            </a:r>
            <a:r>
              <a:rPr b="1" lang="uk-UA" sz="2800">
                <a:solidFill>
                  <a:srgbClr val="0070c0"/>
                </a:solidFill>
                <a:latin typeface="Franklin Gothic Book"/>
              </a:rPr>
              <a:t>“Галявина”</a:t>
            </a:r>
            <a:endParaRPr/>
          </a:p>
        </p:txBody>
      </p:sp>
      <p:pic>
        <p:nvPicPr>
          <p:cNvPr descr="" id="130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7344000" y="4680000"/>
            <a:ext cx="1559160" cy="2083680"/>
          </a:xfrm>
          <a:prstGeom prst="rect">
            <a:avLst/>
          </a:prstGeom>
        </p:spPr>
      </p:pic>
    </p:spTree>
  </p:cSld>
  <p:transition>
    <p:wheel spokes="1"/>
  </p:transition>
  <p:timing>
    <p:tnLst>
      <p:par>
        <p:cTn dur="indefinite" id="26" nodeType="tmRoot" restart="never">
          <p:childTnLst>
            <p:seq>
              <p:cTn id="2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0" y="357120"/>
            <a:ext cx="9139320" cy="833400"/>
          </a:xfrm>
          <a:prstGeom prst="rect">
            <a:avLst/>
          </a:prstGeom>
          <a:noFill/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uk-UA" sz="3800">
                <a:solidFill>
                  <a:srgbClr val="ff0000"/>
                </a:solidFill>
                <a:latin typeface="Franklin Gothic Medium"/>
              </a:rPr>
              <a:t>Казкотерапія в роботі з педагогами</a:t>
            </a:r>
            <a:endParaRPr/>
          </a:p>
        </p:txBody>
      </p:sp>
      <p:pic>
        <p:nvPicPr>
          <p:cNvPr descr="" id="132" name="Рисунок 2"/>
          <p:cNvPicPr/>
          <p:nvPr/>
        </p:nvPicPr>
        <p:blipFill>
          <a:blip r:embed="rId1"/>
          <a:stretch>
            <a:fillRect/>
          </a:stretch>
        </p:blipFill>
        <p:spPr>
          <a:xfrm>
            <a:off x="1071360" y="1214280"/>
            <a:ext cx="7329600" cy="5496120"/>
          </a:xfrm>
          <a:prstGeom prst="rect">
            <a:avLst/>
          </a:prstGeom>
        </p:spPr>
      </p:pic>
    </p:spTree>
  </p:cSld>
  <p:transition>
    <p:split dir="out" orient="vert"/>
  </p:transition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85840" y="285840"/>
            <a:ext cx="8682120" cy="833400"/>
          </a:xfrm>
          <a:prstGeom prst="rect">
            <a:avLst/>
          </a:prstGeom>
          <a:noFill/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uk-UA" sz="4800">
                <a:solidFill>
                  <a:srgbClr val="ff0000"/>
                </a:solidFill>
                <a:latin typeface="Franklin Gothic Medium"/>
              </a:rPr>
              <a:t>Анкета для педагогів</a:t>
            </a:r>
            <a:endParaRPr/>
          </a:p>
        </p:txBody>
      </p:sp>
      <p:sp>
        <p:nvSpPr>
          <p:cNvPr id="134" name="CustomShape 2"/>
          <p:cNvSpPr/>
          <p:nvPr/>
        </p:nvSpPr>
        <p:spPr>
          <a:xfrm>
            <a:off x="285840" y="1285920"/>
            <a:ext cx="8682120" cy="452124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4e3b30"/>
                </a:solidFill>
                <a:latin typeface="Franklin Gothic Book"/>
              </a:rPr>
              <a:t>1.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Чи повинен вихователь використовувати казку у процесі навчання й виховання дошкільників? (Так. Ні)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4e3b30"/>
                </a:solidFill>
                <a:latin typeface="Franklin Gothic Book"/>
              </a:rPr>
              <a:t>2.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Чи подобається вам читати казки дітям? (Так. Ні)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4e3b30"/>
                </a:solidFill>
                <a:latin typeface="Franklin Gothic Book"/>
              </a:rPr>
              <a:t>3.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Чи згідні ви з тим, що читати казки – це дуже нудна справа? (Так. Ні)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4e3b30"/>
                </a:solidFill>
                <a:latin typeface="Franklin Gothic Book"/>
              </a:rPr>
              <a:t>4.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Чи подобається вам слухати казки? (Так. Ні)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4e3b30"/>
                </a:solidFill>
                <a:latin typeface="Franklin Gothic Book"/>
              </a:rPr>
              <a:t>5.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Чи доводилось вам колись складати казку? (Так. Ні)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4e3b30"/>
                </a:solidFill>
                <a:latin typeface="Franklin Gothic Book"/>
              </a:rPr>
              <a:t>6.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Якщо ви відповіли “так” на попереднє запитання, скажіть, чи сподобалось вам складати казку? (Так. Ні)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4e3b30"/>
                </a:solidFill>
                <a:latin typeface="Franklin Gothic Book"/>
              </a:rPr>
              <a:t>7.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Коли ви читаєте дітям казки, то: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4e3b30"/>
                </a:solidFill>
                <a:latin typeface="Franklin Gothic Book"/>
              </a:rPr>
              <a:t>а)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поводитеся дуже емоційно;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4e3b30"/>
                </a:solidFill>
                <a:latin typeface="Franklin Gothic Book"/>
              </a:rPr>
              <a:t>б)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змінюєте голос і поведінку, залежно від змін у сюжеті;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4e3b30"/>
                </a:solidFill>
                <a:latin typeface="Franklin Gothic Book"/>
              </a:rPr>
              <a:t>в)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просто читайте текст казки незмінним голосом без будь-яких доповнень.</a:t>
            </a:r>
            <a:endParaRPr/>
          </a:p>
        </p:txBody>
      </p:sp>
      <p:pic>
        <p:nvPicPr>
          <p:cNvPr descr="" id="135" name="Рисунок 7"/>
          <p:cNvPicPr/>
          <p:nvPr/>
        </p:nvPicPr>
        <p:blipFill>
          <a:blip r:embed="rId1"/>
          <a:stretch>
            <a:fillRect/>
          </a:stretch>
        </p:blipFill>
        <p:spPr>
          <a:xfrm>
            <a:off x="6858000" y="4897080"/>
            <a:ext cx="2134440" cy="1956240"/>
          </a:xfrm>
          <a:prstGeom prst="rect">
            <a:avLst/>
          </a:prstGeom>
        </p:spPr>
      </p:pic>
      <p:pic>
        <p:nvPicPr>
          <p:cNvPr descr="" id="136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2214720" y="5515200"/>
            <a:ext cx="3067200" cy="1123920"/>
          </a:xfrm>
          <a:prstGeom prst="rect">
            <a:avLst/>
          </a:prstGeom>
        </p:spPr>
      </p:pic>
    </p:spTree>
  </p:cSld>
  <p:transition>
    <p:cover dir="lu"/>
  </p:transition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360000" y="360000"/>
            <a:ext cx="8421480" cy="5777280"/>
          </a:xfrm>
          <a:prstGeom prst="rect">
            <a:avLst/>
          </a:prstGeom>
          <a:noFill/>
        </p:spPr>
        <p:txBody>
          <a:bodyPr bIns="45000" lIns="90000" rIns="90000" tIns="45000"/>
          <a:p>
            <a:r>
              <a:rPr b="1" lang="uk-UA" sz="3400">
                <a:solidFill>
                  <a:srgbClr val="ff0000"/>
                </a:solidFill>
                <a:latin typeface="Franklin Gothic Book"/>
              </a:rPr>
              <a:t>ВИХОВАННЯ ДОБРОТИ В ДІТЕЙ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uk-UA" sz="3200">
                <a:solidFill>
                  <a:srgbClr val="000000"/>
                </a:solidFill>
                <a:latin typeface="Franklin Gothic Book"/>
              </a:rPr>
              <a:t>(міні-тренінг для батьків)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uk-UA" sz="2400">
                <a:solidFill>
                  <a:srgbClr val="000000"/>
                </a:solidFill>
                <a:latin typeface="Franklin Gothic Book"/>
              </a:rPr>
              <a:t>1. Привітання. Знайомство психолога з батьками </a:t>
            </a:r>
            <a:endParaRPr/>
          </a:p>
          <a:p>
            <a:pPr>
              <a:lnSpc>
                <a:spcPct val="100000"/>
              </a:lnSpc>
            </a:pPr>
            <a:r>
              <a:rPr b="1" i="1" lang="uk-UA" sz="2400">
                <a:solidFill>
                  <a:srgbClr val="000000"/>
                </a:solidFill>
                <a:latin typeface="Franklin Gothic Book"/>
              </a:rPr>
              <a:t>      </a:t>
            </a:r>
            <a:r>
              <a:rPr b="1" i="1" lang="uk-UA" sz="2400">
                <a:solidFill>
                  <a:srgbClr val="000000"/>
                </a:solidFill>
                <a:latin typeface="Franklin Gothic Book"/>
              </a:rPr>
              <a:t>(5 – 10 хв)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uk-UA" sz="2400">
                <a:solidFill>
                  <a:srgbClr val="000000"/>
                </a:solidFill>
                <a:latin typeface="Franklin Gothic Book"/>
              </a:rPr>
              <a:t>2. Дискусія “Що виховує в наших дітях доброту, а що  - злість?” (10 – 20 хв)</a:t>
            </a:r>
            <a:endParaRPr/>
          </a:p>
          <a:p>
            <a:pPr>
              <a:lnSpc>
                <a:spcPct val="100000"/>
              </a:lnSpc>
            </a:pPr>
            <a:r>
              <a:rPr b="1" i="1" lang="uk-UA" sz="2400" u="sng">
                <a:solidFill>
                  <a:srgbClr val="000000"/>
                </a:solidFill>
                <a:latin typeface="Franklin Gothic Book"/>
              </a:rPr>
              <a:t>Мета:</a:t>
            </a:r>
            <a:r>
              <a:rPr b="1" lang="uk-UA" sz="2400">
                <a:solidFill>
                  <a:srgbClr val="000000"/>
                </a:solidFill>
                <a:latin typeface="Franklin Gothic Book"/>
              </a:rPr>
              <a:t> </a:t>
            </a:r>
            <a:r>
              <a:rPr b="1" i="1" lang="uk-UA" sz="2400">
                <a:solidFill>
                  <a:srgbClr val="000000"/>
                </a:solidFill>
                <a:latin typeface="Franklin Gothic Book"/>
              </a:rPr>
              <a:t>допомогти батькам самостійно віднайти недоліки й переваги у своїх методах виховання дітей.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i="1" lang="uk-UA" sz="2400">
                <a:solidFill>
                  <a:srgbClr val="000000"/>
                </a:solidFill>
                <a:latin typeface="Franklin Gothic Book"/>
              </a:rPr>
              <a:t>3. Вправа “Спільний малюнок добра” (15 – 20 хв)</a:t>
            </a:r>
            <a:endParaRPr/>
          </a:p>
          <a:p>
            <a:pPr>
              <a:lnSpc>
                <a:spcPct val="100000"/>
              </a:lnSpc>
            </a:pPr>
            <a:r>
              <a:rPr b="1" i="1" lang="uk-UA" sz="2400" u="sng">
                <a:solidFill>
                  <a:srgbClr val="000000"/>
                </a:solidFill>
                <a:latin typeface="Franklin Gothic Book"/>
              </a:rPr>
              <a:t>Мета:</a:t>
            </a:r>
            <a:r>
              <a:rPr b="1" i="1" lang="uk-UA" sz="2400">
                <a:solidFill>
                  <a:srgbClr val="000000"/>
                </a:solidFill>
                <a:latin typeface="Franklin Gothic Book"/>
              </a:rPr>
              <a:t> підбити підсумки міні-тренінгу; згуртувати участиків; створити позитивний настрій у групі.</a:t>
            </a:r>
            <a:endParaRPr/>
          </a:p>
        </p:txBody>
      </p:sp>
    </p:spTree>
  </p:cSld>
  <p:timing>
    <p:tnLst>
      <p:par>
        <p:cTn dur="indefinite" id="28" nodeType="tmRoot" restart="never">
          <p:childTnLst>
            <p:seq>
              <p:cTn id="2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44000" y="2549520"/>
            <a:ext cx="8710200" cy="414468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uk-UA" sz="3800">
                <a:solidFill>
                  <a:srgbClr val="0069b5"/>
                </a:solidFill>
                <a:latin typeface="Franklin Gothic Book"/>
              </a:rPr>
              <a:t>“</a:t>
            </a:r>
            <a:r>
              <a:rPr b="1" lang="uk-UA" sz="3800">
                <a:solidFill>
                  <a:srgbClr val="0069b5"/>
                </a:solidFill>
                <a:latin typeface="Franklin Gothic Book"/>
              </a:rPr>
              <a:t>Немає у світі істоти, до якої б не доторкався хоча б найкрихітніший промінчик любові. Так само немає людини, в житті якої не можна було б знайти казку”.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uk-UA" sz="3800">
                <a:solidFill>
                  <a:srgbClr val="ec9b22"/>
                </a:solidFill>
                <a:latin typeface="Franklin Gothic Book"/>
              </a:rPr>
              <a:t>                                   </a:t>
            </a:r>
            <a:endParaRPr/>
          </a:p>
        </p:txBody>
      </p:sp>
      <p:pic>
        <p:nvPicPr>
          <p:cNvPr descr="" id="85" name="Рисунок 7"/>
          <p:cNvPicPr/>
          <p:nvPr/>
        </p:nvPicPr>
        <p:blipFill>
          <a:blip r:embed="rId1"/>
          <a:stretch>
            <a:fillRect/>
          </a:stretch>
        </p:blipFill>
        <p:spPr>
          <a:xfrm>
            <a:off x="5241240" y="95040"/>
            <a:ext cx="3756960" cy="2567160"/>
          </a:xfrm>
          <a:prstGeom prst="rect">
            <a:avLst/>
          </a:prstGeom>
        </p:spPr>
      </p:pic>
      <p:pic>
        <p:nvPicPr>
          <p:cNvPr descr="" id="86" name="Рисунок 8"/>
          <p:cNvPicPr/>
          <p:nvPr/>
        </p:nvPicPr>
        <p:blipFill>
          <a:blip r:embed="rId2"/>
          <a:stretch>
            <a:fillRect/>
          </a:stretch>
        </p:blipFill>
        <p:spPr>
          <a:xfrm rot="21540000">
            <a:off x="158040" y="70200"/>
            <a:ext cx="2957400" cy="2419560"/>
          </a:xfrm>
          <a:prstGeom prst="rect">
            <a:avLst/>
          </a:prstGeom>
        </p:spPr>
      </p:pic>
    </p:spTree>
  </p:cSld>
  <p:transition>
    <p:wedge/>
  </p:transition>
  <p:timing>
    <p:tnLst>
      <p:par>
        <p:cTn dur="indefinite" id="6" nodeType="tmRoot" restart="never">
          <p:childTnLst>
            <p:seq>
              <p:cTn id="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00040" y="142920"/>
            <a:ext cx="8139240" cy="852480"/>
          </a:xfrm>
          <a:prstGeom prst="rect">
            <a:avLst/>
          </a:prstGeom>
          <a:noFill/>
        </p:spPr>
        <p:txBody>
          <a:bodyPr anchor="ctr" bIns="45000" lIns="90000" rIns="90000" tIns="45000"/>
          <a:p>
            <a:r>
              <a:rPr b="1" lang="uk-UA" sz="3600">
                <a:solidFill>
                  <a:srgbClr val="00b050"/>
                </a:solidFill>
                <a:latin typeface="Franklin Gothic Medium"/>
              </a:rPr>
              <a:t>АНКЕТА ДЛЯ БАТЬКІВ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uk-UA" sz="3600">
                <a:solidFill>
                  <a:srgbClr val="00b050"/>
                </a:solidFill>
                <a:latin typeface="Franklin Gothic Medium"/>
              </a:rPr>
              <a:t>“</a:t>
            </a:r>
            <a:r>
              <a:rPr b="1" lang="uk-UA" sz="3600">
                <a:solidFill>
                  <a:srgbClr val="00b050"/>
                </a:solidFill>
                <a:latin typeface="Franklin Gothic Medium"/>
              </a:rPr>
              <a:t>Казка в моєму житті”</a:t>
            </a:r>
            <a:endParaRPr/>
          </a:p>
        </p:txBody>
      </p:sp>
      <p:sp>
        <p:nvSpPr>
          <p:cNvPr id="139" name="CustomShape 2"/>
          <p:cNvSpPr/>
          <p:nvPr/>
        </p:nvSpPr>
        <p:spPr>
          <a:xfrm>
            <a:off x="142920" y="1357200"/>
            <a:ext cx="8753400" cy="499608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ff0000"/>
                </a:solidFill>
                <a:latin typeface="Franklin Gothic Book"/>
              </a:rPr>
              <a:t>1.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Які казки є у вашій бібліотеці?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4e3b30"/>
                </a:solidFill>
                <a:latin typeface="Franklin Gothic Book"/>
              </a:rPr>
              <a:t>а)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 українські народні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4e3b30"/>
                </a:solidFill>
                <a:latin typeface="Franklin Gothic Book"/>
              </a:rPr>
              <a:t>б)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російські народні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4e3b30"/>
                </a:solidFill>
                <a:latin typeface="Franklin Gothic Book"/>
              </a:rPr>
              <a:t>в)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сучасних авторів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ff0000"/>
                </a:solidFill>
                <a:latin typeface="Franklin Gothic Book"/>
              </a:rPr>
              <a:t>2.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Чи любить ваша дитина слухати казки? (Так. Ні)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ff0000"/>
                </a:solidFill>
                <a:latin typeface="Franklin Gothic Book"/>
              </a:rPr>
              <a:t>3.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Чи відвідуєте ви місцеву бібліотеку разом з дитиною? (Так. Ні)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ff0000"/>
                </a:solidFill>
                <a:latin typeface="Franklin Gothic Book"/>
              </a:rPr>
              <a:t>4.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Чи виникало у вас бажання скласти власну казку? (Так. Ні)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ff0000"/>
                </a:solidFill>
                <a:latin typeface="Franklin Gothic Book"/>
              </a:rPr>
              <a:t>5.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Чи хотіли б ви, щоб ваша дитина навчилася складати казки? (Так. Ні)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ff0000"/>
                </a:solidFill>
                <a:latin typeface="Franklin Gothic Book"/>
              </a:rPr>
              <a:t>6.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Якщо ваша дитина розповідає цікаву казку, вона: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4e3b30"/>
                </a:solidFill>
                <a:latin typeface="Franklin Gothic Book"/>
              </a:rPr>
              <a:t>а)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відтворює голоси героїв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4e3b30"/>
                </a:solidFill>
                <a:latin typeface="Franklin Gothic Book"/>
              </a:rPr>
              <a:t>б)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відтворює міміку дійових осіб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4e3b30"/>
                </a:solidFill>
                <a:latin typeface="Franklin Gothic Book"/>
              </a:rPr>
              <a:t>в)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відтворює поведінку героїв за допомогою жестів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000">
                <a:solidFill>
                  <a:srgbClr val="4e3b30"/>
                </a:solidFill>
                <a:latin typeface="Franklin Gothic Book"/>
              </a:rPr>
              <a:t>г)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відтворює голоси, міміку, жести героїв.</a:t>
            </a:r>
            <a:endParaRPr/>
          </a:p>
        </p:txBody>
      </p:sp>
      <p:pic>
        <p:nvPicPr>
          <p:cNvPr descr="" id="140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6929280" y="4500720"/>
            <a:ext cx="1352520" cy="2138760"/>
          </a:xfrm>
          <a:prstGeom prst="rect">
            <a:avLst/>
          </a:prstGeom>
        </p:spPr>
      </p:pic>
      <p:pic>
        <p:nvPicPr>
          <p:cNvPr descr="" id="141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6143760" y="1285920"/>
            <a:ext cx="2689560" cy="1710000"/>
          </a:xfrm>
          <a:prstGeom prst="rect">
            <a:avLst/>
          </a:prstGeom>
        </p:spPr>
      </p:pic>
    </p:spTree>
  </p:cSld>
  <p:transition>
    <p:dissolve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285840" y="357120"/>
            <a:ext cx="8682120" cy="833400"/>
          </a:xfrm>
          <a:prstGeom prst="rect">
            <a:avLst/>
          </a:prstGeom>
          <a:noFill/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uk-UA" sz="4400">
                <a:solidFill>
                  <a:srgbClr val="7030a0"/>
                </a:solidFill>
                <a:latin typeface="Franklin Gothic Medium"/>
              </a:rPr>
              <a:t>Правила читання казок дітям</a:t>
            </a:r>
            <a:endParaRPr/>
          </a:p>
        </p:txBody>
      </p:sp>
      <p:sp>
        <p:nvSpPr>
          <p:cNvPr id="143" name="CustomShape 2"/>
          <p:cNvSpPr/>
          <p:nvPr/>
        </p:nvSpPr>
        <p:spPr>
          <a:xfrm>
            <a:off x="285840" y="1214280"/>
            <a:ext cx="8682120" cy="451332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uk-UA" sz="2800">
                <a:solidFill>
                  <a:srgbClr val="4e3b30"/>
                </a:solidFill>
                <a:latin typeface="Franklin Gothic Book"/>
              </a:rPr>
              <a:t>→ </a:t>
            </a:r>
            <a:r>
              <a:rPr lang="uk-UA" sz="2800">
                <a:solidFill>
                  <a:srgbClr val="4e3b30"/>
                </a:solidFill>
                <a:latin typeface="Franklin Gothic Book"/>
              </a:rPr>
              <a:t>Усі казки батьки повинні читати в спокійних умовах. Дитина повинна зручно вмоститися поруч.</a:t>
            </a:r>
            <a:endParaRPr/>
          </a:p>
          <a:p>
            <a:pPr>
              <a:lnSpc>
                <a:spcPct val="100000"/>
              </a:lnSpc>
            </a:pPr>
            <a:r>
              <a:rPr lang="uk-UA" sz="2800">
                <a:solidFill>
                  <a:srgbClr val="4e3b30"/>
                </a:solidFill>
                <a:latin typeface="Franklin Gothic Book"/>
              </a:rPr>
              <a:t>→ </a:t>
            </a:r>
            <a:r>
              <a:rPr lang="uk-UA" sz="2800">
                <a:solidFill>
                  <a:srgbClr val="4e3b30"/>
                </a:solidFill>
                <a:latin typeface="Franklin Gothic Book"/>
              </a:rPr>
              <a:t>Читати казку треба вдумливо, пояснюючи дитині незнайомі слова, обговорюючи основні моменти.</a:t>
            </a:r>
            <a:endParaRPr/>
          </a:p>
          <a:p>
            <a:pPr>
              <a:lnSpc>
                <a:spcPct val="100000"/>
              </a:lnSpc>
            </a:pPr>
            <a:r>
              <a:rPr lang="uk-UA" sz="2800">
                <a:solidFill>
                  <a:srgbClr val="4e3b30"/>
                </a:solidFill>
                <a:latin typeface="Franklin Gothic Book"/>
              </a:rPr>
              <a:t>→ </a:t>
            </a:r>
            <a:r>
              <a:rPr lang="uk-UA" sz="2800">
                <a:solidFill>
                  <a:srgbClr val="4e3b30"/>
                </a:solidFill>
                <a:latin typeface="Franklin Gothic Book"/>
              </a:rPr>
              <a:t>Важливо вислуховувати думки своєї дитини про казкові події.</a:t>
            </a:r>
            <a:endParaRPr/>
          </a:p>
          <a:p>
            <a:pPr>
              <a:lnSpc>
                <a:spcPct val="100000"/>
              </a:lnSpc>
            </a:pPr>
            <a:r>
              <a:rPr lang="uk-UA" sz="2800">
                <a:solidFill>
                  <a:srgbClr val="4e3b30"/>
                </a:solidFill>
                <a:latin typeface="Franklin Gothic Book"/>
              </a:rPr>
              <a:t>→ </a:t>
            </a:r>
            <a:r>
              <a:rPr lang="uk-UA" sz="2800">
                <a:solidFill>
                  <a:srgbClr val="4e3b30"/>
                </a:solidFill>
                <a:latin typeface="Franklin Gothic Book"/>
              </a:rPr>
              <a:t>Не можна говорити дитині, що її судження неправильне, або засуджувати її позицію.</a:t>
            </a:r>
            <a:endParaRPr/>
          </a:p>
          <a:p>
            <a:pPr>
              <a:lnSpc>
                <a:spcPct val="100000"/>
              </a:lnSpc>
            </a:pPr>
            <a:r>
              <a:rPr lang="uk-UA" sz="2800">
                <a:solidFill>
                  <a:srgbClr val="4e3b30"/>
                </a:solidFill>
                <a:latin typeface="Franklin Gothic Book"/>
              </a:rPr>
              <a:t>→ </a:t>
            </a:r>
            <a:r>
              <a:rPr lang="uk-UA" sz="2800">
                <a:solidFill>
                  <a:srgbClr val="4e3b30"/>
                </a:solidFill>
                <a:latin typeface="Franklin Gothic Book"/>
              </a:rPr>
              <a:t>Не бажано читати кілька казок одразу, тому що мораль кожної казки має бути осмислена дитиною.</a:t>
            </a:r>
            <a:endParaRPr/>
          </a:p>
        </p:txBody>
      </p:sp>
      <p:pic>
        <p:nvPicPr>
          <p:cNvPr descr="" id="144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6215040" y="5572080"/>
            <a:ext cx="1871280" cy="1156680"/>
          </a:xfrm>
          <a:prstGeom prst="rect">
            <a:avLst/>
          </a:prstGeom>
        </p:spPr>
      </p:pic>
      <p:pic>
        <p:nvPicPr>
          <p:cNvPr descr="" id="14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71360" y="5857920"/>
            <a:ext cx="4586400" cy="567000"/>
          </a:xfrm>
          <a:prstGeom prst="rect">
            <a:avLst/>
          </a:prstGeom>
        </p:spPr>
      </p:pic>
    </p:spTree>
  </p:cSld>
  <p:transition>
    <p:wedge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785960" y="142920"/>
            <a:ext cx="6048360" cy="995400"/>
          </a:xfrm>
          <a:prstGeom prst="rect">
            <a:avLst/>
          </a:prstGeom>
          <a:noFill/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uk-UA" sz="6600">
                <a:solidFill>
                  <a:srgbClr val="ff0000"/>
                </a:solidFill>
                <a:latin typeface="Franklin Gothic Medium"/>
              </a:rPr>
              <a:t>піскотерапія</a:t>
            </a:r>
            <a:endParaRPr/>
          </a:p>
        </p:txBody>
      </p:sp>
      <p:sp>
        <p:nvSpPr>
          <p:cNvPr id="147" name="CustomShape 2"/>
          <p:cNvSpPr/>
          <p:nvPr/>
        </p:nvSpPr>
        <p:spPr>
          <a:xfrm>
            <a:off x="285840" y="1143000"/>
            <a:ext cx="8682120" cy="249552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uk-UA" sz="3200">
                <a:solidFill>
                  <a:srgbClr val="4e3b30"/>
                </a:solidFill>
                <a:latin typeface="Franklin Gothic Book"/>
              </a:rPr>
              <a:t>   </a:t>
            </a:r>
            <a:r>
              <a:rPr lang="uk-UA" sz="2800">
                <a:solidFill>
                  <a:srgbClr val="4e3b30"/>
                </a:solidFill>
                <a:latin typeface="Franklin Gothic Book"/>
              </a:rPr>
              <a:t>Коли піщинки злітають у небо, вони перетворюються в зірки, але коли зірки падають униз, їх уже не відрізнити від простого піску.</a:t>
            </a:r>
            <a:endParaRPr/>
          </a:p>
          <a:p>
            <a:pPr>
              <a:lnSpc>
                <a:spcPct val="100000"/>
              </a:lnSpc>
            </a:pPr>
            <a:r>
              <a:rPr lang="uk-UA" sz="2800">
                <a:solidFill>
                  <a:srgbClr val="4e3b30"/>
                </a:solidFill>
                <a:latin typeface="Franklin Gothic Book"/>
              </a:rPr>
              <a:t>   </a:t>
            </a:r>
            <a:r>
              <a:rPr b="1" i="1" lang="uk-UA" sz="2800" u="sng">
                <a:solidFill>
                  <a:srgbClr val="4e3b30"/>
                </a:solidFill>
                <a:latin typeface="Franklin Gothic Book"/>
              </a:rPr>
              <a:t>Зірки</a:t>
            </a:r>
            <a:r>
              <a:rPr lang="uk-UA" sz="2800">
                <a:solidFill>
                  <a:srgbClr val="4e3b30"/>
                </a:solidFill>
                <a:latin typeface="Franklin Gothic Book"/>
              </a:rPr>
              <a:t> – це піщинки, які над головою, а </a:t>
            </a:r>
            <a:endParaRPr/>
          </a:p>
          <a:p>
            <a:pPr>
              <a:lnSpc>
                <a:spcPct val="100000"/>
              </a:lnSpc>
            </a:pPr>
            <a:r>
              <a:rPr b="1" i="1" lang="uk-UA" sz="2800">
                <a:solidFill>
                  <a:srgbClr val="4e3b30"/>
                </a:solidFill>
                <a:latin typeface="Franklin Gothic Book"/>
              </a:rPr>
              <a:t>   </a:t>
            </a:r>
            <a:r>
              <a:rPr b="1" i="1" lang="uk-UA" sz="2800" u="sng">
                <a:solidFill>
                  <a:srgbClr val="4e3b30"/>
                </a:solidFill>
                <a:latin typeface="Franklin Gothic Book"/>
              </a:rPr>
              <a:t>піщинки</a:t>
            </a:r>
            <a:r>
              <a:rPr lang="uk-UA" sz="2800">
                <a:solidFill>
                  <a:srgbClr val="4e3b30"/>
                </a:solidFill>
                <a:latin typeface="Franklin Gothic Book"/>
              </a:rPr>
              <a:t> – це зірки, які під ногами.</a:t>
            </a:r>
            <a:endParaRPr/>
          </a:p>
        </p:txBody>
      </p:sp>
      <p:pic>
        <p:nvPicPr>
          <p:cNvPr descr="" id="148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571320" y="3786120"/>
            <a:ext cx="3757680" cy="2824200"/>
          </a:xfrm>
          <a:prstGeom prst="rect">
            <a:avLst/>
          </a:prstGeom>
        </p:spPr>
      </p:pic>
      <p:pic>
        <p:nvPicPr>
          <p:cNvPr descr="" id="149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4857840" y="3786120"/>
            <a:ext cx="3805200" cy="2852640"/>
          </a:xfrm>
          <a:prstGeom prst="rect">
            <a:avLst/>
          </a:prstGeom>
        </p:spPr>
      </p:pic>
    </p:spTree>
  </p:cSld>
  <p:transition>
    <p:checker dir="horz"/>
  </p:transition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0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2880"/>
            <a:ext cx="9139320" cy="6847560"/>
          </a:xfrm>
          <a:prstGeom prst="rect">
            <a:avLst/>
          </a:prstGeom>
        </p:spPr>
      </p:pic>
    </p:spTree>
  </p:cSld>
  <p:transition>
    <p:wheel spokes="8"/>
  </p:transition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1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2520" y="0"/>
            <a:ext cx="9139320" cy="6860520"/>
          </a:xfrm>
          <a:prstGeom prst="rect">
            <a:avLst/>
          </a:prstGeom>
        </p:spPr>
      </p:pic>
    </p:spTree>
  </p:cSld>
  <p:transition>
    <p:randomBar dir="vert"/>
  </p:transition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2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4320"/>
            <a:ext cx="9139320" cy="6860520"/>
          </a:xfrm>
          <a:prstGeom prst="rect">
            <a:avLst/>
          </a:prstGeom>
        </p:spPr>
      </p:pic>
    </p:spTree>
  </p:cSld>
  <p:transition>
    <p:pull dir="u"/>
  </p:transition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285840" y="285840"/>
            <a:ext cx="8639280" cy="271008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uk-UA" sz="4400">
                <a:solidFill>
                  <a:srgbClr val="ff0000"/>
                </a:solidFill>
                <a:latin typeface="Franklin Gothic Book"/>
              </a:rPr>
              <a:t>МЕТА ПІСОЧНОЇ ТЕРАПІЇ:</a:t>
            </a:r>
            <a:endParaRPr/>
          </a:p>
          <a:p>
            <a:pPr>
              <a:lnSpc>
                <a:spcPct val="100000"/>
              </a:lnSpc>
            </a:pPr>
            <a:r>
              <a:rPr lang="uk-UA" sz="3200">
                <a:solidFill>
                  <a:srgbClr val="ff0000"/>
                </a:solidFill>
                <a:latin typeface="Franklin Gothic Book"/>
              </a:rPr>
              <a:t>• </a:t>
            </a:r>
            <a:r>
              <a:rPr lang="uk-UA" sz="3200">
                <a:solidFill>
                  <a:srgbClr val="000000"/>
                </a:solidFill>
                <a:latin typeface="Franklin Gothic Book"/>
              </a:rPr>
              <a:t>не змінювати і переробляти дитину;</a:t>
            </a:r>
            <a:endParaRPr/>
          </a:p>
          <a:p>
            <a:pPr>
              <a:lnSpc>
                <a:spcPct val="100000"/>
              </a:lnSpc>
            </a:pPr>
            <a:r>
              <a:rPr lang="uk-UA" sz="3200">
                <a:solidFill>
                  <a:srgbClr val="ff0000"/>
                </a:solidFill>
                <a:latin typeface="Franklin Gothic Book"/>
              </a:rPr>
              <a:t>• </a:t>
            </a:r>
            <a:r>
              <a:rPr lang="uk-UA" sz="3200">
                <a:solidFill>
                  <a:srgbClr val="000000"/>
                </a:solidFill>
                <a:latin typeface="Franklin Gothic Book"/>
              </a:rPr>
              <a:t>не вчити її певних навичок поведінки;</a:t>
            </a:r>
            <a:endParaRPr/>
          </a:p>
          <a:p>
            <a:pPr>
              <a:lnSpc>
                <a:spcPct val="100000"/>
              </a:lnSpc>
            </a:pPr>
            <a:r>
              <a:rPr lang="uk-UA" sz="3200">
                <a:solidFill>
                  <a:srgbClr val="ff0000"/>
                </a:solidFill>
                <a:latin typeface="Franklin Gothic Book"/>
              </a:rPr>
              <a:t>•</a:t>
            </a:r>
            <a:r>
              <a:rPr lang="uk-UA" sz="3200">
                <a:solidFill>
                  <a:srgbClr val="000000"/>
                </a:solidFill>
                <a:latin typeface="Franklin Gothic Book"/>
              </a:rPr>
              <a:t> </a:t>
            </a:r>
            <a:r>
              <a:rPr lang="uk-UA" sz="3200">
                <a:solidFill>
                  <a:srgbClr val="000000"/>
                </a:solidFill>
                <a:latin typeface="Franklin Gothic Book"/>
              </a:rPr>
              <a:t>дати дитині можливість залишатися </a:t>
            </a:r>
            <a:endParaRPr/>
          </a:p>
          <a:p>
            <a:pPr>
              <a:lnSpc>
                <a:spcPct val="100000"/>
              </a:lnSpc>
            </a:pPr>
            <a:r>
              <a:rPr lang="uk-UA" sz="3200">
                <a:solidFill>
                  <a:srgbClr val="000000"/>
                </a:solidFill>
                <a:latin typeface="Franklin Gothic Book"/>
              </a:rPr>
              <a:t>  </a:t>
            </a:r>
            <a:r>
              <a:rPr lang="uk-UA" sz="3200">
                <a:solidFill>
                  <a:srgbClr val="000000"/>
                </a:solidFill>
                <a:latin typeface="Franklin Gothic Book"/>
              </a:rPr>
              <a:t>самою собою.</a:t>
            </a:r>
            <a:endParaRPr/>
          </a:p>
        </p:txBody>
      </p:sp>
      <p:pic>
        <p:nvPicPr>
          <p:cNvPr descr="" id="154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144000" y="3292200"/>
            <a:ext cx="4376880" cy="3281400"/>
          </a:xfrm>
          <a:prstGeom prst="rect">
            <a:avLst/>
          </a:prstGeom>
        </p:spPr>
      </p:pic>
      <p:pic>
        <p:nvPicPr>
          <p:cNvPr descr="" id="15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619520" y="3312000"/>
            <a:ext cx="4376880" cy="3281400"/>
          </a:xfrm>
          <a:prstGeom prst="rect">
            <a:avLst/>
          </a:prstGeom>
        </p:spPr>
      </p:pic>
    </p:spTree>
  </p:cSld>
  <p:transition>
    <p:dissolve/>
  </p:transition>
  <p:timing>
    <p:tnLst>
      <p:par>
        <p:cTn dur="indefinite" id="30" nodeType="tmRoot" restart="never">
          <p:childTnLst>
            <p:seq>
              <p:cTn id="3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285840" y="142920"/>
            <a:ext cx="8682120" cy="833400"/>
          </a:xfrm>
          <a:prstGeom prst="rect">
            <a:avLst/>
          </a:prstGeom>
          <a:noFill/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uk-UA" sz="3600">
                <a:solidFill>
                  <a:srgbClr val="00b0f0"/>
                </a:solidFill>
                <a:latin typeface="Franklin Gothic Medium"/>
              </a:rPr>
              <a:t>Пісочна терапія зорієнтована на те, щоб допомогти дитині дошкільного віку:</a:t>
            </a:r>
            <a:endParaRPr/>
          </a:p>
        </p:txBody>
      </p:sp>
      <p:sp>
        <p:nvSpPr>
          <p:cNvPr id="157" name="CustomShape 2"/>
          <p:cNvSpPr/>
          <p:nvPr/>
        </p:nvSpPr>
        <p:spPr>
          <a:xfrm>
            <a:off x="285840" y="1214280"/>
            <a:ext cx="8682120" cy="528156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uk-UA" sz="2000">
                <a:solidFill>
                  <a:srgbClr val="4e3b30"/>
                </a:solidFill>
                <a:latin typeface="Franklin Gothic Book"/>
              </a:rPr>
              <a:t>►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стати </a:t>
            </a:r>
            <a:endParaRPr/>
          </a:p>
          <a:p>
            <a:pPr>
              <a:lnSpc>
                <a:spcPct val="100000"/>
              </a:lnSpc>
            </a:pPr>
            <a:r>
              <a:rPr lang="uk-UA" sz="2000">
                <a:solidFill>
                  <a:srgbClr val="4e3b30"/>
                </a:solidFill>
                <a:latin typeface="Franklin Gothic Book"/>
              </a:rPr>
              <a:t>відповідальнішим </a:t>
            </a:r>
            <a:endParaRPr/>
          </a:p>
          <a:p>
            <a:pPr>
              <a:lnSpc>
                <a:spcPct val="100000"/>
              </a:lnSpc>
            </a:pPr>
            <a:r>
              <a:rPr lang="uk-UA" sz="2000">
                <a:solidFill>
                  <a:srgbClr val="4e3b30"/>
                </a:solidFill>
                <a:latin typeface="Franklin Gothic Book"/>
              </a:rPr>
              <a:t>у своїх діях і вчинках;</a:t>
            </a:r>
            <a:endParaRPr/>
          </a:p>
          <a:p>
            <a:pPr>
              <a:lnSpc>
                <a:spcPct val="100000"/>
              </a:lnSpc>
            </a:pPr>
            <a:r>
              <a:rPr lang="uk-UA" sz="2000">
                <a:solidFill>
                  <a:srgbClr val="4e3b30"/>
                </a:solidFill>
                <a:latin typeface="Franklin Gothic Book"/>
              </a:rPr>
              <a:t>►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більшою мірою </a:t>
            </a:r>
            <a:endParaRPr/>
          </a:p>
          <a:p>
            <a:pPr>
              <a:lnSpc>
                <a:spcPct val="100000"/>
              </a:lnSpc>
            </a:pPr>
            <a:r>
              <a:rPr lang="uk-UA" sz="2000">
                <a:solidFill>
                  <a:srgbClr val="4e3b30"/>
                </a:solidFill>
                <a:latin typeface="Franklin Gothic Book"/>
              </a:rPr>
              <a:t>покладатися на </a:t>
            </a:r>
            <a:endParaRPr/>
          </a:p>
          <a:p>
            <a:pPr>
              <a:lnSpc>
                <a:spcPct val="100000"/>
              </a:lnSpc>
            </a:pPr>
            <a:r>
              <a:rPr lang="uk-UA" sz="2000">
                <a:solidFill>
                  <a:srgbClr val="4e3b30"/>
                </a:solidFill>
                <a:latin typeface="Franklin Gothic Book"/>
              </a:rPr>
              <a:t>себе самого;</a:t>
            </a:r>
            <a:endParaRPr/>
          </a:p>
          <a:p>
            <a:pPr>
              <a:lnSpc>
                <a:spcPct val="100000"/>
              </a:lnSpc>
            </a:pPr>
            <a:r>
              <a:rPr lang="uk-UA" sz="2000">
                <a:solidFill>
                  <a:srgbClr val="4e3b30"/>
                </a:solidFill>
                <a:latin typeface="Franklin Gothic Book"/>
              </a:rPr>
              <a:t>►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навчитися </a:t>
            </a:r>
            <a:endParaRPr/>
          </a:p>
          <a:p>
            <a:pPr>
              <a:lnSpc>
                <a:spcPct val="100000"/>
              </a:lnSpc>
            </a:pPr>
            <a:r>
              <a:rPr lang="uk-UA" sz="2000">
                <a:solidFill>
                  <a:srgbClr val="4e3b30"/>
                </a:solidFill>
                <a:latin typeface="Franklin Gothic Book"/>
              </a:rPr>
              <a:t>контролювати себе;</a:t>
            </a:r>
            <a:endParaRPr/>
          </a:p>
          <a:p>
            <a:pPr>
              <a:lnSpc>
                <a:spcPct val="100000"/>
              </a:lnSpc>
            </a:pPr>
            <a:r>
              <a:rPr lang="uk-UA" sz="2000">
                <a:solidFill>
                  <a:srgbClr val="4e3b30"/>
                </a:solidFill>
                <a:latin typeface="Franklin Gothic Book"/>
              </a:rPr>
              <a:t>►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розвинути здатність </a:t>
            </a:r>
            <a:endParaRPr/>
          </a:p>
          <a:p>
            <a:pPr>
              <a:lnSpc>
                <a:spcPct val="100000"/>
              </a:lnSpc>
            </a:pPr>
            <a:r>
              <a:rPr lang="uk-UA" sz="2000">
                <a:solidFill>
                  <a:srgbClr val="4e3b30"/>
                </a:solidFill>
                <a:latin typeface="Franklin Gothic Book"/>
              </a:rPr>
              <a:t>до подолання </a:t>
            </a:r>
            <a:endParaRPr/>
          </a:p>
          <a:p>
            <a:pPr>
              <a:lnSpc>
                <a:spcPct val="100000"/>
              </a:lnSpc>
            </a:pPr>
            <a:r>
              <a:rPr lang="uk-UA" sz="2000">
                <a:solidFill>
                  <a:srgbClr val="4e3b30"/>
                </a:solidFill>
                <a:latin typeface="Franklin Gothic Book"/>
              </a:rPr>
              <a:t>труднощів;</a:t>
            </a:r>
            <a:endParaRPr/>
          </a:p>
          <a:p>
            <a:pPr>
              <a:lnSpc>
                <a:spcPct val="100000"/>
              </a:lnSpc>
            </a:pPr>
            <a:r>
              <a:rPr lang="uk-UA" sz="2000">
                <a:solidFill>
                  <a:srgbClr val="4e3b30"/>
                </a:solidFill>
                <a:latin typeface="Franklin Gothic Book"/>
              </a:rPr>
              <a:t>► </a:t>
            </a:r>
            <a:r>
              <a:rPr lang="uk-UA" sz="2000">
                <a:solidFill>
                  <a:srgbClr val="4e3b30"/>
                </a:solidFill>
                <a:latin typeface="Franklin Gothic Book"/>
              </a:rPr>
              <a:t>розвинути </a:t>
            </a:r>
            <a:endParaRPr/>
          </a:p>
          <a:p>
            <a:pPr>
              <a:lnSpc>
                <a:spcPct val="100000"/>
              </a:lnSpc>
            </a:pPr>
            <a:r>
              <a:rPr lang="uk-UA" sz="2000">
                <a:solidFill>
                  <a:srgbClr val="4e3b30"/>
                </a:solidFill>
                <a:latin typeface="Franklin Gothic Book"/>
              </a:rPr>
              <a:t>самооцінку і знайти </a:t>
            </a:r>
            <a:endParaRPr/>
          </a:p>
          <a:p>
            <a:pPr>
              <a:lnSpc>
                <a:spcPct val="100000"/>
              </a:lnSpc>
            </a:pPr>
            <a:r>
              <a:rPr lang="uk-UA" sz="2000">
                <a:solidFill>
                  <a:srgbClr val="4e3b30"/>
                </a:solidFill>
                <a:latin typeface="Franklin Gothic Book"/>
              </a:rPr>
              <a:t>віру в себе самого.</a:t>
            </a:r>
            <a:endParaRPr/>
          </a:p>
        </p:txBody>
      </p:sp>
      <p:pic>
        <p:nvPicPr>
          <p:cNvPr descr="" id="158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3071880" y="1285920"/>
            <a:ext cx="5921280" cy="5353200"/>
          </a:xfrm>
          <a:prstGeom prst="rect">
            <a:avLst/>
          </a:prstGeom>
        </p:spPr>
      </p:pic>
    </p:spTree>
  </p:cSld>
  <p:transition>
    <p:pull dir="u"/>
  </p:transition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285840" y="285840"/>
            <a:ext cx="8682120" cy="833400"/>
          </a:xfrm>
          <a:prstGeom prst="rect">
            <a:avLst/>
          </a:prstGeom>
          <a:noFill/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uk-UA" sz="4000">
                <a:solidFill>
                  <a:srgbClr val="00b050"/>
                </a:solidFill>
                <a:latin typeface="Franklin Gothic Medium"/>
              </a:rPr>
              <a:t>Види пізнавальних ігор на піску:</a:t>
            </a:r>
            <a:endParaRPr/>
          </a:p>
        </p:txBody>
      </p:sp>
      <p:sp>
        <p:nvSpPr>
          <p:cNvPr id="160" name="CustomShape 2"/>
          <p:cNvSpPr/>
          <p:nvPr/>
        </p:nvSpPr>
        <p:spPr>
          <a:xfrm>
            <a:off x="285840" y="1285920"/>
            <a:ext cx="8682120" cy="199548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uk-UA" sz="3200">
                <a:solidFill>
                  <a:srgbClr val="4e3b30"/>
                </a:solidFill>
                <a:latin typeface="Franklin Gothic Book"/>
              </a:rPr>
              <a:t>◘ </a:t>
            </a:r>
            <a:r>
              <a:rPr lang="uk-UA" sz="3200">
                <a:solidFill>
                  <a:srgbClr val="4e3b30"/>
                </a:solidFill>
                <a:latin typeface="Franklin Gothic Book"/>
              </a:rPr>
              <a:t>ігри для ознайомлення з навколишнім</a:t>
            </a:r>
            <a:endParaRPr/>
          </a:p>
          <a:p>
            <a:pPr>
              <a:lnSpc>
                <a:spcPct val="100000"/>
              </a:lnSpc>
            </a:pPr>
            <a:r>
              <a:rPr lang="uk-UA" sz="3200">
                <a:solidFill>
                  <a:srgbClr val="4e3b30"/>
                </a:solidFill>
                <a:latin typeface="Franklin Gothic Book"/>
              </a:rPr>
              <a:t>◘ </a:t>
            </a:r>
            <a:r>
              <a:rPr lang="uk-UA" sz="3200">
                <a:solidFill>
                  <a:srgbClr val="4e3b30"/>
                </a:solidFill>
                <a:latin typeface="Franklin Gothic Book"/>
              </a:rPr>
              <a:t>історичні ігри</a:t>
            </a:r>
            <a:endParaRPr/>
          </a:p>
          <a:p>
            <a:pPr>
              <a:lnSpc>
                <a:spcPct val="100000"/>
              </a:lnSpc>
            </a:pPr>
            <a:r>
              <a:rPr lang="uk-UA" sz="3200">
                <a:solidFill>
                  <a:srgbClr val="4e3b30"/>
                </a:solidFill>
                <a:latin typeface="Franklin Gothic Book"/>
              </a:rPr>
              <a:t>◘ </a:t>
            </a:r>
            <a:r>
              <a:rPr lang="uk-UA" sz="3200">
                <a:solidFill>
                  <a:srgbClr val="4e3b30"/>
                </a:solidFill>
                <a:latin typeface="Franklin Gothic Book"/>
              </a:rPr>
              <a:t>фантастичні ігри</a:t>
            </a:r>
            <a:endParaRPr/>
          </a:p>
          <a:p>
            <a:pPr>
              <a:lnSpc>
                <a:spcPct val="100000"/>
              </a:lnSpc>
            </a:pPr>
            <a:r>
              <a:rPr lang="uk-UA" sz="3200">
                <a:solidFill>
                  <a:srgbClr val="4e3b30"/>
                </a:solidFill>
                <a:latin typeface="Franklin Gothic Book"/>
              </a:rPr>
              <a:t>◘ </a:t>
            </a:r>
            <a:r>
              <a:rPr lang="uk-UA" sz="3200">
                <a:solidFill>
                  <a:srgbClr val="4e3b30"/>
                </a:solidFill>
                <a:latin typeface="Franklin Gothic Book"/>
              </a:rPr>
              <a:t>ігри - екскурсії містом</a:t>
            </a:r>
            <a:endParaRPr/>
          </a:p>
          <a:p>
            <a:pPr>
              <a:lnSpc>
                <a:spcPct val="100000"/>
              </a:lnSpc>
            </a:pPr>
            <a:r>
              <a:rPr lang="uk-UA" sz="3200">
                <a:solidFill>
                  <a:srgbClr val="4e3b30"/>
                </a:solidFill>
                <a:latin typeface="Franklin Gothic Book"/>
              </a:rPr>
              <a:t>◘ </a:t>
            </a:r>
            <a:r>
              <a:rPr lang="uk-UA" sz="3200">
                <a:solidFill>
                  <a:srgbClr val="4e3b30"/>
                </a:solidFill>
                <a:latin typeface="Franklin Gothic Book"/>
              </a:rPr>
              <a:t>географічні ігри</a:t>
            </a:r>
            <a:endParaRPr/>
          </a:p>
        </p:txBody>
      </p:sp>
      <p:pic>
        <p:nvPicPr>
          <p:cNvPr descr="" id="161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4320000" y="3284640"/>
            <a:ext cx="4509720" cy="3425760"/>
          </a:xfrm>
          <a:prstGeom prst="rect">
            <a:avLst/>
          </a:prstGeom>
        </p:spPr>
      </p:pic>
      <p:pic>
        <p:nvPicPr>
          <p:cNvPr descr="" id="162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720000" y="4248000"/>
            <a:ext cx="2415240" cy="1962000"/>
          </a:xfrm>
          <a:prstGeom prst="rect">
            <a:avLst/>
          </a:prstGeom>
        </p:spPr>
      </p:pic>
      <p:pic>
        <p:nvPicPr>
          <p:cNvPr descr="" id="163" name="Рисунок 6"/>
          <p:cNvPicPr/>
          <p:nvPr/>
        </p:nvPicPr>
        <p:blipFill>
          <a:blip r:embed="rId3"/>
          <a:stretch>
            <a:fillRect/>
          </a:stretch>
        </p:blipFill>
        <p:spPr>
          <a:xfrm rot="15580800">
            <a:off x="7719480" y="1510920"/>
            <a:ext cx="1282320" cy="1249920"/>
          </a:xfrm>
          <a:prstGeom prst="rect">
            <a:avLst/>
          </a:prstGeom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366840" y="357120"/>
            <a:ext cx="8772480" cy="833400"/>
          </a:xfrm>
          <a:prstGeom prst="rect">
            <a:avLst/>
          </a:prstGeom>
          <a:noFill/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lang="uk-UA" sz="3800">
                <a:solidFill>
                  <a:srgbClr val="ff0000"/>
                </a:solidFill>
                <a:latin typeface="Franklin Gothic Medium"/>
              </a:rPr>
              <a:t>Моделювання ігор-казок на піску:</a:t>
            </a:r>
            <a:endParaRPr/>
          </a:p>
        </p:txBody>
      </p:sp>
      <p:sp>
        <p:nvSpPr>
          <p:cNvPr id="165" name="CustomShape 2"/>
          <p:cNvSpPr/>
          <p:nvPr/>
        </p:nvSpPr>
        <p:spPr>
          <a:xfrm>
            <a:off x="214200" y="6000840"/>
            <a:ext cx="4119480" cy="65556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uk-UA" sz="2800">
                <a:solidFill>
                  <a:srgbClr val="4e3b30"/>
                </a:solidFill>
                <a:latin typeface="Franklin Gothic Book"/>
              </a:rPr>
              <a:t>“</a:t>
            </a:r>
            <a:r>
              <a:rPr b="1" lang="uk-UA" sz="2800">
                <a:solidFill>
                  <a:srgbClr val="4e3b30"/>
                </a:solidFill>
                <a:latin typeface="Franklin Gothic Book"/>
              </a:rPr>
              <a:t>Чарівні долоньки”</a:t>
            </a:r>
            <a:endParaRPr/>
          </a:p>
        </p:txBody>
      </p:sp>
      <p:pic>
        <p:nvPicPr>
          <p:cNvPr descr="" id="166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214200" y="1500120"/>
            <a:ext cx="4163040" cy="4465440"/>
          </a:xfrm>
          <a:prstGeom prst="rect">
            <a:avLst/>
          </a:prstGeom>
        </p:spPr>
      </p:pic>
      <p:sp>
        <p:nvSpPr>
          <p:cNvPr id="167" name="CustomShape 3"/>
          <p:cNvSpPr/>
          <p:nvPr/>
        </p:nvSpPr>
        <p:spPr>
          <a:xfrm>
            <a:off x="4680000" y="5959440"/>
            <a:ext cx="4100760" cy="80532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uk-UA" sz="2700">
                <a:solidFill>
                  <a:srgbClr val="4e3b30"/>
                </a:solidFill>
                <a:latin typeface="Franklin Gothic Book"/>
              </a:rPr>
              <a:t>“</a:t>
            </a:r>
            <a:r>
              <a:rPr b="1" lang="uk-UA" sz="2700">
                <a:solidFill>
                  <a:srgbClr val="4e3b30"/>
                </a:solidFill>
                <a:latin typeface="Franklin Gothic Book"/>
              </a:rPr>
              <a:t>Викладаєм казку”</a:t>
            </a:r>
            <a:endParaRPr/>
          </a:p>
        </p:txBody>
      </p:sp>
      <p:pic>
        <p:nvPicPr>
          <p:cNvPr descr="" id="168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1500120"/>
            <a:ext cx="4367880" cy="4456080"/>
          </a:xfrm>
          <a:prstGeom prst="rect">
            <a:avLst/>
          </a:prstGeom>
        </p:spPr>
      </p:pic>
    </p:spTree>
  </p:cSld>
  <p:transition>
    <p:blinds dir="vert"/>
  </p:transition>
  <p:timing>
    <p:tnLst>
      <p:par>
        <p:cTn dur="indefinite" id="32" nodeType="tmRoot" restart="never">
          <p:childTnLst>
            <p:seq>
              <p:cTn id="3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7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2880" y="0"/>
            <a:ext cx="9139320" cy="6860520"/>
          </a:xfrm>
          <a:prstGeom prst="rect">
            <a:avLst/>
          </a:prstGeom>
        </p:spPr>
      </p:pic>
    </p:spTree>
  </p:cSld>
  <p:transition>
    <p:cover dir="lu"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285840" y="285840"/>
            <a:ext cx="8682120" cy="833400"/>
          </a:xfrm>
          <a:prstGeom prst="rect">
            <a:avLst/>
          </a:prstGeom>
          <a:noFill/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uk-UA" sz="4000">
                <a:solidFill>
                  <a:srgbClr val="ff0000"/>
                </a:solidFill>
                <a:latin typeface="Franklin Gothic Medium"/>
              </a:rPr>
              <a:t>У гості до казки “Колобок”</a:t>
            </a:r>
            <a:endParaRPr/>
          </a:p>
        </p:txBody>
      </p:sp>
      <p:sp>
        <p:nvSpPr>
          <p:cNvPr id="170" name="CustomShape 2"/>
          <p:cNvSpPr/>
          <p:nvPr/>
        </p:nvSpPr>
        <p:spPr>
          <a:xfrm>
            <a:off x="285840" y="1008000"/>
            <a:ext cx="8682120" cy="563112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uk-UA" sz="2600">
                <a:solidFill>
                  <a:srgbClr val="4e3b30"/>
                </a:solidFill>
                <a:latin typeface="Franklin Gothic Book"/>
              </a:rPr>
              <a:t>Заняття в пісочниці з дітьми молодшої групи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800" u="sng">
                <a:solidFill>
                  <a:srgbClr val="4e3b30"/>
                </a:solidFill>
                <a:latin typeface="Franklin Gothic Book"/>
              </a:rPr>
              <a:t>Мета:</a:t>
            </a:r>
            <a:r>
              <a:rPr lang="uk-UA" sz="2800">
                <a:solidFill>
                  <a:srgbClr val="4e3b30"/>
                </a:solidFill>
                <a:latin typeface="Franklin Gothic Book"/>
              </a:rPr>
              <a:t> продовжувати вчити </a:t>
            </a:r>
            <a:endParaRPr/>
          </a:p>
          <a:p>
            <a:pPr>
              <a:lnSpc>
                <a:spcPct val="100000"/>
              </a:lnSpc>
            </a:pPr>
            <a:r>
              <a:rPr lang="uk-UA" sz="2800">
                <a:solidFill>
                  <a:srgbClr val="4e3b30"/>
                </a:solidFill>
                <a:latin typeface="Franklin Gothic Book"/>
              </a:rPr>
              <a:t>дітей визначати на дотик </a:t>
            </a:r>
            <a:endParaRPr/>
          </a:p>
          <a:p>
            <a:pPr>
              <a:lnSpc>
                <a:spcPct val="100000"/>
              </a:lnSpc>
            </a:pPr>
            <a:r>
              <a:rPr lang="uk-UA" sz="2800">
                <a:solidFill>
                  <a:srgbClr val="4e3b30"/>
                </a:solidFill>
                <a:latin typeface="Franklin Gothic Book"/>
              </a:rPr>
              <a:t>властивості піску (теплий, </a:t>
            </a:r>
            <a:endParaRPr/>
          </a:p>
          <a:p>
            <a:pPr>
              <a:lnSpc>
                <a:spcPct val="100000"/>
              </a:lnSpc>
            </a:pPr>
            <a:r>
              <a:rPr lang="uk-UA" sz="2800">
                <a:solidFill>
                  <a:srgbClr val="4e3b30"/>
                </a:solidFill>
                <a:latin typeface="Franklin Gothic Book"/>
              </a:rPr>
              <a:t>сухий), знаходити </a:t>
            </a:r>
            <a:endParaRPr/>
          </a:p>
          <a:p>
            <a:pPr>
              <a:lnSpc>
                <a:spcPct val="100000"/>
              </a:lnSpc>
            </a:pPr>
            <a:r>
              <a:rPr lang="uk-UA" sz="2800">
                <a:solidFill>
                  <a:srgbClr val="4e3b30"/>
                </a:solidFill>
                <a:latin typeface="Franklin Gothic Book"/>
              </a:rPr>
              <a:t>заховані в піску предмети, </a:t>
            </a:r>
            <a:endParaRPr/>
          </a:p>
          <a:p>
            <a:pPr>
              <a:lnSpc>
                <a:spcPct val="100000"/>
              </a:lnSpc>
            </a:pPr>
            <a:r>
              <a:rPr lang="uk-UA" sz="2800">
                <a:solidFill>
                  <a:srgbClr val="4e3b30"/>
                </a:solidFill>
                <a:latin typeface="Franklin Gothic Book"/>
              </a:rPr>
              <a:t>зображувати на піску </a:t>
            </a:r>
            <a:endParaRPr/>
          </a:p>
          <a:p>
            <a:pPr>
              <a:lnSpc>
                <a:spcPct val="100000"/>
              </a:lnSpc>
            </a:pPr>
            <a:r>
              <a:rPr lang="uk-UA" sz="2800">
                <a:solidFill>
                  <a:srgbClr val="4e3b30"/>
                </a:solidFill>
                <a:latin typeface="Franklin Gothic Book"/>
              </a:rPr>
              <a:t>рухи та сліди тварин; </a:t>
            </a:r>
            <a:endParaRPr/>
          </a:p>
          <a:p>
            <a:pPr>
              <a:lnSpc>
                <a:spcPct val="100000"/>
              </a:lnSpc>
            </a:pPr>
            <a:r>
              <a:rPr lang="uk-UA" sz="2800">
                <a:solidFill>
                  <a:srgbClr val="4e3b30"/>
                </a:solidFill>
                <a:latin typeface="Franklin Gothic Book"/>
              </a:rPr>
              <a:t>розвивати </a:t>
            </a:r>
            <a:endParaRPr/>
          </a:p>
          <a:p>
            <a:pPr>
              <a:lnSpc>
                <a:spcPct val="100000"/>
              </a:lnSpc>
            </a:pPr>
            <a:r>
              <a:rPr lang="uk-UA" sz="2800">
                <a:solidFill>
                  <a:srgbClr val="4e3b30"/>
                </a:solidFill>
                <a:latin typeface="Franklin Gothic Book"/>
              </a:rPr>
              <a:t>дрібну моторику рук; </a:t>
            </a:r>
            <a:endParaRPr/>
          </a:p>
          <a:p>
            <a:pPr>
              <a:lnSpc>
                <a:spcPct val="100000"/>
              </a:lnSpc>
            </a:pPr>
            <a:r>
              <a:rPr lang="uk-UA" sz="2800">
                <a:solidFill>
                  <a:srgbClr val="4e3b30"/>
                </a:solidFill>
                <a:latin typeface="Franklin Gothic Book"/>
              </a:rPr>
              <a:t>спонукати дітей </a:t>
            </a:r>
            <a:endParaRPr/>
          </a:p>
          <a:p>
            <a:pPr>
              <a:lnSpc>
                <a:spcPct val="100000"/>
              </a:lnSpc>
            </a:pPr>
            <a:r>
              <a:rPr lang="uk-UA" sz="2800">
                <a:solidFill>
                  <a:srgbClr val="4e3b30"/>
                </a:solidFill>
                <a:latin typeface="Franklin Gothic Book"/>
              </a:rPr>
              <a:t>розказувати знайому </a:t>
            </a:r>
            <a:endParaRPr/>
          </a:p>
          <a:p>
            <a:pPr>
              <a:lnSpc>
                <a:spcPct val="100000"/>
              </a:lnSpc>
            </a:pPr>
            <a:r>
              <a:rPr lang="uk-UA" sz="2800">
                <a:solidFill>
                  <a:srgbClr val="4e3b30"/>
                </a:solidFill>
                <a:latin typeface="Franklin Gothic Book"/>
              </a:rPr>
              <a:t>казку “Колобок”.</a:t>
            </a:r>
            <a:endParaRPr/>
          </a:p>
        </p:txBody>
      </p:sp>
      <p:pic>
        <p:nvPicPr>
          <p:cNvPr descr="" id="171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5040000" y="1656000"/>
            <a:ext cx="3510000" cy="4983120"/>
          </a:xfrm>
          <a:prstGeom prst="rect">
            <a:avLst/>
          </a:prstGeom>
        </p:spPr>
      </p:pic>
    </p:spTree>
  </p:cSld>
  <p:transition>
    <p:wedge/>
  </p:transition>
  <p:timing>
    <p:tnLst>
      <p:par>
        <p:cTn dur="indefinite" id="34" nodeType="tmRoot" restart="never">
          <p:childTnLst>
            <p:seq>
              <p:cTn id="3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142920" y="357120"/>
            <a:ext cx="8996400" cy="833400"/>
          </a:xfrm>
          <a:prstGeom prst="rect">
            <a:avLst/>
          </a:prstGeom>
          <a:noFill/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uk-UA" sz="2800">
                <a:solidFill>
                  <a:srgbClr val="ff0000"/>
                </a:solidFill>
                <a:latin typeface="Franklin Gothic Medium"/>
              </a:rPr>
              <a:t>Гра на піску особливо корисна в роботі з дітьми, </a:t>
            </a:r>
            <a:endParaRPr/>
          </a:p>
        </p:txBody>
      </p:sp>
      <p:sp>
        <p:nvSpPr>
          <p:cNvPr id="173" name="CustomShape 2"/>
          <p:cNvSpPr/>
          <p:nvPr/>
        </p:nvSpPr>
        <p:spPr>
          <a:xfrm>
            <a:off x="214200" y="1143000"/>
            <a:ext cx="8278560" cy="497376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uk-UA">
                <a:solidFill>
                  <a:srgbClr val="4e3b30"/>
                </a:solidFill>
                <a:latin typeface="Franklin Gothic Book"/>
              </a:rPr>
              <a:t>які не виявляють бажання </a:t>
            </a:r>
            <a:endParaRPr/>
          </a:p>
          <a:p>
            <a:pPr>
              <a:lnSpc>
                <a:spcPct val="100000"/>
              </a:lnSpc>
            </a:pPr>
            <a:r>
              <a:rPr b="1" lang="uk-UA">
                <a:solidFill>
                  <a:srgbClr val="4e3b30"/>
                </a:solidFill>
                <a:latin typeface="Franklin Gothic Book"/>
              </a:rPr>
              <a:t>виразити свої переживання. </a:t>
            </a:r>
            <a:endParaRPr/>
          </a:p>
          <a:p>
            <a:pPr>
              <a:lnSpc>
                <a:spcPct val="100000"/>
              </a:lnSpc>
            </a:pPr>
            <a:r>
              <a:rPr b="1" lang="uk-UA">
                <a:solidFill>
                  <a:srgbClr val="4e3b30"/>
                </a:solidFill>
                <a:latin typeface="Franklin Gothic Book"/>
              </a:rPr>
              <a:t>Діти із заниженою самооцінкою, </a:t>
            </a:r>
            <a:endParaRPr/>
          </a:p>
          <a:p>
            <a:pPr>
              <a:lnSpc>
                <a:spcPct val="100000"/>
              </a:lnSpc>
            </a:pPr>
            <a:r>
              <a:rPr b="1" lang="uk-UA">
                <a:solidFill>
                  <a:srgbClr val="4e3b30"/>
                </a:solidFill>
                <a:latin typeface="Franklin Gothic Book"/>
              </a:rPr>
              <a:t>підвищеною тривожністю й </a:t>
            </a:r>
            <a:endParaRPr/>
          </a:p>
          <a:p>
            <a:pPr>
              <a:lnSpc>
                <a:spcPct val="100000"/>
              </a:lnSpc>
            </a:pPr>
            <a:r>
              <a:rPr b="1" lang="uk-UA">
                <a:solidFill>
                  <a:srgbClr val="4e3b30"/>
                </a:solidFill>
                <a:latin typeface="Franklin Gothic Book"/>
              </a:rPr>
              <a:t>сором'язливістю зазвичай охоче </a:t>
            </a:r>
            <a:endParaRPr/>
          </a:p>
          <a:p>
            <a:pPr>
              <a:lnSpc>
                <a:spcPct val="100000"/>
              </a:lnSpc>
            </a:pPr>
            <a:r>
              <a:rPr b="1" lang="uk-UA">
                <a:solidFill>
                  <a:srgbClr val="4e3b30"/>
                </a:solidFill>
                <a:latin typeface="Franklin Gothic Book"/>
              </a:rPr>
              <a:t>обирають фігурки й перемикають </a:t>
            </a:r>
            <a:endParaRPr/>
          </a:p>
          <a:p>
            <a:pPr>
              <a:lnSpc>
                <a:spcPct val="100000"/>
              </a:lnSpc>
            </a:pPr>
            <a:r>
              <a:rPr b="1" lang="uk-UA">
                <a:solidFill>
                  <a:srgbClr val="4e3b30"/>
                </a:solidFill>
                <a:latin typeface="Franklin Gothic Book"/>
              </a:rPr>
              <a:t>на них свою увагу. Діти з нестійкою </a:t>
            </a:r>
            <a:endParaRPr/>
          </a:p>
          <a:p>
            <a:pPr>
              <a:lnSpc>
                <a:spcPct val="100000"/>
              </a:lnSpc>
            </a:pPr>
            <a:r>
              <a:rPr b="1" lang="uk-UA">
                <a:solidFill>
                  <a:srgbClr val="4e3b30"/>
                </a:solidFill>
                <a:latin typeface="Franklin Gothic Book"/>
              </a:rPr>
              <a:t>увагою є досить експресивними: </a:t>
            </a:r>
            <a:endParaRPr/>
          </a:p>
          <a:p>
            <a:pPr>
              <a:lnSpc>
                <a:spcPct val="100000"/>
              </a:lnSpc>
            </a:pPr>
            <a:r>
              <a:rPr b="1" lang="uk-UA">
                <a:solidFill>
                  <a:srgbClr val="4e3b30"/>
                </a:solidFill>
                <a:latin typeface="Franklin Gothic Book"/>
              </a:rPr>
              <a:t>гра дає їм багаті кінестетичні </a:t>
            </a:r>
            <a:endParaRPr/>
          </a:p>
          <a:p>
            <a:pPr>
              <a:lnSpc>
                <a:spcPct val="100000"/>
              </a:lnSpc>
            </a:pPr>
            <a:r>
              <a:rPr b="1" lang="uk-UA">
                <a:solidFill>
                  <a:srgbClr val="4e3b30"/>
                </a:solidFill>
                <a:latin typeface="Franklin Gothic Book"/>
              </a:rPr>
              <a:t>відчуття. Агресивні діти легко </a:t>
            </a:r>
            <a:endParaRPr/>
          </a:p>
          <a:p>
            <a:pPr>
              <a:lnSpc>
                <a:spcPct val="100000"/>
              </a:lnSpc>
            </a:pPr>
            <a:r>
              <a:rPr b="1" lang="uk-UA">
                <a:solidFill>
                  <a:srgbClr val="4e3b30"/>
                </a:solidFill>
                <a:latin typeface="Franklin Gothic Book"/>
              </a:rPr>
              <a:t>обирають персонажів, що </a:t>
            </a:r>
            <a:endParaRPr/>
          </a:p>
          <a:p>
            <a:pPr>
              <a:lnSpc>
                <a:spcPct val="100000"/>
              </a:lnSpc>
            </a:pPr>
            <a:r>
              <a:rPr b="1" lang="uk-UA">
                <a:solidFill>
                  <a:srgbClr val="4e3b30"/>
                </a:solidFill>
                <a:latin typeface="Franklin Gothic Book"/>
              </a:rPr>
              <a:t>символізують “агресора” і його </a:t>
            </a:r>
            <a:endParaRPr/>
          </a:p>
          <a:p>
            <a:pPr>
              <a:lnSpc>
                <a:spcPct val="100000"/>
              </a:lnSpc>
            </a:pPr>
            <a:r>
              <a:rPr b="1" lang="uk-UA">
                <a:solidFill>
                  <a:srgbClr val="4e3b30"/>
                </a:solidFill>
                <a:latin typeface="Franklin Gothic Book"/>
              </a:rPr>
              <a:t>“</a:t>
            </a:r>
            <a:r>
              <a:rPr b="1" lang="uk-UA">
                <a:solidFill>
                  <a:srgbClr val="4e3b30"/>
                </a:solidFill>
                <a:latin typeface="Franklin Gothic Book"/>
              </a:rPr>
              <a:t>жертву”. </a:t>
            </a:r>
            <a:endParaRPr/>
          </a:p>
          <a:p>
            <a:pPr>
              <a:lnSpc>
                <a:spcPct val="100000"/>
              </a:lnSpc>
            </a:pPr>
            <a:r>
              <a:rPr b="1" lang="uk-UA">
                <a:solidFill>
                  <a:srgbClr val="4e3b30"/>
                </a:solidFill>
                <a:latin typeface="Franklin Gothic Book"/>
              </a:rPr>
              <a:t>     </a:t>
            </a:r>
            <a:r>
              <a:rPr b="1" lang="uk-UA">
                <a:solidFill>
                  <a:srgbClr val="4e3b30"/>
                </a:solidFill>
                <a:latin typeface="Franklin Gothic Book"/>
              </a:rPr>
              <a:t>Діти, які зазнали психічної травми, </a:t>
            </a:r>
            <a:endParaRPr/>
          </a:p>
          <a:p>
            <a:pPr>
              <a:lnSpc>
                <a:spcPct val="100000"/>
              </a:lnSpc>
            </a:pPr>
            <a:r>
              <a:rPr b="1" lang="uk-UA">
                <a:solidFill>
                  <a:srgbClr val="4e3b30"/>
                </a:solidFill>
                <a:latin typeface="Franklin Gothic Book"/>
              </a:rPr>
              <a:t>     </a:t>
            </a:r>
            <a:r>
              <a:rPr b="1" lang="uk-UA">
                <a:solidFill>
                  <a:srgbClr val="4e3b30"/>
                </a:solidFill>
                <a:latin typeface="Franklin Gothic Book"/>
              </a:rPr>
              <a:t>вважають таку гру досить корисною для себе: вона допомагає їм заново пережити травматичну подію і, можливо, позбутися пов'язаних із нею переживань. Успішним може бути застосування цієї техніки з дітьми, які переживають стрес у результаті втрати близьких, або розлуки з ними.</a:t>
            </a:r>
            <a:endParaRPr/>
          </a:p>
        </p:txBody>
      </p:sp>
      <p:pic>
        <p:nvPicPr>
          <p:cNvPr descr="" id="174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5184000" y="1214280"/>
            <a:ext cx="3236760" cy="3534480"/>
          </a:xfrm>
          <a:prstGeom prst="rect">
            <a:avLst/>
          </a:prstGeom>
        </p:spPr>
      </p:pic>
    </p:spTree>
  </p:cSld>
  <p:transition>
    <p:cover dir="ru"/>
  </p:transition>
  <p:timing>
    <p:tnLst>
      <p:par>
        <p:cTn dur="indefinite" id="36" nodeType="tmRoot" restart="never">
          <p:childTnLst>
            <p:seq>
              <p:cTn id="3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285840" y="285840"/>
            <a:ext cx="8682120" cy="833400"/>
          </a:xfrm>
          <a:prstGeom prst="rect">
            <a:avLst/>
          </a:prstGeom>
          <a:noFill/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uk-UA" sz="4800">
                <a:solidFill>
                  <a:srgbClr val="00b0f0"/>
                </a:solidFill>
                <a:latin typeface="Franklin Gothic Medium"/>
              </a:rPr>
              <a:t>Робота з пед.колективом</a:t>
            </a:r>
            <a:endParaRPr/>
          </a:p>
        </p:txBody>
      </p:sp>
      <p:sp>
        <p:nvSpPr>
          <p:cNvPr id="176" name="CustomShape 2"/>
          <p:cNvSpPr/>
          <p:nvPr/>
        </p:nvSpPr>
        <p:spPr>
          <a:xfrm>
            <a:off x="285840" y="1143000"/>
            <a:ext cx="8682120" cy="63828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uk-UA" sz="3200">
                <a:solidFill>
                  <a:srgbClr val="4e3b30"/>
                </a:solidFill>
                <a:latin typeface="Franklin Gothic Book"/>
              </a:rPr>
              <a:t>Тренінг “Піскотерапія в роботі з дітьми”</a:t>
            </a:r>
            <a:endParaRPr/>
          </a:p>
        </p:txBody>
      </p:sp>
      <p:pic>
        <p:nvPicPr>
          <p:cNvPr descr="" id="177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110880" y="2214720"/>
            <a:ext cx="4456440" cy="4010040"/>
          </a:xfrm>
          <a:prstGeom prst="rect">
            <a:avLst/>
          </a:prstGeom>
        </p:spPr>
      </p:pic>
      <p:pic>
        <p:nvPicPr>
          <p:cNvPr descr="" id="178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14920" y="2214720"/>
            <a:ext cx="4281480" cy="4029480"/>
          </a:xfrm>
          <a:prstGeom prst="rect">
            <a:avLst/>
          </a:prstGeom>
        </p:spPr>
      </p:pic>
    </p:spTree>
  </p:cSld>
  <p:transition>
    <p:split dir="out" orient="vert"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500120" y="785880"/>
            <a:ext cx="7896240" cy="143568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uk-UA" sz="8800">
                <a:solidFill>
                  <a:srgbClr val="ff0000"/>
                </a:solidFill>
                <a:latin typeface="Franklin Gothic Book"/>
              </a:rPr>
              <a:t>ДЯКУЮ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uk-UA" sz="8800">
                <a:solidFill>
                  <a:srgbClr val="ff0000"/>
                </a:solidFill>
                <a:latin typeface="Franklin Gothic Book"/>
              </a:rPr>
              <a:t>ЗА УВАГУ!!!</a:t>
            </a:r>
            <a:endParaRPr/>
          </a:p>
        </p:txBody>
      </p:sp>
      <p:pic>
        <p:nvPicPr>
          <p:cNvPr descr="" id="180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285840"/>
            <a:ext cx="2876760" cy="2874600"/>
          </a:xfrm>
          <a:prstGeom prst="rect">
            <a:avLst/>
          </a:prstGeom>
        </p:spPr>
      </p:pic>
      <p:pic>
        <p:nvPicPr>
          <p:cNvPr descr="" id="181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560760"/>
            <a:ext cx="3424320" cy="3292560"/>
          </a:xfrm>
          <a:prstGeom prst="rect">
            <a:avLst/>
          </a:prstGeom>
        </p:spPr>
      </p:pic>
      <p:pic>
        <p:nvPicPr>
          <p:cNvPr descr="" id="182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929120" y="3891240"/>
            <a:ext cx="3071880" cy="2962080"/>
          </a:xfrm>
          <a:prstGeom prst="rect">
            <a:avLst/>
          </a:prstGeom>
        </p:spPr>
      </p:pic>
    </p:spTree>
  </p:cSld>
  <p:transition>
    <p:diamond/>
  </p:transition>
  <p:timing>
    <p:tnLst>
      <p:par>
        <p:cTn dur="indefinite" id="38" nodeType="tmRoot" restart="never">
          <p:childTnLst>
            <p:seq>
              <p:cTn id="3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42920" y="357120"/>
            <a:ext cx="7845840" cy="345564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uk-UA" sz="4800">
                <a:solidFill>
                  <a:srgbClr val="ff0000"/>
                </a:solidFill>
                <a:latin typeface="Franklin Gothic Book"/>
              </a:rPr>
              <a:t>Казкотерапія сприяє розвитку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uk-UA" sz="4800">
                <a:solidFill>
                  <a:srgbClr val="ff0000"/>
                </a:solidFill>
                <a:latin typeface="Franklin Gothic Book"/>
              </a:rPr>
              <a:t>у дошкільнят: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4400">
                <a:solidFill>
                  <a:srgbClr val="00b050"/>
                </a:solidFill>
                <a:latin typeface="Franklin Gothic Book"/>
              </a:rPr>
              <a:t>► </a:t>
            </a:r>
            <a:r>
              <a:rPr b="1" lang="uk-UA" sz="4400">
                <a:solidFill>
                  <a:srgbClr val="000000"/>
                </a:solidFill>
                <a:latin typeface="Franklin Gothic Book"/>
              </a:rPr>
              <a:t>активності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4400">
                <a:solidFill>
                  <a:srgbClr val="00b050"/>
                </a:solidFill>
                <a:latin typeface="Franklin Gothic Book"/>
              </a:rPr>
              <a:t>►</a:t>
            </a:r>
            <a:r>
              <a:rPr b="1" lang="uk-UA" sz="4400">
                <a:solidFill>
                  <a:srgbClr val="000000"/>
                </a:solidFill>
                <a:latin typeface="Franklin Gothic Book"/>
              </a:rPr>
              <a:t> </a:t>
            </a:r>
            <a:r>
              <a:rPr b="1" lang="uk-UA" sz="4400">
                <a:solidFill>
                  <a:srgbClr val="000000"/>
                </a:solidFill>
                <a:latin typeface="Franklin Gothic Book"/>
              </a:rPr>
              <a:t>творчості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4400">
                <a:solidFill>
                  <a:srgbClr val="00b050"/>
                </a:solidFill>
                <a:latin typeface="Franklin Gothic Book"/>
              </a:rPr>
              <a:t>►</a:t>
            </a:r>
            <a:r>
              <a:rPr b="1" lang="uk-UA" sz="4400">
                <a:solidFill>
                  <a:srgbClr val="000000"/>
                </a:solidFill>
                <a:latin typeface="Franklin Gothic Book"/>
              </a:rPr>
              <a:t> </a:t>
            </a:r>
            <a:r>
              <a:rPr b="1" lang="uk-UA" sz="4400">
                <a:solidFill>
                  <a:srgbClr val="000000"/>
                </a:solidFill>
                <a:latin typeface="Franklin Gothic Book"/>
              </a:rPr>
              <a:t>емоційності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4400">
                <a:solidFill>
                  <a:srgbClr val="00b050"/>
                </a:solidFill>
                <a:latin typeface="Franklin Gothic Book"/>
              </a:rPr>
              <a:t>►</a:t>
            </a:r>
            <a:r>
              <a:rPr b="1" lang="uk-UA" sz="4400">
                <a:solidFill>
                  <a:srgbClr val="000000"/>
                </a:solidFill>
                <a:latin typeface="Franklin Gothic Book"/>
              </a:rPr>
              <a:t> </a:t>
            </a:r>
            <a:r>
              <a:rPr b="1" lang="uk-UA" sz="4400">
                <a:solidFill>
                  <a:srgbClr val="000000"/>
                </a:solidFill>
                <a:latin typeface="Franklin Gothic Book"/>
              </a:rPr>
              <a:t>самостійності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4400">
                <a:solidFill>
                  <a:srgbClr val="00b050"/>
                </a:solidFill>
                <a:latin typeface="Franklin Gothic Book"/>
              </a:rPr>
              <a:t>►</a:t>
            </a:r>
            <a:r>
              <a:rPr b="1" lang="uk-UA" sz="4400">
                <a:solidFill>
                  <a:srgbClr val="000000"/>
                </a:solidFill>
                <a:latin typeface="Franklin Gothic Book"/>
              </a:rPr>
              <a:t> </a:t>
            </a:r>
            <a:r>
              <a:rPr b="1" lang="uk-UA" sz="4400">
                <a:solidFill>
                  <a:srgbClr val="000000"/>
                </a:solidFill>
                <a:latin typeface="Franklin Gothic Book"/>
              </a:rPr>
              <a:t>зв'язного мовлення</a:t>
            </a:r>
            <a:endParaRPr/>
          </a:p>
        </p:txBody>
      </p:sp>
      <p:pic>
        <p:nvPicPr>
          <p:cNvPr descr="" id="89" name="Рисунок 5"/>
          <p:cNvPicPr/>
          <p:nvPr/>
        </p:nvPicPr>
        <p:blipFill>
          <a:blip r:embed="rId1"/>
          <a:stretch>
            <a:fillRect/>
          </a:stretch>
        </p:blipFill>
        <p:spPr>
          <a:xfrm>
            <a:off x="6408000" y="1691280"/>
            <a:ext cx="2567160" cy="2481480"/>
          </a:xfrm>
          <a:prstGeom prst="rect">
            <a:avLst/>
          </a:prstGeom>
        </p:spPr>
      </p:pic>
      <p:pic>
        <p:nvPicPr>
          <p:cNvPr descr="" id="90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512000" y="6048000"/>
            <a:ext cx="4892760" cy="803520"/>
          </a:xfrm>
          <a:prstGeom prst="rect">
            <a:avLst/>
          </a:prstGeom>
        </p:spPr>
      </p:pic>
    </p:spTree>
  </p:cSld>
  <p:transition>
    <p:dissolve/>
  </p:transition>
  <p:timing>
    <p:tnLst>
      <p:par>
        <p:cTn dur="indefinite" id="8" nodeType="tmRoot" restart="never">
          <p:childTnLst>
            <p:seq>
              <p:cTn id="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0" y="285840"/>
            <a:ext cx="9139320" cy="833400"/>
          </a:xfrm>
          <a:prstGeom prst="rect">
            <a:avLst/>
          </a:prstGeom>
          <a:noFill/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uk-UA" sz="6000">
                <a:solidFill>
                  <a:srgbClr val="7030a0"/>
                </a:solidFill>
                <a:latin typeface="Franklin Gothic Medium"/>
              </a:rPr>
              <a:t>ФУНКЦІЇ КАЗКОТЕРАПІЇ:</a:t>
            </a:r>
            <a:endParaRPr/>
          </a:p>
        </p:txBody>
      </p:sp>
      <p:sp>
        <p:nvSpPr>
          <p:cNvPr id="92" name="CustomShape 2"/>
          <p:cNvSpPr/>
          <p:nvPr/>
        </p:nvSpPr>
        <p:spPr>
          <a:xfrm>
            <a:off x="214200" y="1714320"/>
            <a:ext cx="8682120" cy="406728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uk-UA" sz="4800">
                <a:solidFill>
                  <a:srgbClr val="ff0000"/>
                </a:solidFill>
                <a:latin typeface="Franklin Gothic Book"/>
              </a:rPr>
              <a:t>                        ◘</a:t>
            </a:r>
            <a:r>
              <a:rPr lang="uk-UA" sz="480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uk-UA" sz="4800">
                <a:solidFill>
                  <a:srgbClr val="4e3b30"/>
                </a:solidFill>
                <a:latin typeface="Franklin Gothic Book"/>
              </a:rPr>
              <a:t>діагностична</a:t>
            </a:r>
            <a:endParaRPr/>
          </a:p>
          <a:p>
            <a:pPr>
              <a:lnSpc>
                <a:spcPct val="100000"/>
              </a:lnSpc>
            </a:pPr>
            <a:r>
              <a:rPr lang="uk-UA" sz="4800">
                <a:solidFill>
                  <a:srgbClr val="ff0000"/>
                </a:solidFill>
                <a:latin typeface="Franklin Gothic Book"/>
              </a:rPr>
              <a:t>                        ◘</a:t>
            </a:r>
            <a:r>
              <a:rPr lang="uk-UA" sz="480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uk-UA" sz="4800">
                <a:solidFill>
                  <a:srgbClr val="4e3b30"/>
                </a:solidFill>
                <a:latin typeface="Franklin Gothic Book"/>
              </a:rPr>
              <a:t>прогностична</a:t>
            </a:r>
            <a:endParaRPr/>
          </a:p>
          <a:p>
            <a:pPr>
              <a:lnSpc>
                <a:spcPct val="100000"/>
              </a:lnSpc>
            </a:pPr>
            <a:r>
              <a:rPr lang="uk-UA" sz="4800">
                <a:solidFill>
                  <a:srgbClr val="ff0000"/>
                </a:solidFill>
                <a:latin typeface="Franklin Gothic Book"/>
              </a:rPr>
              <a:t>                        ◘</a:t>
            </a:r>
            <a:r>
              <a:rPr lang="uk-UA" sz="480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uk-UA" sz="4800">
                <a:solidFill>
                  <a:srgbClr val="4e3b30"/>
                </a:solidFill>
                <a:latin typeface="Franklin Gothic Book"/>
              </a:rPr>
              <a:t>виховна</a:t>
            </a:r>
            <a:endParaRPr/>
          </a:p>
          <a:p>
            <a:pPr>
              <a:lnSpc>
                <a:spcPct val="100000"/>
              </a:lnSpc>
            </a:pPr>
            <a:r>
              <a:rPr lang="uk-UA" sz="4800">
                <a:solidFill>
                  <a:srgbClr val="ff0000"/>
                </a:solidFill>
                <a:latin typeface="Franklin Gothic Book"/>
              </a:rPr>
              <a:t>                        ◘</a:t>
            </a:r>
            <a:r>
              <a:rPr lang="uk-UA" sz="4800">
                <a:solidFill>
                  <a:srgbClr val="4e3b30"/>
                </a:solidFill>
                <a:latin typeface="Franklin Gothic Book"/>
              </a:rPr>
              <a:t> </a:t>
            </a:r>
            <a:r>
              <a:rPr lang="uk-UA" sz="4800">
                <a:solidFill>
                  <a:srgbClr val="4e3b30"/>
                </a:solidFill>
                <a:latin typeface="Franklin Gothic Book"/>
              </a:rPr>
              <a:t>коригувальна</a:t>
            </a:r>
            <a:endParaRPr/>
          </a:p>
        </p:txBody>
      </p:sp>
      <p:pic>
        <p:nvPicPr>
          <p:cNvPr descr="" id="93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142920" y="1500120"/>
            <a:ext cx="4303080" cy="4281480"/>
          </a:xfrm>
          <a:prstGeom prst="rect">
            <a:avLst/>
          </a:prstGeom>
        </p:spPr>
      </p:pic>
    </p:spTree>
  </p:cSld>
  <p:transition>
    <p:wipe dir="l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1571760" y="142920"/>
            <a:ext cx="7353360" cy="1119240"/>
          </a:xfrm>
          <a:prstGeom prst="rect">
            <a:avLst/>
          </a:prstGeom>
          <a:noFill/>
        </p:spPr>
        <p:txBody>
          <a:bodyPr anchor="ctr" bIns="45000" lIns="90000" rIns="90000" tIns="45000"/>
          <a:p>
            <a:pPr>
              <a:lnSpc>
                <a:spcPct val="100000"/>
              </a:lnSpc>
            </a:pPr>
            <a:r>
              <a:rPr b="1" lang="uk-UA" sz="4400">
                <a:solidFill>
                  <a:srgbClr val="f828c2"/>
                </a:solidFill>
                <a:latin typeface="Franklin Gothic Medium"/>
              </a:rPr>
              <a:t>Форми роботи з казкою:</a:t>
            </a:r>
            <a:endParaRPr/>
          </a:p>
        </p:txBody>
      </p:sp>
      <p:sp>
        <p:nvSpPr>
          <p:cNvPr id="95" name="CustomShape 2"/>
          <p:cNvSpPr/>
          <p:nvPr/>
        </p:nvSpPr>
        <p:spPr>
          <a:xfrm>
            <a:off x="1512000" y="1357200"/>
            <a:ext cx="7628760" cy="315612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uk-UA" sz="3500">
                <a:solidFill>
                  <a:srgbClr val="00b050"/>
                </a:solidFill>
                <a:latin typeface="Franklin Gothic Book"/>
              </a:rPr>
              <a:t>♦</a:t>
            </a:r>
            <a:r>
              <a:rPr b="1" lang="uk-UA" sz="3500">
                <a:solidFill>
                  <a:srgbClr val="4e3b30"/>
                </a:solidFill>
                <a:latin typeface="Franklin Gothic Book"/>
              </a:rPr>
              <a:t> </a:t>
            </a:r>
            <a:r>
              <a:rPr b="1" lang="uk-UA" sz="3000">
                <a:solidFill>
                  <a:srgbClr val="4e3b30"/>
                </a:solidFill>
                <a:latin typeface="Franklin Gothic Book"/>
              </a:rPr>
              <a:t>бесіда           </a:t>
            </a:r>
            <a:r>
              <a:rPr b="1" lang="uk-UA" sz="3000">
                <a:solidFill>
                  <a:srgbClr val="00b050"/>
                </a:solidFill>
                <a:latin typeface="Franklin Gothic Book"/>
              </a:rPr>
              <a:t>♦</a:t>
            </a:r>
            <a:r>
              <a:rPr b="1" lang="uk-UA" sz="3000">
                <a:solidFill>
                  <a:srgbClr val="4e3b30"/>
                </a:solidFill>
                <a:latin typeface="Franklin Gothic Book"/>
              </a:rPr>
              <a:t> інсценізація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3000">
                <a:solidFill>
                  <a:srgbClr val="00b050"/>
                </a:solidFill>
                <a:latin typeface="Franklin Gothic Book"/>
              </a:rPr>
              <a:t>♦</a:t>
            </a:r>
            <a:r>
              <a:rPr b="1" lang="uk-UA" sz="3000">
                <a:solidFill>
                  <a:srgbClr val="4e3b30"/>
                </a:solidFill>
                <a:latin typeface="Franklin Gothic Book"/>
              </a:rPr>
              <a:t> </a:t>
            </a:r>
            <a:r>
              <a:rPr b="1" lang="uk-UA" sz="3000">
                <a:solidFill>
                  <a:srgbClr val="4e3b30"/>
                </a:solidFill>
                <a:latin typeface="Franklin Gothic Book"/>
              </a:rPr>
              <a:t>творчі ігри    </a:t>
            </a:r>
            <a:r>
              <a:rPr b="1" lang="uk-UA" sz="3000">
                <a:solidFill>
                  <a:srgbClr val="00b050"/>
                </a:solidFill>
                <a:latin typeface="Franklin Gothic Book"/>
              </a:rPr>
              <a:t>♦</a:t>
            </a:r>
            <a:r>
              <a:rPr b="1" lang="uk-UA" sz="3000">
                <a:solidFill>
                  <a:srgbClr val="4e3b30"/>
                </a:solidFill>
                <a:latin typeface="Franklin Gothic Book"/>
              </a:rPr>
              <a:t> творчі  завдання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3000">
                <a:solidFill>
                  <a:srgbClr val="00b050"/>
                </a:solidFill>
                <a:latin typeface="Franklin Gothic Book"/>
              </a:rPr>
              <a:t>♦</a:t>
            </a:r>
            <a:r>
              <a:rPr b="1" lang="uk-UA" sz="3000">
                <a:solidFill>
                  <a:srgbClr val="4e3b30"/>
                </a:solidFill>
                <a:latin typeface="Franklin Gothic Book"/>
              </a:rPr>
              <a:t> </a:t>
            </a:r>
            <a:r>
              <a:rPr b="1" lang="uk-UA" sz="3000">
                <a:solidFill>
                  <a:srgbClr val="4e3b30"/>
                </a:solidFill>
                <a:latin typeface="Franklin Gothic Book"/>
              </a:rPr>
              <a:t>пантоміма    </a:t>
            </a:r>
            <a:r>
              <a:rPr b="1" lang="uk-UA" sz="3000">
                <a:solidFill>
                  <a:srgbClr val="00b050"/>
                </a:solidFill>
                <a:latin typeface="Franklin Gothic Book"/>
              </a:rPr>
              <a:t>♦</a:t>
            </a:r>
            <a:r>
              <a:rPr b="1" lang="uk-UA" sz="3000">
                <a:solidFill>
                  <a:srgbClr val="4e3b30"/>
                </a:solidFill>
                <a:latin typeface="Franklin Gothic Book"/>
              </a:rPr>
              <a:t> етюди  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3000">
                <a:solidFill>
                  <a:srgbClr val="00b050"/>
                </a:solidFill>
                <a:latin typeface="Franklin Gothic Book"/>
              </a:rPr>
              <a:t>♦</a:t>
            </a:r>
            <a:r>
              <a:rPr b="1" lang="uk-UA" sz="3000">
                <a:solidFill>
                  <a:srgbClr val="4e3b30"/>
                </a:solidFill>
                <a:latin typeface="Franklin Gothic Book"/>
              </a:rPr>
              <a:t> </a:t>
            </a:r>
            <a:r>
              <a:rPr b="1" lang="uk-UA" sz="3000">
                <a:solidFill>
                  <a:srgbClr val="4e3b30"/>
                </a:solidFill>
                <a:latin typeface="Franklin Gothic Book"/>
              </a:rPr>
              <a:t>дидактичні вправи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96" name="Рисунок 5"/>
          <p:cNvPicPr/>
          <p:nvPr/>
        </p:nvPicPr>
        <p:blipFill>
          <a:blip r:embed="rId1"/>
          <a:stretch>
            <a:fillRect/>
          </a:stretch>
        </p:blipFill>
        <p:spPr>
          <a:xfrm>
            <a:off x="142920" y="0"/>
            <a:ext cx="1299600" cy="5067360"/>
          </a:xfrm>
          <a:prstGeom prst="rect">
            <a:avLst/>
          </a:prstGeom>
        </p:spPr>
      </p:pic>
      <p:pic>
        <p:nvPicPr>
          <p:cNvPr descr="" id="9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4536000" y="3600000"/>
            <a:ext cx="4103280" cy="2949480"/>
          </a:xfrm>
          <a:prstGeom prst="rect">
            <a:avLst/>
          </a:prstGeom>
        </p:spPr>
      </p:pic>
      <p:pic>
        <p:nvPicPr>
          <p:cNvPr descr="" id="9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1584000" y="3638160"/>
            <a:ext cx="2444760" cy="2982600"/>
          </a:xfrm>
          <a:prstGeom prst="rect">
            <a:avLst/>
          </a:prstGeom>
        </p:spPr>
      </p:pic>
    </p:spTree>
  </p:cSld>
  <p:transition>
    <p:wedge/>
  </p:transition>
  <p:timing>
    <p:tnLst>
      <p:par>
        <p:cTn dur="indefinite" id="10" nodeType="tmRoot" restart="never">
          <p:childTnLst>
            <p:seq>
              <p:cTn id="1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214200" y="214200"/>
            <a:ext cx="8682120" cy="635328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uk-UA" sz="4800">
                <a:solidFill>
                  <a:srgbClr val="ff0000"/>
                </a:solidFill>
                <a:latin typeface="Franklin Gothic Book"/>
              </a:rPr>
              <a:t>ПЕРЕВАГИ КАЗКОТЕРАПІЇ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uk-UA" sz="2200">
                <a:solidFill>
                  <a:srgbClr val="000000"/>
                </a:solidFill>
                <a:latin typeface="Franklin Gothic Book"/>
              </a:rPr>
              <a:t>• </a:t>
            </a:r>
            <a:r>
              <a:rPr b="1" lang="uk-UA" sz="2200">
                <a:solidFill>
                  <a:srgbClr val="000000"/>
                </a:solidFill>
                <a:latin typeface="Franklin Gothic Book"/>
              </a:rPr>
              <a:t>Терапевтична казка відрізняється від звичайної тим, що вона складена спеціально з урахуванням особливостей конкретної дитини. Її персонажі переживають ті ж емоції, борються з тими ж страхами, комплексами, що й малюк.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uk-UA" sz="2200">
                <a:solidFill>
                  <a:srgbClr val="000000"/>
                </a:solidFill>
                <a:latin typeface="Franklin Gothic Book"/>
              </a:rPr>
              <a:t>• </a:t>
            </a:r>
            <a:r>
              <a:rPr b="1" lang="uk-UA" sz="2200">
                <a:solidFill>
                  <a:srgbClr val="000000"/>
                </a:solidFill>
                <a:latin typeface="Franklin Gothic Book"/>
              </a:rPr>
              <a:t>Дитина порівнює себе з персонажем, аналізує його поведінку і на його прикладі вчиться долати труднощі різного характеру у реальному житті.</a:t>
            </a:r>
            <a:endParaRPr/>
          </a:p>
          <a:p>
            <a:pPr algn="just">
              <a:lnSpc>
                <a:spcPct val="100000"/>
              </a:lnSpc>
            </a:pPr>
            <a:r>
              <a:rPr b="1" lang="uk-UA" sz="2200">
                <a:solidFill>
                  <a:srgbClr val="000000"/>
                </a:solidFill>
                <a:latin typeface="Franklin Gothic Book"/>
              </a:rPr>
              <a:t>• </a:t>
            </a:r>
            <a:r>
              <a:rPr b="1" lang="uk-UA" sz="2200">
                <a:solidFill>
                  <a:srgbClr val="000000"/>
                </a:solidFill>
                <a:latin typeface="Franklin Gothic Book"/>
              </a:rPr>
              <a:t>Слухаючи і аналізуючи казки в дитинстві, людина поповнює у підсвідомості  банк життєвих ситуацій, що за необхідності може бути активізований.</a:t>
            </a:r>
            <a:endParaRPr/>
          </a:p>
        </p:txBody>
      </p:sp>
      <p:pic>
        <p:nvPicPr>
          <p:cNvPr descr="" id="100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7858080" y="5500800"/>
            <a:ext cx="595440" cy="1100160"/>
          </a:xfrm>
          <a:prstGeom prst="rect">
            <a:avLst/>
          </a:prstGeom>
        </p:spPr>
      </p:pic>
      <p:pic>
        <p:nvPicPr>
          <p:cNvPr descr="" id="101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71760" y="5768280"/>
            <a:ext cx="5067360" cy="942120"/>
          </a:xfrm>
          <a:prstGeom prst="rect">
            <a:avLst/>
          </a:prstGeom>
        </p:spPr>
      </p:pic>
    </p:spTree>
  </p:cSld>
  <p:transition>
    <p:diamond/>
  </p:transition>
  <p:timing>
    <p:tnLst>
      <p:par>
        <p:cTn dur="indefinite" id="12" nodeType="tmRoot" restart="never">
          <p:childTnLst>
            <p:seq>
              <p:cTn id="1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214200" y="214200"/>
            <a:ext cx="8682120" cy="781200"/>
          </a:xfrm>
          <a:prstGeom prst="rect">
            <a:avLst/>
          </a:prstGeom>
          <a:noFill/>
        </p:spPr>
        <p:txBody>
          <a:bodyPr bIns="45000" lIns="90000" rIns="90000" tIns="45000"/>
          <a:p>
            <a:pPr algn="ctr">
              <a:lnSpc>
                <a:spcPct val="100000"/>
              </a:lnSpc>
            </a:pPr>
            <a:r>
              <a:rPr b="1" lang="uk-UA" sz="3200">
                <a:solidFill>
                  <a:srgbClr val="000000"/>
                </a:solidFill>
                <a:latin typeface="Franklin Gothic Book"/>
              </a:rPr>
              <a:t>• </a:t>
            </a:r>
            <a:r>
              <a:rPr b="1" lang="uk-UA" sz="2400">
                <a:solidFill>
                  <a:srgbClr val="000000"/>
                </a:solidFill>
                <a:latin typeface="Franklin Gothic Book"/>
              </a:rPr>
              <a:t>Казка розвиває уяву дитини, розширює її світогляд.</a:t>
            </a:r>
            <a:endParaRPr/>
          </a:p>
        </p:txBody>
      </p:sp>
      <p:sp>
        <p:nvSpPr>
          <p:cNvPr id="103" name="CustomShape 2"/>
          <p:cNvSpPr/>
          <p:nvPr/>
        </p:nvSpPr>
        <p:spPr>
          <a:xfrm>
            <a:off x="428760" y="366840"/>
            <a:ext cx="8620200" cy="6353280"/>
          </a:xfrm>
          <a:prstGeom prst="rect">
            <a:avLst/>
          </a:prstGeom>
          <a:noFill/>
        </p:spPr>
      </p:sp>
      <p:sp>
        <p:nvSpPr>
          <p:cNvPr id="104" name="CustomShape 3"/>
          <p:cNvSpPr/>
          <p:nvPr/>
        </p:nvSpPr>
        <p:spPr>
          <a:xfrm>
            <a:off x="3714840" y="1071720"/>
            <a:ext cx="5424480" cy="335304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uk-UA" sz="3200">
                <a:solidFill>
                  <a:srgbClr val="000000"/>
                </a:solidFill>
                <a:latin typeface="Franklin Gothic Book"/>
              </a:rPr>
              <a:t>• </a:t>
            </a:r>
            <a:r>
              <a:rPr b="1" lang="uk-UA" sz="2400">
                <a:solidFill>
                  <a:srgbClr val="000000"/>
                </a:solidFill>
                <a:latin typeface="Franklin Gothic Book"/>
              </a:rPr>
              <a:t>Терапевтична казка створює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400">
                <a:solidFill>
                  <a:srgbClr val="000000"/>
                </a:solidFill>
                <a:latin typeface="Franklin Gothic Book"/>
              </a:rPr>
              <a:t>особливий зв’язок між дитиною 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400">
                <a:solidFill>
                  <a:srgbClr val="000000"/>
                </a:solidFill>
                <a:latin typeface="Franklin Gothic Book"/>
              </a:rPr>
              <a:t>і дорослим, що ґрунтується на 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400">
                <a:solidFill>
                  <a:srgbClr val="000000"/>
                </a:solidFill>
                <a:latin typeface="Franklin Gothic Book"/>
              </a:rPr>
              <a:t>довірі та впевненості.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3200">
                <a:solidFill>
                  <a:srgbClr val="000000"/>
                </a:solidFill>
                <a:latin typeface="Franklin Gothic Book"/>
              </a:rPr>
              <a:t>• </a:t>
            </a:r>
            <a:r>
              <a:rPr b="1" lang="uk-UA" sz="2400">
                <a:solidFill>
                  <a:srgbClr val="000000"/>
                </a:solidFill>
                <a:latin typeface="Franklin Gothic Book"/>
              </a:rPr>
              <a:t>У процесі казкотерапії негативні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400">
                <a:solidFill>
                  <a:srgbClr val="000000"/>
                </a:solidFill>
                <a:latin typeface="Franklin Gothic Book"/>
              </a:rPr>
              <a:t>персонажі перетворюються на </a:t>
            </a:r>
            <a:endParaRPr/>
          </a:p>
          <a:p>
            <a:pPr>
              <a:lnSpc>
                <a:spcPct val="100000"/>
              </a:lnSpc>
            </a:pPr>
            <a:r>
              <a:rPr b="1" lang="uk-UA" sz="2400">
                <a:solidFill>
                  <a:srgbClr val="000000"/>
                </a:solidFill>
                <a:latin typeface="Franklin Gothic Book"/>
              </a:rPr>
              <a:t>позитивні.</a:t>
            </a:r>
            <a:endParaRPr/>
          </a:p>
        </p:txBody>
      </p:sp>
      <p:pic>
        <p:nvPicPr>
          <p:cNvPr descr="" id="105" name="Рисунок 9"/>
          <p:cNvPicPr/>
          <p:nvPr/>
        </p:nvPicPr>
        <p:blipFill>
          <a:blip r:embed="rId1"/>
          <a:stretch>
            <a:fillRect/>
          </a:stretch>
        </p:blipFill>
        <p:spPr>
          <a:xfrm>
            <a:off x="6264000" y="4608000"/>
            <a:ext cx="2848320" cy="2488320"/>
          </a:xfrm>
          <a:prstGeom prst="rect">
            <a:avLst/>
          </a:prstGeom>
        </p:spPr>
      </p:pic>
      <p:pic>
        <p:nvPicPr>
          <p:cNvPr descr="" id="106" name="Рисунок 1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928800"/>
            <a:ext cx="3747600" cy="5496120"/>
          </a:xfrm>
          <a:prstGeom prst="rect">
            <a:avLst/>
          </a:prstGeom>
        </p:spPr>
      </p:pic>
    </p:spTree>
  </p:cSld>
  <p:transition>
    <p:fade thruBlk="true"/>
  </p:transition>
  <p:timing>
    <p:tnLst>
      <p:par>
        <p:cTn dur="indefinite" id="14" nodeType="tmRoot" restart="never">
          <p:childTnLst>
            <p:seq>
              <p:cTn id="1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0" y="1285920"/>
            <a:ext cx="9139320" cy="4210200"/>
          </a:xfrm>
          <a:prstGeom prst="rect">
            <a:avLst/>
          </a:prstGeom>
          <a:noFill/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uk-UA" sz="3200">
                <a:solidFill>
                  <a:srgbClr val="ff0000"/>
                </a:solidFill>
                <a:latin typeface="Franklin Gothic Book"/>
              </a:rPr>
              <a:t>   </a:t>
            </a:r>
            <a:r>
              <a:rPr b="1" lang="uk-UA" sz="3600">
                <a:solidFill>
                  <a:srgbClr val="ff0000"/>
                </a:solidFill>
                <a:latin typeface="Franklin Gothic Book"/>
              </a:rPr>
              <a:t>КАЗКОТЕРАПІЯ</a:t>
            </a:r>
            <a:r>
              <a:rPr lang="uk-UA" sz="3600">
                <a:solidFill>
                  <a:srgbClr val="4e3b30"/>
                </a:solidFill>
                <a:latin typeface="Franklin Gothic Book"/>
              </a:rPr>
              <a:t> </a:t>
            </a:r>
            <a:r>
              <a:rPr b="1" lang="uk-UA" sz="3600">
                <a:solidFill>
                  <a:srgbClr val="4e3b30"/>
                </a:solidFill>
                <a:latin typeface="Franklin Gothic Book"/>
              </a:rPr>
              <a:t>– як засіб подолання у дітей дошкільного віку труднощів у стосунках з однолітками.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uk-UA" sz="3600">
                <a:solidFill>
                  <a:srgbClr val="4e3b30"/>
                </a:solidFill>
                <a:latin typeface="Franklin Gothic Book"/>
              </a:rPr>
              <a:t>   </a:t>
            </a:r>
            <a:r>
              <a:rPr b="1" lang="uk-UA" sz="3600">
                <a:solidFill>
                  <a:srgbClr val="ff0000"/>
                </a:solidFill>
                <a:latin typeface="Franklin Gothic Book"/>
              </a:rPr>
              <a:t>КАЗКА</a:t>
            </a:r>
            <a:r>
              <a:rPr b="1" lang="uk-UA" sz="3600">
                <a:solidFill>
                  <a:srgbClr val="4e3b30"/>
                </a:solidFill>
                <a:latin typeface="Franklin Gothic Book"/>
              </a:rPr>
              <a:t> – дієвий виховний засіб, яка має терапевтичний ефект щодо проблем у житті дитини.</a:t>
            </a:r>
            <a:endParaRPr/>
          </a:p>
        </p:txBody>
      </p:sp>
      <p:pic>
        <p:nvPicPr>
          <p:cNvPr descr="" id="108" name="Рисунок 3"/>
          <p:cNvPicPr/>
          <p:nvPr/>
        </p:nvPicPr>
        <p:blipFill>
          <a:blip r:embed="rId1"/>
          <a:stretch>
            <a:fillRect/>
          </a:stretch>
        </p:blipFill>
        <p:spPr>
          <a:xfrm>
            <a:off x="1785960" y="214200"/>
            <a:ext cx="5781960" cy="638280"/>
          </a:xfrm>
          <a:prstGeom prst="rect">
            <a:avLst/>
          </a:prstGeom>
        </p:spPr>
      </p:pic>
      <p:pic>
        <p:nvPicPr>
          <p:cNvPr descr="" id="109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7416000" y="5385600"/>
            <a:ext cx="1509480" cy="1379880"/>
          </a:xfrm>
          <a:prstGeom prst="rect">
            <a:avLst/>
          </a:prstGeom>
        </p:spPr>
      </p:pic>
    </p:spTree>
  </p:cSld>
  <p:transition>
    <p:checke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