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Layouts/slideLayout184.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80.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Lst>
  <p:sldIdLst>
    <p:sldId id="256" r:id="rId18"/>
    <p:sldId id="257" r:id="rId19"/>
    <p:sldId id="258" r:id="rId20"/>
    <p:sldId id="259" r:id="rId21"/>
    <p:sldId id="260" r:id="rId22"/>
    <p:sldId id="262" r:id="rId23"/>
    <p:sldId id="263" r:id="rId24"/>
    <p:sldId id="294" r:id="rId25"/>
    <p:sldId id="261" r:id="rId26"/>
    <p:sldId id="264" r:id="rId27"/>
    <p:sldId id="265" r:id="rId28"/>
    <p:sldId id="266" r:id="rId29"/>
    <p:sldId id="267" r:id="rId30"/>
    <p:sldId id="268" r:id="rId31"/>
    <p:sldId id="269" r:id="rId32"/>
    <p:sldId id="272" r:id="rId33"/>
    <p:sldId id="273" r:id="rId34"/>
    <p:sldId id="274" r:id="rId35"/>
    <p:sldId id="276" r:id="rId36"/>
    <p:sldId id="277" r:id="rId37"/>
    <p:sldId id="278" r:id="rId38"/>
    <p:sldId id="280" r:id="rId39"/>
    <p:sldId id="286" r:id="rId40"/>
    <p:sldId id="281" r:id="rId41"/>
    <p:sldId id="279" r:id="rId42"/>
    <p:sldId id="282" r:id="rId43"/>
    <p:sldId id="284" r:id="rId44"/>
    <p:sldId id="275" r:id="rId45"/>
    <p:sldId id="283" r:id="rId46"/>
    <p:sldId id="285" r:id="rId47"/>
    <p:sldId id="287" r:id="rId48"/>
    <p:sldId id="288" r:id="rId49"/>
    <p:sldId id="289" r:id="rId50"/>
    <p:sldId id="290" r:id="rId51"/>
    <p:sldId id="291" r:id="rId52"/>
    <p:sldId id="292" r:id="rId53"/>
    <p:sldId id="293"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7" d="100"/>
          <a:sy n="67" d="100"/>
        </p:scale>
        <p:origin x="-146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281669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10163105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725326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5435822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067616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852421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6"/>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804836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Дата 2"/>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19144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436993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477467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080510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752957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26694422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496841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uk-UA" smtClean="0"/>
              <a:t>Зразок заголовка</a:t>
            </a:r>
            <a:endParaRPr lang="en-US" dirty="0"/>
          </a:p>
        </p:txBody>
      </p:sp>
    </p:spTree>
    <p:extLst>
      <p:ext uri="{BB962C8B-B14F-4D97-AF65-F5344CB8AC3E}">
        <p14:creationId xmlns:p14="http://schemas.microsoft.com/office/powerpoint/2010/main" xmlns="" val="251209966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extLst>
      <p:ext uri="{BB962C8B-B14F-4D97-AF65-F5344CB8AC3E}">
        <p14:creationId xmlns:p14="http://schemas.microsoft.com/office/powerpoint/2010/main" xmlns="" val="2355485135"/>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uk-UA" smtClean="0"/>
              <a:t>Зразок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91219830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extLst>
      <p:ext uri="{BB962C8B-B14F-4D97-AF65-F5344CB8AC3E}">
        <p14:creationId xmlns:p14="http://schemas.microsoft.com/office/powerpoint/2010/main" xmlns="" val="8523827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uk-UA" smtClean="0"/>
              <a:t>Зразок тексту</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uk-UA" smtClean="0"/>
              <a:t>Зразок заголовка</a:t>
            </a:r>
            <a:endParaRPr lang="en-US" dirty="0"/>
          </a:p>
        </p:txBody>
      </p:sp>
    </p:spTree>
    <p:extLst>
      <p:ext uri="{BB962C8B-B14F-4D97-AF65-F5344CB8AC3E}">
        <p14:creationId xmlns:p14="http://schemas.microsoft.com/office/powerpoint/2010/main" xmlns="" val="407009952"/>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127700926"/>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813973035"/>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922388090"/>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uk-UA" smtClean="0"/>
              <a:t>Зразок заголовка</a:t>
            </a:r>
            <a:endParaRPr lang="en-US" dirty="0"/>
          </a:p>
        </p:txBody>
      </p:sp>
    </p:spTree>
    <p:extLst>
      <p:ext uri="{BB962C8B-B14F-4D97-AF65-F5344CB8AC3E}">
        <p14:creationId xmlns:p14="http://schemas.microsoft.com/office/powerpoint/2010/main" xmlns="" val="31487085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021212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35927823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uk-UA" smtClean="0"/>
              <a:t>Зразок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155843149"/>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uk-UA" smtClean="0"/>
              <a:t>Зразок заголовка</a:t>
            </a:r>
            <a:endParaRPr lang="en-US" dirty="0"/>
          </a:p>
        </p:txBody>
      </p:sp>
    </p:spTree>
    <p:extLst>
      <p:ext uri="{BB962C8B-B14F-4D97-AF65-F5344CB8AC3E}">
        <p14:creationId xmlns:p14="http://schemas.microsoft.com/office/powerpoint/2010/main" xmlns="" val="32579464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extLst>
      <p:ext uri="{BB962C8B-B14F-4D97-AF65-F5344CB8AC3E}">
        <p14:creationId xmlns:p14="http://schemas.microsoft.com/office/powerpoint/2010/main" xmlns="" val="405281929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uk-UA" smtClean="0"/>
              <a:t>Зразок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21222568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extLst>
      <p:ext uri="{BB962C8B-B14F-4D97-AF65-F5344CB8AC3E}">
        <p14:creationId xmlns:p14="http://schemas.microsoft.com/office/powerpoint/2010/main" xmlns="" val="327607146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uk-UA" smtClean="0"/>
              <a:t>Зразок тексту</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uk-UA" smtClean="0"/>
              <a:t>Зразок заголовка</a:t>
            </a:r>
            <a:endParaRPr lang="en-US" dirty="0"/>
          </a:p>
        </p:txBody>
      </p:sp>
    </p:spTree>
    <p:extLst>
      <p:ext uri="{BB962C8B-B14F-4D97-AF65-F5344CB8AC3E}">
        <p14:creationId xmlns:p14="http://schemas.microsoft.com/office/powerpoint/2010/main" xmlns="" val="166115894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298987265"/>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704491522"/>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42747207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2906915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uk-UA" smtClean="0"/>
              <a:t>Зразок заголовка</a:t>
            </a:r>
            <a:endParaRPr lang="en-US" dirty="0"/>
          </a:p>
        </p:txBody>
      </p:sp>
    </p:spTree>
    <p:extLst>
      <p:ext uri="{BB962C8B-B14F-4D97-AF65-F5344CB8AC3E}">
        <p14:creationId xmlns:p14="http://schemas.microsoft.com/office/powerpoint/2010/main" xmlns="" val="318002722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28529786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uk-UA" smtClean="0"/>
              <a:t>Зразок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607583726"/>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Дата 3"/>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65151221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29672523"/>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408111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4"/>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829013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6"/>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725278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Дата 2"/>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186275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2252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262190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09843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945309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6506597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771732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uk-UA" smtClean="0"/>
              <a:t>Зразок заголовка</a:t>
            </a:r>
            <a:endParaRPr lang="en-US" dirty="0"/>
          </a:p>
        </p:txBody>
      </p:sp>
    </p:spTree>
    <p:extLst>
      <p:ext uri="{BB962C8B-B14F-4D97-AF65-F5344CB8AC3E}">
        <p14:creationId xmlns:p14="http://schemas.microsoft.com/office/powerpoint/2010/main" xmlns="" val="171388522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extLst>
      <p:ext uri="{BB962C8B-B14F-4D97-AF65-F5344CB8AC3E}">
        <p14:creationId xmlns:p14="http://schemas.microsoft.com/office/powerpoint/2010/main" xmlns="" val="1135944621"/>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uk-UA" smtClean="0"/>
              <a:t>Зразок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10124660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extLst>
      <p:ext uri="{BB962C8B-B14F-4D97-AF65-F5344CB8AC3E}">
        <p14:creationId xmlns:p14="http://schemas.microsoft.com/office/powerpoint/2010/main" xmlns="" val="179517618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uk-UA" smtClean="0"/>
              <a:t>Зразок тексту</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uk-UA" smtClean="0"/>
              <a:t>Зразок заголовка</a:t>
            </a:r>
            <a:endParaRPr lang="en-US" dirty="0"/>
          </a:p>
        </p:txBody>
      </p:sp>
    </p:spTree>
    <p:extLst>
      <p:ext uri="{BB962C8B-B14F-4D97-AF65-F5344CB8AC3E}">
        <p14:creationId xmlns:p14="http://schemas.microsoft.com/office/powerpoint/2010/main" xmlns="" val="166550395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57645091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2695675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40404179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46306153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uk-UA" smtClean="0"/>
              <a:t>Зразок заголовка</a:t>
            </a:r>
            <a:endParaRPr lang="en-US" dirty="0"/>
          </a:p>
        </p:txBody>
      </p:sp>
    </p:spTree>
    <p:extLst>
      <p:ext uri="{BB962C8B-B14F-4D97-AF65-F5344CB8AC3E}">
        <p14:creationId xmlns:p14="http://schemas.microsoft.com/office/powerpoint/2010/main" xmlns="" val="62059376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420309437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uk-UA" smtClean="0"/>
              <a:t>Зразок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587882011"/>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699455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083635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813890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4444980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02678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6"/>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598895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3433814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637818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02319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707681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871814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418860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6106773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030335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619997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2821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Дата 2"/>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47421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214107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475765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7982510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1206525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799919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074318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9435014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050833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77819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0489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527609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2839817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6"/>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2193229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Дата 2"/>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6324892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854459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8806795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488144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060384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818306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52631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3540526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229400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723450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23983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799E046-4EC8-4FAB-BBEE-5DCAA4B7B816}" type="datetimeFigureOut">
              <a:rPr lang="ru-RU">
                <a:solidFill>
                  <a:prstClr val="black">
                    <a:tint val="75000"/>
                  </a:prstClr>
                </a:solidFill>
              </a:rPr>
              <a:pPr>
                <a:def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23EF429-D8D9-485A-BE2D-2B17F274940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820247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D13B337-DF7D-4956-A3C9-992D41E0539B}" type="datetimeFigureOut">
              <a:rPr lang="ru-RU">
                <a:solidFill>
                  <a:prstClr val="black">
                    <a:tint val="75000"/>
                  </a:prstClr>
                </a:solidFill>
              </a:rPr>
              <a:pPr>
                <a:def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F51AD4C-D346-4704-8EEE-E3847BCF5DB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547764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324EEB10-3D09-46A9-9C4A-54276C1AF112}" type="datetimeFigureOut">
              <a:rPr lang="ru-RU">
                <a:solidFill>
                  <a:prstClr val="black">
                    <a:tint val="75000"/>
                  </a:prstClr>
                </a:solidFill>
              </a:rPr>
              <a:pPr>
                <a:def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2248D97-0DBC-4575-BBA4-31C66D4EDFB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853046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E9131C6-66B9-4A02-B36E-4DA98B134C5B}" type="datetimeFigureOut">
              <a:rPr lang="ru-RU">
                <a:solidFill>
                  <a:prstClr val="black">
                    <a:tint val="75000"/>
                  </a:prstClr>
                </a:solidFill>
              </a:rPr>
              <a:pPr>
                <a:defRPr/>
              </a:pPr>
              <a:t>07.06.2018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6F7C9B6-F608-4603-8AA5-BD52438CFD6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632443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DDF34ED-8D46-468C-AD1F-7861E5EF41D3}" type="datetimeFigureOut">
              <a:rPr lang="ru-RU">
                <a:solidFill>
                  <a:prstClr val="black">
                    <a:tint val="75000"/>
                  </a:prstClr>
                </a:solidFill>
              </a:rPr>
              <a:pPr>
                <a:defRPr/>
              </a:pPr>
              <a:t>07.06.2018</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5ED43EA6-A406-4480-BC97-25A6E9629F9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213293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421787A-8A1F-4F1A-B244-50EE64BF4F74}" type="datetimeFigureOut">
              <a:rPr lang="ru-RU">
                <a:solidFill>
                  <a:prstClr val="black">
                    <a:tint val="75000"/>
                  </a:prstClr>
                </a:solidFill>
              </a:rPr>
              <a:pPr>
                <a:defRPr/>
              </a:pPr>
              <a:t>07.06.2018</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4D39D199-71BB-413A-B4B3-76F627E0DEA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2468910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D08162C-8741-44A8-8358-0EE16BE08816}" type="datetimeFigureOut">
              <a:rPr lang="ru-RU">
                <a:solidFill>
                  <a:prstClr val="black">
                    <a:tint val="75000"/>
                  </a:prstClr>
                </a:solidFill>
              </a:rPr>
              <a:pPr>
                <a:defRPr/>
              </a:pPr>
              <a:t>07.06.2018</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72F4929-E828-4BB2-A278-FDC2F60D922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78678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2792699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E89E0EA-F318-4A96-8590-83412C4F8D04}" type="datetimeFigureOut">
              <a:rPr lang="ru-RU">
                <a:solidFill>
                  <a:prstClr val="black">
                    <a:tint val="75000"/>
                  </a:prstClr>
                </a:solidFill>
              </a:rPr>
              <a:pPr>
                <a:defRPr/>
              </a:pPr>
              <a:t>07.06.2018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2E03F76-1F09-4C8B-A16F-0316B07F8FD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121921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E1A0FFB-00B2-41B9-B055-4C0D21F93B64}" type="datetimeFigureOut">
              <a:rPr lang="ru-RU">
                <a:solidFill>
                  <a:prstClr val="black">
                    <a:tint val="75000"/>
                  </a:prstClr>
                </a:solidFill>
              </a:rPr>
              <a:pPr>
                <a:defRPr/>
              </a:pPr>
              <a:t>07.06.2018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7597973-C726-4B48-B339-5749E6DFF4D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1013723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1B6610F-6227-4FFE-B7ED-A89560375CF3}" type="datetimeFigureOut">
              <a:rPr lang="ru-RU">
                <a:solidFill>
                  <a:prstClr val="black">
                    <a:tint val="75000"/>
                  </a:prstClr>
                </a:solidFill>
              </a:rPr>
              <a:pPr>
                <a:def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D46DF68-17C0-42F3-A990-66A5B6C4946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370208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6F20B2E-3C10-4008-9A06-0B087CF702EF}" type="datetimeFigureOut">
              <a:rPr lang="ru-RU">
                <a:solidFill>
                  <a:prstClr val="black">
                    <a:tint val="75000"/>
                  </a:prstClr>
                </a:solidFill>
              </a:rPr>
              <a:pPr>
                <a:def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0A92C05-A855-45C7-8DD5-785354E2063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3700162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613365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976499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277689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42458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6"/>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6149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Дата 2"/>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06055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4"/>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1688835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54769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96092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49935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499259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30944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uk-UA" smtClean="0"/>
              <a:t>Зразок заголовка</a:t>
            </a:r>
            <a:endParaRPr lang="en-US" dirty="0"/>
          </a:p>
        </p:txBody>
      </p:sp>
    </p:spTree>
    <p:extLst>
      <p:ext uri="{BB962C8B-B14F-4D97-AF65-F5344CB8AC3E}">
        <p14:creationId xmlns:p14="http://schemas.microsoft.com/office/powerpoint/2010/main" xmlns="" val="154401081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extLst>
      <p:ext uri="{BB962C8B-B14F-4D97-AF65-F5344CB8AC3E}">
        <p14:creationId xmlns:p14="http://schemas.microsoft.com/office/powerpoint/2010/main" xmlns="" val="407872904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uk-UA" smtClean="0"/>
              <a:t>Зразок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63423867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extLst>
      <p:ext uri="{BB962C8B-B14F-4D97-AF65-F5344CB8AC3E}">
        <p14:creationId xmlns:p14="http://schemas.microsoft.com/office/powerpoint/2010/main" xmlns="" val="325206075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uk-UA" smtClean="0"/>
              <a:t>Зразок тексту</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uk-UA" smtClean="0"/>
              <a:t>Зразок заголовка</a:t>
            </a:r>
            <a:endParaRPr lang="en-US" dirty="0"/>
          </a:p>
        </p:txBody>
      </p:sp>
    </p:spTree>
    <p:extLst>
      <p:ext uri="{BB962C8B-B14F-4D97-AF65-F5344CB8AC3E}">
        <p14:creationId xmlns:p14="http://schemas.microsoft.com/office/powerpoint/2010/main" xmlns="" val="24945602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6"/>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1480674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72826079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97639780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73893632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uk-UA" smtClean="0"/>
              <a:t>Зразок заголовка</a:t>
            </a:r>
            <a:endParaRPr lang="en-US" dirty="0"/>
          </a:p>
        </p:txBody>
      </p:sp>
    </p:spTree>
    <p:extLst>
      <p:ext uri="{BB962C8B-B14F-4D97-AF65-F5344CB8AC3E}">
        <p14:creationId xmlns:p14="http://schemas.microsoft.com/office/powerpoint/2010/main" xmlns="" val="72863846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11322382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uk-UA" smtClean="0"/>
              <a:t>Зразок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37984358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uk-UA" smtClean="0"/>
              <a:t>Зразок заголовка</a:t>
            </a:r>
            <a:endParaRPr lang="en-US" dirty="0"/>
          </a:p>
        </p:txBody>
      </p:sp>
    </p:spTree>
    <p:extLst>
      <p:ext uri="{BB962C8B-B14F-4D97-AF65-F5344CB8AC3E}">
        <p14:creationId xmlns:p14="http://schemas.microsoft.com/office/powerpoint/2010/main" xmlns="" val="308825403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extLst>
      <p:ext uri="{BB962C8B-B14F-4D97-AF65-F5344CB8AC3E}">
        <p14:creationId xmlns:p14="http://schemas.microsoft.com/office/powerpoint/2010/main" xmlns="" val="166959823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uk-UA" smtClean="0"/>
              <a:t>Зразок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58878775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extLst>
      <p:ext uri="{BB962C8B-B14F-4D97-AF65-F5344CB8AC3E}">
        <p14:creationId xmlns:p14="http://schemas.microsoft.com/office/powerpoint/2010/main" xmlns="" val="3988662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Дата 2"/>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4220803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uk-UA" smtClean="0"/>
              <a:t>Зразок тексту</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uk-UA" smtClean="0"/>
              <a:t>Зразок заголовка</a:t>
            </a:r>
            <a:endParaRPr lang="en-US" dirty="0"/>
          </a:p>
        </p:txBody>
      </p:sp>
    </p:spTree>
    <p:extLst>
      <p:ext uri="{BB962C8B-B14F-4D97-AF65-F5344CB8AC3E}">
        <p14:creationId xmlns:p14="http://schemas.microsoft.com/office/powerpoint/2010/main" xmlns="" val="379713317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51282853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47306115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91481089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uk-UA" smtClean="0"/>
              <a:t>Зразок заголовка</a:t>
            </a:r>
            <a:endParaRPr lang="en-US" dirty="0"/>
          </a:p>
        </p:txBody>
      </p:sp>
    </p:spTree>
    <p:extLst>
      <p:ext uri="{BB962C8B-B14F-4D97-AF65-F5344CB8AC3E}">
        <p14:creationId xmlns:p14="http://schemas.microsoft.com/office/powerpoint/2010/main" xmlns="" val="133773610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415033679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uk-UA" smtClean="0"/>
              <a:t>Зразок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61381536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uk-UA" smtClean="0"/>
              <a:t>Зразок заголовка</a:t>
            </a:r>
            <a:endParaRPr lang="en-US" dirty="0"/>
          </a:p>
        </p:txBody>
      </p:sp>
    </p:spTree>
    <p:extLst>
      <p:ext uri="{BB962C8B-B14F-4D97-AF65-F5344CB8AC3E}">
        <p14:creationId xmlns:p14="http://schemas.microsoft.com/office/powerpoint/2010/main" xmlns="" val="283879117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extLst>
      <p:ext uri="{BB962C8B-B14F-4D97-AF65-F5344CB8AC3E}">
        <p14:creationId xmlns:p14="http://schemas.microsoft.com/office/powerpoint/2010/main" xmlns="" val="54609640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uk-UA" smtClean="0"/>
              <a:t>Зразок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737584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9744696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extLst>
      <p:ext uri="{BB962C8B-B14F-4D97-AF65-F5344CB8AC3E}">
        <p14:creationId xmlns:p14="http://schemas.microsoft.com/office/powerpoint/2010/main" xmlns="" val="59197127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uk-UA" smtClean="0"/>
              <a:t>Зразок тексту</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uk-UA" smtClean="0"/>
              <a:t>Зразок заголовка</a:t>
            </a:r>
            <a:endParaRPr lang="en-US" dirty="0"/>
          </a:p>
        </p:txBody>
      </p:sp>
    </p:spTree>
    <p:extLst>
      <p:ext uri="{BB962C8B-B14F-4D97-AF65-F5344CB8AC3E}">
        <p14:creationId xmlns:p14="http://schemas.microsoft.com/office/powerpoint/2010/main" xmlns="" val="137721065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79568417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3469648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55344872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uk-UA" smtClean="0"/>
              <a:t>Зразок заголовка</a:t>
            </a:r>
            <a:endParaRPr lang="en-US" dirty="0"/>
          </a:p>
        </p:txBody>
      </p:sp>
    </p:spTree>
    <p:extLst>
      <p:ext uri="{BB962C8B-B14F-4D97-AF65-F5344CB8AC3E}">
        <p14:creationId xmlns:p14="http://schemas.microsoft.com/office/powerpoint/2010/main" xmlns="" val="358969545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79443960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uk-UA" smtClean="0"/>
              <a:t>Зразок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50940223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uk-UA" smtClean="0"/>
              <a:t>Зразок заголовка</a:t>
            </a:r>
            <a:endParaRPr lang="en-US" dirty="0"/>
          </a:p>
        </p:txBody>
      </p:sp>
    </p:spTree>
    <p:extLst>
      <p:ext uri="{BB962C8B-B14F-4D97-AF65-F5344CB8AC3E}">
        <p14:creationId xmlns:p14="http://schemas.microsoft.com/office/powerpoint/2010/main" xmlns="" val="36174410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extLst>
      <p:ext uri="{BB962C8B-B14F-4D97-AF65-F5344CB8AC3E}">
        <p14:creationId xmlns:p14="http://schemas.microsoft.com/office/powerpoint/2010/main" xmlns="" val="18650948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37881164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uk-UA" smtClean="0"/>
              <a:t>Зразок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11278957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uk-UA" smtClean="0"/>
              <a:t>Зразок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extLst>
      <p:ext uri="{BB962C8B-B14F-4D97-AF65-F5344CB8AC3E}">
        <p14:creationId xmlns:p14="http://schemas.microsoft.com/office/powerpoint/2010/main" xmlns="" val="247086900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uk-UA" smtClean="0"/>
              <a:t>Зразок тексту</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uk-UA" smtClean="0"/>
              <a:t>Зразок заголовка</a:t>
            </a:r>
            <a:endParaRPr lang="en-US" dirty="0"/>
          </a:p>
        </p:txBody>
      </p:sp>
    </p:spTree>
    <p:extLst>
      <p:ext uri="{BB962C8B-B14F-4D97-AF65-F5344CB8AC3E}">
        <p14:creationId xmlns:p14="http://schemas.microsoft.com/office/powerpoint/2010/main" xmlns="" val="231903813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10934809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95915873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25008687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uk-UA" smtClean="0"/>
              <a:t>Зразок заголовка</a:t>
            </a:r>
            <a:endParaRPr lang="en-US" dirty="0"/>
          </a:p>
        </p:txBody>
      </p:sp>
    </p:spTree>
    <p:extLst>
      <p:ext uri="{BB962C8B-B14F-4D97-AF65-F5344CB8AC3E}">
        <p14:creationId xmlns:p14="http://schemas.microsoft.com/office/powerpoint/2010/main" xmlns="" val="84403698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03443261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uk-UA" smtClean="0"/>
              <a:t>Зразок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34260335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3478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pPr/>
              <a:t>07.06.2018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8365930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5506120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683713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0973682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6"/>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839710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Дата 2"/>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93088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055600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2659284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5677695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720409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77912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7289B-05D7-4FFA-9F99-1CFE98C2A778}" type="datetimeFigureOut">
              <a:rPr lang="ru-RU" smtClean="0"/>
              <a:pPr/>
              <a:t>07.06.2018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35771-B940-4413-B29B-2BD49899D518}" type="slidenum">
              <a:rPr lang="ru-RU" smtClean="0"/>
              <a:pPr/>
              <a:t>‹#›</a:t>
            </a:fld>
            <a:endParaRPr lang="ru-RU"/>
          </a:p>
        </p:txBody>
      </p:sp>
    </p:spTree>
    <p:extLst>
      <p:ext uri="{BB962C8B-B14F-4D97-AF65-F5344CB8AC3E}">
        <p14:creationId xmlns:p14="http://schemas.microsoft.com/office/powerpoint/2010/main" xmlns="" val="627412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2226386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4079909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408203512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BF3C7-AF69-4630-9881-8158BDE166AD}"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BE7FA-01A9-4CA6-AD41-134D842A68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2299036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255908867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50609329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EECC3-CB2F-4846-9F7D-D08FE886FAC6}"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9A8FF-625A-4E0A-B2DA-CB7246BCCBD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94297690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8808648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803234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80948B-5B46-453E-8437-FC4B1619F20C}" type="datetimeFigureOut">
              <a:rPr lang="ru-RU">
                <a:solidFill>
                  <a:prstClr val="black">
                    <a:tint val="75000"/>
                  </a:prstClr>
                </a:solidFill>
              </a:rPr>
              <a:pPr>
                <a:defRPr/>
              </a:pPr>
              <a:t>07.06.2018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B613F87-6E4E-49EC-AA6D-5AAB90E7BCB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xmlns="" val="26235715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3183005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4040942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1930580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17060917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D9DB2F-7F9D-4C20-A70B-4E25769ED2AD}" type="datetimeFigureOut">
              <a:rPr lang="ru-RU" smtClean="0">
                <a:solidFill>
                  <a:prstClr val="black">
                    <a:lumMod val="50000"/>
                    <a:lumOff val="50000"/>
                  </a:prstClr>
                </a:solidFill>
              </a:rPr>
              <a:pPr/>
              <a:t>07.06.2018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xmlns="" val="3043704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7289B-05D7-4FFA-9F99-1CFE98C2A778}" type="datetimeFigureOut">
              <a:rPr lang="ru-RU" smtClean="0">
                <a:solidFill>
                  <a:prstClr val="black">
                    <a:tint val="75000"/>
                  </a:prstClr>
                </a:solidFill>
              </a:rPr>
              <a:pPr/>
              <a:t>07.06.2018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35771-B940-4413-B29B-2BD49899D51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0607003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6.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slideLayout" Target="../slideLayouts/slideLayout56.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9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1.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jpe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11.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44.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jpeg"/><Relationship Id="rId1" Type="http://schemas.openxmlformats.org/officeDocument/2006/relationships/slideLayout" Target="../slideLayouts/slideLayout144.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2.jpeg"/><Relationship Id="rId1" Type="http://schemas.openxmlformats.org/officeDocument/2006/relationships/slideLayout" Target="../slideLayouts/slideLayout34.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7.xml"/></Relationships>
</file>

<file path=ppt/slides/_rels/slide3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17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hyperlink" Target="&#1089;&#1090;&#1088;&#1091;&#1082;&#1090;&#1091;&#1088;&#1072;%20&#1075;&#1088;&#1086;&#1084;&#1072;&#1076;.&#1082;&#1086;&#1084;&#1087;&#1077;&#1090;&#1077;&#1085;&#1090;&#1085;&#1086;&#1089;&#1090;&#1110;.doc"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83160" y="0"/>
            <a:ext cx="7560840" cy="1600438"/>
          </a:xfrm>
          <a:prstGeom prst="rect">
            <a:avLst/>
          </a:prstGeom>
          <a:noFill/>
        </p:spPr>
        <p:txBody>
          <a:bodyPr wrap="square" rtlCol="0">
            <a:spAutoFit/>
          </a:bodyPr>
          <a:lstStyle/>
          <a:p>
            <a:pPr algn="ctr"/>
            <a:r>
              <a:rPr lang="uk-UA" sz="2000" dirty="0" smtClean="0">
                <a:solidFill>
                  <a:srgbClr val="FFC000"/>
                </a:solidFill>
              </a:rPr>
              <a:t>Районний  семінар-практикум </a:t>
            </a:r>
          </a:p>
          <a:p>
            <a:pPr algn="ctr"/>
            <a:r>
              <a:rPr lang="uk-UA" sz="2000" dirty="0" smtClean="0">
                <a:solidFill>
                  <a:srgbClr val="FFC000"/>
                </a:solidFill>
              </a:rPr>
              <a:t>заступників </a:t>
            </a:r>
            <a:r>
              <a:rPr lang="uk-UA" sz="2000" dirty="0">
                <a:solidFill>
                  <a:srgbClr val="FFC000"/>
                </a:solidFill>
              </a:rPr>
              <a:t>директорів із виховної </a:t>
            </a:r>
            <a:r>
              <a:rPr lang="uk-UA" sz="2000" dirty="0" smtClean="0">
                <a:solidFill>
                  <a:srgbClr val="FFC000"/>
                </a:solidFill>
              </a:rPr>
              <a:t>роботи  </a:t>
            </a:r>
          </a:p>
          <a:p>
            <a:pPr algn="ctr"/>
            <a:r>
              <a:rPr lang="uk-UA" sz="2000" dirty="0" smtClean="0">
                <a:solidFill>
                  <a:srgbClr val="FFC000"/>
                </a:solidFill>
              </a:rPr>
              <a:t>та </a:t>
            </a:r>
            <a:r>
              <a:rPr lang="uk-UA" sz="2000" dirty="0">
                <a:solidFill>
                  <a:srgbClr val="FFC000"/>
                </a:solidFill>
              </a:rPr>
              <a:t>педагогів-організаторів навчальних закладів </a:t>
            </a:r>
            <a:endParaRPr lang="uk-UA" sz="2000" dirty="0" smtClean="0">
              <a:solidFill>
                <a:srgbClr val="FFC000"/>
              </a:solidFill>
            </a:endParaRPr>
          </a:p>
          <a:p>
            <a:pPr algn="ctr"/>
            <a:r>
              <a:rPr lang="uk-UA" sz="2000" dirty="0" smtClean="0">
                <a:solidFill>
                  <a:srgbClr val="FFC000"/>
                </a:solidFill>
              </a:rPr>
              <a:t>Кременецького </a:t>
            </a:r>
            <a:r>
              <a:rPr lang="uk-UA" sz="2000" dirty="0">
                <a:solidFill>
                  <a:srgbClr val="FFC000"/>
                </a:solidFill>
              </a:rPr>
              <a:t>району </a:t>
            </a:r>
          </a:p>
          <a:p>
            <a:endParaRPr lang="uk-UA" dirty="0"/>
          </a:p>
        </p:txBody>
      </p:sp>
      <p:sp>
        <p:nvSpPr>
          <p:cNvPr id="5" name="TextBox 4"/>
          <p:cNvSpPr txBox="1"/>
          <p:nvPr/>
        </p:nvSpPr>
        <p:spPr>
          <a:xfrm>
            <a:off x="3906893" y="1412776"/>
            <a:ext cx="2736304" cy="646331"/>
          </a:xfrm>
          <a:prstGeom prst="rect">
            <a:avLst/>
          </a:prstGeom>
          <a:noFill/>
        </p:spPr>
        <p:txBody>
          <a:bodyPr wrap="square" rtlCol="0">
            <a:spAutoFit/>
          </a:bodyPr>
          <a:lstStyle/>
          <a:p>
            <a:pPr algn="ctr"/>
            <a:r>
              <a:rPr lang="uk-UA" dirty="0">
                <a:solidFill>
                  <a:srgbClr val="FFC000"/>
                </a:solidFill>
              </a:rPr>
              <a:t>на тему:</a:t>
            </a:r>
          </a:p>
          <a:p>
            <a:pPr algn="ctr"/>
            <a:endParaRPr lang="uk-UA" dirty="0"/>
          </a:p>
        </p:txBody>
      </p:sp>
      <p:sp>
        <p:nvSpPr>
          <p:cNvPr id="6" name="TextBox 5"/>
          <p:cNvSpPr txBox="1"/>
          <p:nvPr/>
        </p:nvSpPr>
        <p:spPr>
          <a:xfrm>
            <a:off x="2123728" y="1916832"/>
            <a:ext cx="6624736" cy="1846659"/>
          </a:xfrm>
          <a:prstGeom prst="rect">
            <a:avLst/>
          </a:prstGeom>
          <a:noFill/>
        </p:spPr>
        <p:txBody>
          <a:bodyPr wrap="square" rtlCol="0">
            <a:spAutoFit/>
          </a:bodyPr>
          <a:lstStyle/>
          <a:p>
            <a:pPr algn="ctr"/>
            <a:r>
              <a:rPr lang="uk-UA" sz="3200" b="1" dirty="0">
                <a:solidFill>
                  <a:srgbClr val="FFFF00"/>
                </a:solidFill>
              </a:rPr>
              <a:t>«Проектування </a:t>
            </a:r>
            <a:endParaRPr lang="uk-UA" sz="3200" b="1" dirty="0" smtClean="0">
              <a:solidFill>
                <a:srgbClr val="FFFF00"/>
              </a:solidFill>
            </a:endParaRPr>
          </a:p>
          <a:p>
            <a:pPr algn="ctr"/>
            <a:r>
              <a:rPr lang="uk-UA" sz="3200" b="1" dirty="0" smtClean="0">
                <a:solidFill>
                  <a:srgbClr val="FFFF00"/>
                </a:solidFill>
              </a:rPr>
              <a:t>соціально </a:t>
            </a:r>
            <a:r>
              <a:rPr lang="uk-UA" sz="3200" b="1" dirty="0">
                <a:solidFill>
                  <a:srgbClr val="FFFF00"/>
                </a:solidFill>
              </a:rPr>
              <a:t>активного громадянина </a:t>
            </a:r>
            <a:endParaRPr lang="uk-UA" sz="3200" b="1" dirty="0" smtClean="0">
              <a:solidFill>
                <a:srgbClr val="FFFF00"/>
              </a:solidFill>
            </a:endParaRPr>
          </a:p>
          <a:p>
            <a:pPr algn="ctr"/>
            <a:r>
              <a:rPr lang="uk-UA" sz="3200" b="1" dirty="0" smtClean="0">
                <a:solidFill>
                  <a:srgbClr val="FFFF00"/>
                </a:solidFill>
              </a:rPr>
              <a:t>і </a:t>
            </a:r>
            <a:r>
              <a:rPr lang="uk-UA" sz="3200" b="1" dirty="0">
                <a:solidFill>
                  <a:srgbClr val="FFFF00"/>
                </a:solidFill>
              </a:rPr>
              <a:t>патріота у системі освіти»</a:t>
            </a:r>
          </a:p>
          <a:p>
            <a:pPr algn="ctr"/>
            <a:endParaRPr lang="uk-UA" dirty="0"/>
          </a:p>
        </p:txBody>
      </p:sp>
      <p:sp>
        <p:nvSpPr>
          <p:cNvPr id="7" name="TextBox 6"/>
          <p:cNvSpPr txBox="1"/>
          <p:nvPr/>
        </p:nvSpPr>
        <p:spPr>
          <a:xfrm>
            <a:off x="4990969" y="4826675"/>
            <a:ext cx="3997247" cy="2031325"/>
          </a:xfrm>
          <a:prstGeom prst="rect">
            <a:avLst/>
          </a:prstGeom>
          <a:noFill/>
        </p:spPr>
        <p:txBody>
          <a:bodyPr wrap="square" rtlCol="0">
            <a:spAutoFit/>
          </a:bodyPr>
          <a:lstStyle/>
          <a:p>
            <a:r>
              <a:rPr lang="uk-UA" dirty="0">
                <a:solidFill>
                  <a:srgbClr val="0070C0"/>
                </a:solidFill>
              </a:rPr>
              <a:t>Дата проведення:</a:t>
            </a:r>
          </a:p>
          <a:p>
            <a:r>
              <a:rPr lang="uk-UA" b="1" dirty="0">
                <a:solidFill>
                  <a:srgbClr val="0070C0"/>
                </a:solidFill>
              </a:rPr>
              <a:t>18 лютого  2016 року</a:t>
            </a:r>
            <a:endParaRPr lang="uk-UA" dirty="0">
              <a:solidFill>
                <a:srgbClr val="0070C0"/>
              </a:solidFill>
            </a:endParaRPr>
          </a:p>
          <a:p>
            <a:r>
              <a:rPr lang="uk-UA" dirty="0">
                <a:solidFill>
                  <a:srgbClr val="0070C0"/>
                </a:solidFill>
              </a:rPr>
              <a:t>Місце проведення:</a:t>
            </a:r>
          </a:p>
          <a:p>
            <a:r>
              <a:rPr lang="uk-UA" b="1" dirty="0" err="1">
                <a:solidFill>
                  <a:srgbClr val="0070C0"/>
                </a:solidFill>
              </a:rPr>
              <a:t>Дунаївська</a:t>
            </a:r>
            <a:r>
              <a:rPr lang="uk-UA" b="1" dirty="0">
                <a:solidFill>
                  <a:srgbClr val="0070C0"/>
                </a:solidFill>
              </a:rPr>
              <a:t>  загальноосвітня школа І-ІІІ ступенів   </a:t>
            </a:r>
            <a:r>
              <a:rPr lang="uk-UA" b="1" dirty="0" smtClean="0">
                <a:solidFill>
                  <a:srgbClr val="0070C0"/>
                </a:solidFill>
              </a:rPr>
              <a:t>ім</a:t>
            </a:r>
            <a:r>
              <a:rPr lang="uk-UA" b="1" dirty="0">
                <a:solidFill>
                  <a:srgbClr val="0070C0"/>
                </a:solidFill>
              </a:rPr>
              <a:t>. Героя України Олександра </a:t>
            </a:r>
            <a:r>
              <a:rPr lang="uk-UA" b="1" dirty="0" err="1">
                <a:solidFill>
                  <a:srgbClr val="0070C0"/>
                </a:solidFill>
              </a:rPr>
              <a:t>Капіноса</a:t>
            </a:r>
            <a:endParaRPr lang="uk-UA" dirty="0">
              <a:solidFill>
                <a:srgbClr val="0070C0"/>
              </a:solidFill>
            </a:endParaRPr>
          </a:p>
          <a:p>
            <a:endParaRPr lang="uk-UA" dirty="0"/>
          </a:p>
        </p:txBody>
      </p:sp>
    </p:spTree>
    <p:extLst>
      <p:ext uri="{BB962C8B-B14F-4D97-AF65-F5344CB8AC3E}">
        <p14:creationId xmlns:p14="http://schemas.microsoft.com/office/powerpoint/2010/main" xmlns="" val="691631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2123728" y="764704"/>
            <a:ext cx="6840760" cy="4401205"/>
          </a:xfrm>
          <a:prstGeom prst="rect">
            <a:avLst/>
          </a:prstGeom>
          <a:solidFill>
            <a:schemeClr val="bg2"/>
          </a:solidFill>
          <a:ln w="28575">
            <a:solidFill>
              <a:schemeClr val="tx1"/>
            </a:solidFill>
            <a:headEnd/>
            <a:tailEnd/>
          </a:ln>
        </p:spPr>
        <p:style>
          <a:lnRef idx="2">
            <a:schemeClr val="accent3"/>
          </a:lnRef>
          <a:fillRef idx="1001">
            <a:schemeClr val="lt2"/>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Патріотизм</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 одна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із</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найбільш</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значущих</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вічних</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цінностей</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притаманних</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усім</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сферам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життя</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суспільства</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і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держави</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є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найважливішим</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духовним</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надбанням</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особистості</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характеризує</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вищий</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рівень</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її</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розвитку</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і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проявляється</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в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її</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активно-</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діяльнісної</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самореалізації</a:t>
            </a:r>
            <a:r>
              <a:rPr kumimoji="0" lang="ru-RU" sz="2800" b="1" i="1" u="none" strike="noStrike" cap="none" normalizeH="0" baseline="0" dirty="0" smtClean="0">
                <a:ln>
                  <a:noFill/>
                </a:ln>
                <a:solidFill>
                  <a:schemeClr val="tx1"/>
                </a:solidFill>
                <a:effectLst/>
                <a:latin typeface="Arial" pitchFamily="34" charset="0"/>
                <a:ea typeface="Calibri" pitchFamily="34" charset="0"/>
                <a:cs typeface="Arial" pitchFamily="34" charset="0"/>
              </a:rPr>
              <a:t> на благо </a:t>
            </a:r>
            <a:r>
              <a:rPr kumimoji="0" lang="ru-RU" sz="2800" b="1" i="1" u="none" strike="noStrike" cap="none" normalizeH="0" baseline="0" dirty="0" err="1" smtClean="0">
                <a:ln>
                  <a:noFill/>
                </a:ln>
                <a:solidFill>
                  <a:schemeClr val="tx1"/>
                </a:solidFill>
                <a:effectLst/>
                <a:latin typeface="Arial" pitchFamily="34" charset="0"/>
                <a:ea typeface="Calibri" pitchFamily="34" charset="0"/>
                <a:cs typeface="Arial" pitchFamily="34" charset="0"/>
              </a:rPr>
              <a:t>Батьківщини</a:t>
            </a:r>
            <a:endParaRPr kumimoji="0" lang="ru-RU" sz="2800" b="0" i="1"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55398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31640" y="116632"/>
            <a:ext cx="7334409" cy="707886"/>
          </a:xfrm>
          <a:prstGeom prst="rect">
            <a:avLst/>
          </a:prstGeom>
          <a:noFill/>
        </p:spPr>
        <p:txBody>
          <a:bodyPr wrap="square" rtlCol="0">
            <a:spAutoFit/>
          </a:bodyPr>
          <a:lstStyle/>
          <a:p>
            <a:pPr algn="ctr"/>
            <a:r>
              <a:rPr lang="ru-RU" sz="2000" b="1" dirty="0" err="1">
                <a:solidFill>
                  <a:srgbClr val="FFC000"/>
                </a:solidFill>
              </a:rPr>
              <a:t>Стрижнем</a:t>
            </a:r>
            <a:r>
              <a:rPr lang="ru-RU" sz="2000" b="1" dirty="0">
                <a:solidFill>
                  <a:srgbClr val="FFC000"/>
                </a:solidFill>
              </a:rPr>
              <a:t> </a:t>
            </a:r>
            <a:r>
              <a:rPr lang="ru-RU" sz="2000" b="1" dirty="0" err="1">
                <a:solidFill>
                  <a:srgbClr val="FFC000"/>
                </a:solidFill>
              </a:rPr>
              <a:t>національного</a:t>
            </a:r>
            <a:r>
              <a:rPr lang="ru-RU" sz="2000" b="1" dirty="0">
                <a:solidFill>
                  <a:srgbClr val="FFC000"/>
                </a:solidFill>
              </a:rPr>
              <a:t> </a:t>
            </a:r>
            <a:r>
              <a:rPr lang="ru-RU" sz="2000" b="1" dirty="0" err="1">
                <a:solidFill>
                  <a:srgbClr val="FFC000"/>
                </a:solidFill>
              </a:rPr>
              <a:t>виховання</a:t>
            </a:r>
            <a:r>
              <a:rPr lang="ru-RU" sz="2000" b="1" dirty="0">
                <a:solidFill>
                  <a:srgbClr val="FFC000"/>
                </a:solidFill>
              </a:rPr>
              <a:t> є </a:t>
            </a:r>
            <a:r>
              <a:rPr lang="ru-RU" sz="2000" b="1" dirty="0" err="1">
                <a:solidFill>
                  <a:srgbClr val="FFC000"/>
                </a:solidFill>
              </a:rPr>
              <a:t>патріотизм</a:t>
            </a:r>
            <a:r>
              <a:rPr lang="ru-RU" sz="2000" b="1" dirty="0">
                <a:solidFill>
                  <a:srgbClr val="FFC000"/>
                </a:solidFill>
              </a:rPr>
              <a:t>. </a:t>
            </a:r>
            <a:endParaRPr lang="ru-RU" sz="2000" b="1" dirty="0" smtClean="0">
              <a:solidFill>
                <a:srgbClr val="FFC000"/>
              </a:solidFill>
            </a:endParaRPr>
          </a:p>
          <a:p>
            <a:pPr algn="ctr"/>
            <a:r>
              <a:rPr lang="ru-RU" sz="2000" b="1" dirty="0" smtClean="0">
                <a:solidFill>
                  <a:srgbClr val="FFC000"/>
                </a:solidFill>
              </a:rPr>
              <a:t>О</a:t>
            </a:r>
            <a:r>
              <a:rPr lang="ru-RU" sz="2000" b="1" dirty="0">
                <a:solidFill>
                  <a:srgbClr val="FFC000"/>
                </a:solidFill>
              </a:rPr>
              <a:t>. </a:t>
            </a:r>
            <a:r>
              <a:rPr lang="ru-RU" sz="2000" b="1" dirty="0" err="1">
                <a:solidFill>
                  <a:srgbClr val="FFC000"/>
                </a:solidFill>
              </a:rPr>
              <a:t>Вишневький</a:t>
            </a:r>
            <a:r>
              <a:rPr lang="ru-RU" sz="2000" b="1" dirty="0">
                <a:solidFill>
                  <a:srgbClr val="FFC000"/>
                </a:solidFill>
              </a:rPr>
              <a:t> </a:t>
            </a:r>
            <a:r>
              <a:rPr lang="ru-RU" sz="2000" b="1" dirty="0" err="1">
                <a:solidFill>
                  <a:srgbClr val="FFC000"/>
                </a:solidFill>
              </a:rPr>
              <a:t>виділяє</a:t>
            </a:r>
            <a:r>
              <a:rPr lang="ru-RU" sz="2000" b="1" dirty="0">
                <a:solidFill>
                  <a:srgbClr val="FFC000"/>
                </a:solidFill>
              </a:rPr>
              <a:t> три </a:t>
            </a:r>
            <a:r>
              <a:rPr lang="ru-RU" sz="2000" b="1" dirty="0" err="1">
                <a:solidFill>
                  <a:srgbClr val="FFC000"/>
                </a:solidFill>
              </a:rPr>
              <a:t>різновидності</a:t>
            </a:r>
            <a:r>
              <a:rPr lang="ru-RU" sz="2000" b="1" dirty="0">
                <a:solidFill>
                  <a:srgbClr val="FFC000"/>
                </a:solidFill>
              </a:rPr>
              <a:t> </a:t>
            </a:r>
            <a:r>
              <a:rPr lang="ru-RU" sz="2000" b="1" dirty="0" err="1">
                <a:solidFill>
                  <a:srgbClr val="FFC000"/>
                </a:solidFill>
              </a:rPr>
              <a:t>патріотизму</a:t>
            </a:r>
            <a:r>
              <a:rPr lang="ru-RU" sz="2000" b="1" dirty="0" smtClean="0">
                <a:solidFill>
                  <a:srgbClr val="FFC000"/>
                </a:solidFill>
              </a:rPr>
              <a:t>:</a:t>
            </a:r>
            <a:endParaRPr lang="uk-UA" sz="2000" b="1" dirty="0">
              <a:solidFill>
                <a:srgbClr val="FFC000"/>
              </a:solidFill>
            </a:endParaRPr>
          </a:p>
        </p:txBody>
      </p:sp>
      <p:sp>
        <p:nvSpPr>
          <p:cNvPr id="5" name="TextBox 4"/>
          <p:cNvSpPr txBox="1"/>
          <p:nvPr/>
        </p:nvSpPr>
        <p:spPr>
          <a:xfrm>
            <a:off x="1331640" y="827044"/>
            <a:ext cx="7552812" cy="5816977"/>
          </a:xfrm>
          <a:prstGeom prst="rect">
            <a:avLst/>
          </a:prstGeom>
          <a:noFill/>
        </p:spPr>
        <p:txBody>
          <a:bodyPr wrap="square" rtlCol="0">
            <a:spAutoFit/>
          </a:bodyPr>
          <a:lstStyle/>
          <a:p>
            <a:pPr marL="342900" indent="-342900" algn="just">
              <a:buFont typeface="Arial" panose="020B0604020202020204" pitchFamily="34" charset="0"/>
              <a:buChar char="•"/>
            </a:pPr>
            <a:r>
              <a:rPr lang="uk-UA" sz="2400" b="1" dirty="0">
                <a:solidFill>
                  <a:srgbClr val="0070C0"/>
                </a:solidFill>
              </a:rPr>
              <a:t>Етнічний патріотизм </a:t>
            </a:r>
            <a:r>
              <a:rPr lang="uk-UA" sz="2000" dirty="0"/>
              <a:t>є вродженим, повноцінно розвивається, якщо дитина зростає у національно свідомій українській сім’ї та виховується в українських закладах освіти, при цьому відбувається етап раннього етнічно- територіального самоусвідомлення. </a:t>
            </a:r>
            <a:endParaRPr lang="uk-UA" sz="2000" dirty="0" smtClean="0"/>
          </a:p>
          <a:p>
            <a:pPr marL="342900" indent="-342900" algn="just">
              <a:buFont typeface="Arial" panose="020B0604020202020204" pitchFamily="34" charset="0"/>
              <a:buChar char="•"/>
            </a:pPr>
            <a:r>
              <a:rPr lang="uk-UA" sz="2400" b="1" dirty="0" smtClean="0">
                <a:solidFill>
                  <a:srgbClr val="0070C0"/>
                </a:solidFill>
              </a:rPr>
              <a:t>Територіальний </a:t>
            </a:r>
            <a:r>
              <a:rPr lang="uk-UA" sz="2400" b="1" dirty="0">
                <a:solidFill>
                  <a:srgbClr val="0070C0"/>
                </a:solidFill>
              </a:rPr>
              <a:t>патріотизм </a:t>
            </a:r>
            <a:r>
              <a:rPr lang="uk-UA" sz="2000" dirty="0" smtClean="0"/>
              <a:t>ґрунтується </a:t>
            </a:r>
            <a:r>
              <a:rPr lang="uk-UA" sz="2000" dirty="0"/>
              <a:t>на любові до рідного місця на землі, до місцевості, </a:t>
            </a:r>
            <a:r>
              <a:rPr lang="uk-UA" sz="2000" dirty="0" smtClean="0"/>
              <a:t>ландшафту, </a:t>
            </a:r>
            <a:r>
              <a:rPr lang="uk-UA" sz="2000" dirty="0"/>
              <a:t>клімату, місця, де людина народилася. Розвивається з раннього дитинства разом із розвитком свідомості, заснований на перших дитячих переживаннях, захопленнях. </a:t>
            </a:r>
            <a:endParaRPr lang="uk-UA" sz="2000" dirty="0" smtClean="0"/>
          </a:p>
          <a:p>
            <a:pPr marL="342900" indent="-342900" algn="just">
              <a:buFont typeface="Arial" panose="020B0604020202020204" pitchFamily="34" charset="0"/>
              <a:buChar char="•"/>
            </a:pPr>
            <a:r>
              <a:rPr lang="uk-UA" sz="2400" b="1" dirty="0" smtClean="0">
                <a:solidFill>
                  <a:srgbClr val="0070C0"/>
                </a:solidFill>
              </a:rPr>
              <a:t>Державницький </a:t>
            </a:r>
            <a:r>
              <a:rPr lang="uk-UA" sz="2400" b="1" dirty="0">
                <a:solidFill>
                  <a:srgbClr val="0070C0"/>
                </a:solidFill>
              </a:rPr>
              <a:t>патріотизм </a:t>
            </a:r>
            <a:r>
              <a:rPr lang="uk-UA" sz="2000" dirty="0"/>
              <a:t>– це розвиток у дітей державницького світогляду і державницького почуття – вищого патріотизму, який ґрунтується на державній ідеології і пов’язаний з поняттям громадянськості. Державна політика формування людини майбутнього, яка своєю діяльністю буде здатна примножувати інтелектуальний та духовний потенціал нації, реалізується завдяки діяльності вчителя, роль якого при цьому важко переоцінити. </a:t>
            </a:r>
          </a:p>
        </p:txBody>
      </p:sp>
    </p:spTree>
    <p:extLst>
      <p:ext uri="{BB962C8B-B14F-4D97-AF65-F5344CB8AC3E}">
        <p14:creationId xmlns:p14="http://schemas.microsoft.com/office/powerpoint/2010/main" xmlns="" val="132104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07704" y="2924944"/>
            <a:ext cx="5328592" cy="1470025"/>
          </a:xfrm>
        </p:spPr>
        <p:txBody>
          <a:bodyPr/>
          <a:lstStyle/>
          <a:p>
            <a:pPr marL="182880" indent="0" algn="ctr">
              <a:buNone/>
            </a:pPr>
            <a:r>
              <a:rPr lang="ru-RU" sz="6000" dirty="0" smtClean="0">
                <a:solidFill>
                  <a:srgbClr val="FFC000"/>
                </a:solidFill>
              </a:rPr>
              <a:t>Нормативна база</a:t>
            </a:r>
            <a:endParaRPr lang="ru-RU" sz="6000" dirty="0">
              <a:solidFill>
                <a:srgbClr val="FFC000"/>
              </a:solidFill>
            </a:endParaRPr>
          </a:p>
        </p:txBody>
      </p:sp>
      <p:grpSp>
        <p:nvGrpSpPr>
          <p:cNvPr id="17" name="Группа 16"/>
          <p:cNvGrpSpPr/>
          <p:nvPr/>
        </p:nvGrpSpPr>
        <p:grpSpPr>
          <a:xfrm>
            <a:off x="-17376" y="-2"/>
            <a:ext cx="1781066" cy="6858003"/>
            <a:chOff x="-17376" y="-2"/>
            <a:chExt cx="1781066" cy="6858003"/>
          </a:xfrm>
        </p:grpSpPr>
        <p:pic>
          <p:nvPicPr>
            <p:cNvPr id="1036"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68659" y="868658"/>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2"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86036" y="4225651"/>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038" name="Picture 14" descr="C:\Users\Анатолий\Desktop\88888.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771800" y="-3"/>
            <a:ext cx="3600400" cy="218547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6" name="Группа 45"/>
          <p:cNvGrpSpPr/>
          <p:nvPr/>
        </p:nvGrpSpPr>
        <p:grpSpPr>
          <a:xfrm>
            <a:off x="7362934" y="0"/>
            <a:ext cx="1781066" cy="6858003"/>
            <a:chOff x="-17376" y="-2"/>
            <a:chExt cx="1781066" cy="6858003"/>
          </a:xfrm>
        </p:grpSpPr>
        <p:pic>
          <p:nvPicPr>
            <p:cNvPr id="47"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68659" y="868658"/>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86036" y="4225651"/>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219329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p:cNvGrpSpPr/>
          <p:nvPr/>
        </p:nvGrpSpPr>
        <p:grpSpPr>
          <a:xfrm>
            <a:off x="-17376" y="-2"/>
            <a:ext cx="1264550" cy="6858003"/>
            <a:chOff x="-17376" y="-2"/>
            <a:chExt cx="1781066" cy="6858003"/>
          </a:xfrm>
        </p:grpSpPr>
        <p:pic>
          <p:nvPicPr>
            <p:cNvPr id="29"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68659" y="868658"/>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86036" y="4225651"/>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205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5614" b="14310"/>
          <a:stretch/>
        </p:blipFill>
        <p:spPr bwMode="auto">
          <a:xfrm>
            <a:off x="621068" y="5511454"/>
            <a:ext cx="2006716" cy="140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5614" b="14310"/>
          <a:stretch/>
        </p:blipFill>
        <p:spPr bwMode="auto">
          <a:xfrm>
            <a:off x="7257606" y="-3"/>
            <a:ext cx="1913307" cy="1340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1314455" y="548680"/>
            <a:ext cx="6912768" cy="5632311"/>
          </a:xfrm>
          <a:prstGeom prst="rect">
            <a:avLst/>
          </a:prstGeom>
          <a:noFill/>
        </p:spPr>
        <p:txBody>
          <a:bodyPr wrap="square" rtlCol="0">
            <a:spAutoFit/>
          </a:bodyPr>
          <a:lstStyle/>
          <a:p>
            <a:pPr marL="285750" indent="-285750" algn="just">
              <a:buFont typeface="Arial" panose="020B0604020202020204" pitchFamily="34" charset="0"/>
              <a:buChar char="•"/>
            </a:pPr>
            <a:r>
              <a:rPr lang="uk-UA" b="1" dirty="0">
                <a:solidFill>
                  <a:srgbClr val="FFC000"/>
                </a:solidFill>
              </a:rPr>
              <a:t>Указ Президента України від 13.11.2014 № 872 "Про День Гідності та Свободи";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Указ Президента України від 13.11.2014 № 871 "Про День Соборності України";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Указ Президента України від 14.10.2014 № 806 "Про День захисника України";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Розпорядження Кабінету Міністрів України від 08.09.2009 № 1494 "Про затвердження Плану заходів щодо підвищення рівня патріотичного виховання учнівської та студентської молоді шляхом проведення на постійній основі тематичних екскурсій з відвідуванням об’єктів культурної спадщини";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Доручення Кабінету Міністрів України від 05.05.2009 № 22966/1/1-09 та План організації виконання положень Указу Президента України від 27.04.2009 № 272 "Про проведення Всеукраїнської молодіжної акції «Пам’ятати. Відродити. Зберегти";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наказ Міністерства освіти і науки України від 27.10.2014 № 1232 "Про затвердження плану заходів щодо посилення національно-патріотичного виховання дітей та учнівської молоді";</a:t>
            </a:r>
          </a:p>
        </p:txBody>
      </p:sp>
    </p:spTree>
    <p:extLst>
      <p:ext uri="{BB962C8B-B14F-4D97-AF65-F5344CB8AC3E}">
        <p14:creationId xmlns:p14="http://schemas.microsoft.com/office/powerpoint/2010/main" xmlns="" val="841433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p:cNvGrpSpPr/>
          <p:nvPr/>
        </p:nvGrpSpPr>
        <p:grpSpPr>
          <a:xfrm>
            <a:off x="-17376" y="-2"/>
            <a:ext cx="1264550" cy="6858003"/>
            <a:chOff x="-17376" y="-2"/>
            <a:chExt cx="1781066" cy="6858003"/>
          </a:xfrm>
        </p:grpSpPr>
        <p:pic>
          <p:nvPicPr>
            <p:cNvPr id="29"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68659" y="868658"/>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86036" y="4225651"/>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205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5614" b="14310"/>
          <a:stretch/>
        </p:blipFill>
        <p:spPr bwMode="auto">
          <a:xfrm>
            <a:off x="621068" y="5511454"/>
            <a:ext cx="2006716" cy="140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5614" b="14310"/>
          <a:stretch/>
        </p:blipFill>
        <p:spPr bwMode="auto">
          <a:xfrm>
            <a:off x="7257606" y="-3"/>
            <a:ext cx="1913307" cy="1340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1475656" y="168782"/>
            <a:ext cx="6912768" cy="6186309"/>
          </a:xfrm>
          <a:prstGeom prst="rect">
            <a:avLst/>
          </a:prstGeom>
          <a:noFill/>
        </p:spPr>
        <p:txBody>
          <a:bodyPr wrap="square" rtlCol="0">
            <a:spAutoFit/>
          </a:bodyPr>
          <a:lstStyle/>
          <a:p>
            <a:pPr marL="285750" indent="-285750" algn="just">
              <a:buFont typeface="Arial" panose="020B0604020202020204" pitchFamily="34" charset="0"/>
              <a:buChar char="•"/>
            </a:pPr>
            <a:r>
              <a:rPr lang="uk-UA" b="1" dirty="0">
                <a:solidFill>
                  <a:srgbClr val="FFC000"/>
                </a:solidFill>
              </a:rPr>
              <a:t>наказ Міністерства освіти і науки, молоді та спорту України від 31.10.2011 № 1243"Про Основні орієнтири виховання учнів 1-11 класів загальноосвітніх навчальних закладів України";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наказ Міністерства освіти і науки України від 07.09.2000 № 439 "Про затвердження Рекомендацій щодо порядку використання державної символіки в навчальних закладах України";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лист Міністерства освіти і науки України від 13.08.2014 № 1/9-412 "Про проведення Уроків мужності";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лист Міністерства освіти і науки, молоді та спорту України від 09.08.2012 № 1/9-557 "Про методичні рекомендації з громадянської освіти та виховання у навчальних закладах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лист Міністерства освіти і науки, молоді та спорту України від 27.07.12 № 1/9-530 "Щодо виховання сучасного громадянина в полікультурному середовищі засобами позакласної роботи".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Концепція національно-патріотичного виховання дітей та молоді (травень 2015 р.). </a:t>
            </a:r>
            <a:endParaRPr lang="uk-UA" b="1" dirty="0" smtClean="0">
              <a:solidFill>
                <a:srgbClr val="FFC000"/>
              </a:solidFill>
            </a:endParaRPr>
          </a:p>
          <a:p>
            <a:pPr algn="just"/>
            <a:r>
              <a:rPr lang="uk-UA" b="1" dirty="0" smtClean="0">
                <a:solidFill>
                  <a:srgbClr val="FFC000"/>
                </a:solidFill>
              </a:rPr>
              <a:t> </a:t>
            </a:r>
            <a:r>
              <a:rPr lang="uk-UA" b="1" dirty="0">
                <a:solidFill>
                  <a:srgbClr val="FFC000"/>
                </a:solidFill>
              </a:rPr>
              <a:t>Заходи щодо реалізації Концепції національно-патріотичного виховання дітей та учнівської молоді; </a:t>
            </a:r>
            <a:endParaRPr lang="uk-UA" b="1" dirty="0" smtClean="0">
              <a:solidFill>
                <a:srgbClr val="FFC000"/>
              </a:solidFill>
            </a:endParaRPr>
          </a:p>
        </p:txBody>
      </p:sp>
    </p:spTree>
    <p:extLst>
      <p:ext uri="{BB962C8B-B14F-4D97-AF65-F5344CB8AC3E}">
        <p14:creationId xmlns:p14="http://schemas.microsoft.com/office/powerpoint/2010/main" xmlns="" val="2755282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p:cNvGrpSpPr/>
          <p:nvPr/>
        </p:nvGrpSpPr>
        <p:grpSpPr>
          <a:xfrm>
            <a:off x="-17376" y="-2"/>
            <a:ext cx="1264550" cy="6858003"/>
            <a:chOff x="-17376" y="-2"/>
            <a:chExt cx="1781066" cy="6858003"/>
          </a:xfrm>
        </p:grpSpPr>
        <p:pic>
          <p:nvPicPr>
            <p:cNvPr id="29"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68659" y="868658"/>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886036" y="4225651"/>
              <a:ext cx="3501010" cy="17636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205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5614" b="14310"/>
          <a:stretch/>
        </p:blipFill>
        <p:spPr bwMode="auto">
          <a:xfrm>
            <a:off x="621068" y="5511454"/>
            <a:ext cx="2006716" cy="1406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5614" b="14310"/>
          <a:stretch/>
        </p:blipFill>
        <p:spPr bwMode="auto">
          <a:xfrm>
            <a:off x="7257606" y="-3"/>
            <a:ext cx="1913307" cy="1340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1466916" y="670382"/>
            <a:ext cx="6912768" cy="5016758"/>
          </a:xfrm>
          <a:prstGeom prst="rect">
            <a:avLst/>
          </a:prstGeom>
          <a:noFill/>
        </p:spPr>
        <p:txBody>
          <a:bodyPr wrap="square" rtlCol="0">
            <a:spAutoFit/>
          </a:bodyPr>
          <a:lstStyle/>
          <a:p>
            <a:pPr algn="just"/>
            <a:r>
              <a:rPr lang="uk-UA" dirty="0"/>
              <a:t> </a:t>
            </a:r>
            <a:r>
              <a:rPr lang="uk-UA" sz="2000" b="1" dirty="0">
                <a:solidFill>
                  <a:srgbClr val="FFC000"/>
                </a:solidFill>
              </a:rPr>
              <a:t>Методичні рекомендації щодо національно-патріотичного виховання у загальноосвітніх навчальних закладах; </a:t>
            </a:r>
            <a:endParaRPr lang="uk-UA" sz="2000" b="1" dirty="0" smtClean="0">
              <a:solidFill>
                <a:srgbClr val="FFC000"/>
              </a:solidFill>
            </a:endParaRPr>
          </a:p>
          <a:p>
            <a:pPr algn="just"/>
            <a:r>
              <a:rPr lang="uk-UA" sz="2000" b="1" dirty="0" smtClean="0">
                <a:solidFill>
                  <a:srgbClr val="FFC000"/>
                </a:solidFill>
              </a:rPr>
              <a:t> </a:t>
            </a:r>
            <a:r>
              <a:rPr lang="uk-UA" sz="2000" b="1" dirty="0">
                <a:solidFill>
                  <a:srgbClr val="FFC000"/>
                </a:solidFill>
              </a:rPr>
              <a:t>Лист МОН України від 22.05.2015 року №1/9-255 «Про перегляд підходів з організації діяльності музеїв історичного профілю»; </a:t>
            </a:r>
            <a:endParaRPr lang="uk-UA" sz="2000" b="1" dirty="0" smtClean="0">
              <a:solidFill>
                <a:srgbClr val="FFC000"/>
              </a:solidFill>
            </a:endParaRPr>
          </a:p>
          <a:p>
            <a:pPr algn="just"/>
            <a:r>
              <a:rPr lang="uk-UA" sz="2000" b="1" dirty="0" smtClean="0">
                <a:solidFill>
                  <a:srgbClr val="FFC000"/>
                </a:solidFill>
              </a:rPr>
              <a:t> </a:t>
            </a:r>
            <a:r>
              <a:rPr lang="uk-UA" sz="2000" b="1" dirty="0">
                <a:solidFill>
                  <a:srgbClr val="FFC000"/>
                </a:solidFill>
              </a:rPr>
              <a:t>Розпорядження Кабінету Міністрів України від 23.09.2015 року №998-р «Про заходи з увічнення пам’яті захисників України на період до 2020 року»;</a:t>
            </a:r>
          </a:p>
          <a:p>
            <a:pPr algn="just"/>
            <a:r>
              <a:rPr lang="uk-UA" sz="2000" b="1" dirty="0" smtClean="0">
                <a:solidFill>
                  <a:srgbClr val="FFC000"/>
                </a:solidFill>
              </a:rPr>
              <a:t>• </a:t>
            </a:r>
            <a:r>
              <a:rPr lang="uk-UA" sz="2000" b="1" dirty="0">
                <a:solidFill>
                  <a:srgbClr val="FFC000"/>
                </a:solidFill>
              </a:rPr>
              <a:t>Розпорядження Кабінету Міністрів України від 30.09.2015 № 1018-р «Про схвалення Концепції Державної цільової соціальної програми “Молодь України” на 2016—2020 роки </a:t>
            </a:r>
            <a:endParaRPr lang="uk-UA" sz="2000" b="1" dirty="0" smtClean="0">
              <a:solidFill>
                <a:srgbClr val="FFC000"/>
              </a:solidFill>
            </a:endParaRPr>
          </a:p>
          <a:p>
            <a:pPr algn="just"/>
            <a:r>
              <a:rPr lang="uk-UA" sz="2000" b="1" dirty="0" smtClean="0">
                <a:solidFill>
                  <a:srgbClr val="FFC000"/>
                </a:solidFill>
              </a:rPr>
              <a:t> </a:t>
            </a:r>
            <a:r>
              <a:rPr lang="uk-UA" sz="2000" b="1" dirty="0">
                <a:solidFill>
                  <a:srgbClr val="FFC000"/>
                </a:solidFill>
              </a:rPr>
              <a:t>Указ Президента України від 01.10.2015 року №565/2015 «Про відзначення 25-ї річниці Студентської революції на граніті</a:t>
            </a:r>
            <a:r>
              <a:rPr lang="uk-UA" sz="2000" b="1" dirty="0" smtClean="0">
                <a:solidFill>
                  <a:srgbClr val="FFC000"/>
                </a:solidFill>
              </a:rPr>
              <a:t>» та ін.</a:t>
            </a:r>
            <a:endParaRPr lang="uk-UA" sz="2000" b="1" dirty="0">
              <a:solidFill>
                <a:srgbClr val="FFC000"/>
              </a:solidFill>
            </a:endParaRPr>
          </a:p>
        </p:txBody>
      </p:sp>
    </p:spTree>
    <p:extLst>
      <p:ext uri="{BB962C8B-B14F-4D97-AF65-F5344CB8AC3E}">
        <p14:creationId xmlns:p14="http://schemas.microsoft.com/office/powerpoint/2010/main" xmlns="" val="66393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2388772"/>
            <a:ext cx="6279715" cy="3128460"/>
          </a:xfrm>
        </p:spPr>
        <p:txBody>
          <a:bodyPr/>
          <a:lstStyle/>
          <a:p>
            <a:pPr marL="182880" indent="0" algn="ctr">
              <a:buNone/>
            </a:pPr>
            <a:r>
              <a:rPr lang="ru-RU" sz="3600" dirty="0" err="1" smtClean="0">
                <a:solidFill>
                  <a:srgbClr val="FFC000"/>
                </a:solidFill>
              </a:rPr>
              <a:t>Основні</a:t>
            </a:r>
            <a:r>
              <a:rPr lang="ru-RU" sz="3600" dirty="0" smtClean="0">
                <a:solidFill>
                  <a:srgbClr val="FFC000"/>
                </a:solidFill>
              </a:rPr>
              <a:t> </a:t>
            </a:r>
            <a:r>
              <a:rPr lang="ru-RU" sz="3600" dirty="0" err="1" smtClean="0">
                <a:solidFill>
                  <a:srgbClr val="FFC000"/>
                </a:solidFill>
              </a:rPr>
              <a:t>орієнтири</a:t>
            </a:r>
            <a:r>
              <a:rPr lang="ru-RU" sz="3600" dirty="0" smtClean="0">
                <a:solidFill>
                  <a:srgbClr val="FFC000"/>
                </a:solidFill>
              </a:rPr>
              <a:t> </a:t>
            </a:r>
            <a:r>
              <a:rPr lang="ru-RU" sz="3600" dirty="0" err="1" smtClean="0">
                <a:solidFill>
                  <a:srgbClr val="FFC000"/>
                </a:solidFill>
              </a:rPr>
              <a:t>виховання</a:t>
            </a:r>
            <a:r>
              <a:rPr lang="ru-RU" sz="3600" dirty="0" smtClean="0">
                <a:solidFill>
                  <a:srgbClr val="FFC000"/>
                </a:solidFill>
              </a:rPr>
              <a:t> </a:t>
            </a:r>
            <a:r>
              <a:rPr lang="ru-RU" sz="3600" dirty="0" err="1" smtClean="0">
                <a:solidFill>
                  <a:srgbClr val="FFC000"/>
                </a:solidFill>
              </a:rPr>
              <a:t>учнів</a:t>
            </a:r>
            <a:r>
              <a:rPr lang="ru-RU" sz="3600" dirty="0" smtClean="0">
                <a:solidFill>
                  <a:srgbClr val="FFC000"/>
                </a:solidFill>
              </a:rPr>
              <a:t> </a:t>
            </a:r>
            <a:br>
              <a:rPr lang="ru-RU" sz="3600" dirty="0" smtClean="0">
                <a:solidFill>
                  <a:srgbClr val="FFC000"/>
                </a:solidFill>
              </a:rPr>
            </a:br>
            <a:r>
              <a:rPr lang="ru-RU" sz="3600" dirty="0" smtClean="0">
                <a:solidFill>
                  <a:srgbClr val="FFC000"/>
                </a:solidFill>
              </a:rPr>
              <a:t>1-11 </a:t>
            </a:r>
            <a:r>
              <a:rPr lang="ru-RU" sz="3600" dirty="0" err="1" smtClean="0">
                <a:solidFill>
                  <a:srgbClr val="FFC000"/>
                </a:solidFill>
              </a:rPr>
              <a:t>класів</a:t>
            </a:r>
            <a:r>
              <a:rPr lang="ru-RU" sz="3600" dirty="0" smtClean="0">
                <a:solidFill>
                  <a:srgbClr val="FFC000"/>
                </a:solidFill>
              </a:rPr>
              <a:t> </a:t>
            </a:r>
            <a:r>
              <a:rPr lang="ru-RU" sz="3600" dirty="0" err="1" smtClean="0">
                <a:solidFill>
                  <a:srgbClr val="FFC000"/>
                </a:solidFill>
              </a:rPr>
              <a:t>загальноосвітніх</a:t>
            </a:r>
            <a:r>
              <a:rPr lang="ru-RU" sz="3600" dirty="0" smtClean="0">
                <a:solidFill>
                  <a:srgbClr val="FFC000"/>
                </a:solidFill>
              </a:rPr>
              <a:t> </a:t>
            </a:r>
            <a:r>
              <a:rPr lang="ru-RU" sz="3600" dirty="0" err="1" smtClean="0">
                <a:solidFill>
                  <a:srgbClr val="FFC000"/>
                </a:solidFill>
              </a:rPr>
              <a:t>навчальних</a:t>
            </a:r>
            <a:r>
              <a:rPr lang="ru-RU" sz="3600" dirty="0" smtClean="0">
                <a:solidFill>
                  <a:srgbClr val="FFC000"/>
                </a:solidFill>
              </a:rPr>
              <a:t> </a:t>
            </a:r>
            <a:r>
              <a:rPr lang="ru-RU" sz="3600" dirty="0" err="1" smtClean="0">
                <a:solidFill>
                  <a:srgbClr val="FFC000"/>
                </a:solidFill>
              </a:rPr>
              <a:t>закладів</a:t>
            </a:r>
            <a:r>
              <a:rPr lang="ru-RU" sz="3600" dirty="0" smtClean="0">
                <a:solidFill>
                  <a:srgbClr val="FFC000"/>
                </a:solidFill>
              </a:rPr>
              <a:t> </a:t>
            </a:r>
            <a:r>
              <a:rPr lang="ru-RU" sz="3600" dirty="0" err="1" smtClean="0">
                <a:solidFill>
                  <a:srgbClr val="FFC000"/>
                </a:solidFill>
              </a:rPr>
              <a:t>України</a:t>
            </a:r>
            <a:endParaRPr lang="ru-RU" sz="3600" dirty="0">
              <a:solidFill>
                <a:srgbClr val="FFC000"/>
              </a:solidFill>
            </a:endParaRPr>
          </a:p>
        </p:txBody>
      </p:sp>
      <p:pic>
        <p:nvPicPr>
          <p:cNvPr id="1026" name="Picture 2" descr="C:\Users\ТОЛЯ\Desktop\5555555555\1315154342_qh0ut3expdwzhx5.jpe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13" b="77560"/>
          <a:stretch/>
        </p:blipFill>
        <p:spPr bwMode="auto">
          <a:xfrm>
            <a:off x="2195736" y="0"/>
            <a:ext cx="4762500" cy="2388772"/>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grpSp>
        <p:nvGrpSpPr>
          <p:cNvPr id="5" name="Группа 4"/>
          <p:cNvGrpSpPr/>
          <p:nvPr/>
        </p:nvGrpSpPr>
        <p:grpSpPr>
          <a:xfrm>
            <a:off x="-16231" y="0"/>
            <a:ext cx="1491887" cy="6884041"/>
            <a:chOff x="-16231" y="0"/>
            <a:chExt cx="1672415" cy="6884041"/>
          </a:xfrm>
        </p:grpSpPr>
        <p:pic>
          <p:nvPicPr>
            <p:cNvPr id="13" name="Picture 2" descr="C:\Users\ТОЛЯ\Desktop\5555555555\1312435082_stock-vector-ethnic-ukraine-patterns-7.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 name="Группа 15"/>
          <p:cNvGrpSpPr/>
          <p:nvPr/>
        </p:nvGrpSpPr>
        <p:grpSpPr>
          <a:xfrm>
            <a:off x="7596336" y="-3586"/>
            <a:ext cx="1547664" cy="6884041"/>
            <a:chOff x="-16231" y="0"/>
            <a:chExt cx="1672415" cy="6884041"/>
          </a:xfrm>
        </p:grpSpPr>
        <p:pic>
          <p:nvPicPr>
            <p:cNvPr id="17" name="Picture 2" descr="C:\Users\ТОЛЯ\Desktop\5555555555\1312435082_stock-vector-ethnic-ukraine-patterns-7.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C:\Users\ТОЛЯ\Desktop\5555555555\1312435082_stock-vector-ethnic-ukraine-patterns-7.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31"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t="15241" b="13623"/>
          <a:stretch/>
        </p:blipFill>
        <p:spPr bwMode="auto">
          <a:xfrm>
            <a:off x="3162522" y="5477698"/>
            <a:ext cx="2828925" cy="1477108"/>
          </a:xfrm>
          <a:prstGeom prst="rect">
            <a:avLst/>
          </a:prstGeom>
          <a:noFill/>
          <a:effectLst>
            <a:softEdge rad="127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0899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92262" y="1052736"/>
            <a:ext cx="7848872" cy="6067725"/>
          </a:xfrm>
        </p:spPr>
        <p:txBody>
          <a:bodyPr/>
          <a:lstStyle/>
          <a:p>
            <a:pPr marL="182880" lvl="0" indent="0" algn="just">
              <a:buNone/>
            </a:pPr>
            <a:r>
              <a:rPr lang="ru-RU" sz="2400" b="0" kern="0" dirty="0">
                <a:solidFill>
                  <a:srgbClr val="FFC000"/>
                </a:solidFill>
                <a:effectLst/>
                <a:latin typeface="Cambria"/>
              </a:rPr>
              <a:t>В “</a:t>
            </a:r>
            <a:r>
              <a:rPr lang="ru-RU" sz="2400" b="0" kern="0" dirty="0" err="1">
                <a:solidFill>
                  <a:srgbClr val="FFC000"/>
                </a:solidFill>
                <a:effectLst/>
                <a:latin typeface="Cambria"/>
              </a:rPr>
              <a:t>Основних</a:t>
            </a:r>
            <a:r>
              <a:rPr lang="ru-RU" sz="2400" b="0" kern="0" dirty="0">
                <a:solidFill>
                  <a:srgbClr val="FFC000"/>
                </a:solidFill>
                <a:effectLst/>
                <a:latin typeface="Cambria"/>
              </a:rPr>
              <a:t>  </a:t>
            </a:r>
            <a:r>
              <a:rPr lang="ru-RU" sz="2400" b="0" kern="0" dirty="0" err="1">
                <a:solidFill>
                  <a:srgbClr val="FFC000"/>
                </a:solidFill>
                <a:effectLst/>
                <a:latin typeface="Cambria"/>
              </a:rPr>
              <a:t>орієнтирах</a:t>
            </a:r>
            <a:r>
              <a:rPr lang="ru-RU" sz="2400" b="0" kern="0" dirty="0">
                <a:solidFill>
                  <a:srgbClr val="FFC000"/>
                </a:solidFill>
                <a:effectLst/>
                <a:latin typeface="Cambria"/>
              </a:rPr>
              <a:t> </a:t>
            </a:r>
            <a:r>
              <a:rPr lang="ru-RU" sz="2400" b="0" kern="0" dirty="0" err="1">
                <a:solidFill>
                  <a:srgbClr val="FFC000"/>
                </a:solidFill>
                <a:effectLst/>
                <a:latin typeface="Cambria"/>
              </a:rPr>
              <a:t>виховання</a:t>
            </a:r>
            <a:r>
              <a:rPr lang="ru-RU" sz="2400" b="0" kern="0" dirty="0">
                <a:solidFill>
                  <a:srgbClr val="FFC000"/>
                </a:solidFill>
                <a:effectLst/>
                <a:latin typeface="Cambria"/>
              </a:rPr>
              <a:t> </a:t>
            </a:r>
            <a:r>
              <a:rPr lang="ru-RU" sz="2400" b="0" kern="0" dirty="0" err="1">
                <a:solidFill>
                  <a:srgbClr val="FFC000"/>
                </a:solidFill>
                <a:effectLst/>
                <a:latin typeface="Cambria"/>
              </a:rPr>
              <a:t>учнів</a:t>
            </a:r>
            <a:r>
              <a:rPr lang="ru-RU" sz="2400" b="0" kern="0" dirty="0">
                <a:solidFill>
                  <a:srgbClr val="FFC000"/>
                </a:solidFill>
                <a:effectLst/>
                <a:latin typeface="Cambria"/>
              </a:rPr>
              <a:t> 1-11 </a:t>
            </a:r>
            <a:r>
              <a:rPr lang="ru-RU" sz="2400" b="0" kern="0" dirty="0" err="1">
                <a:solidFill>
                  <a:srgbClr val="FFC000"/>
                </a:solidFill>
                <a:effectLst/>
                <a:latin typeface="Cambria"/>
              </a:rPr>
              <a:t>класів</a:t>
            </a:r>
            <a:r>
              <a:rPr lang="ru-RU" sz="2400" b="0" kern="0" dirty="0">
                <a:solidFill>
                  <a:srgbClr val="FFC000"/>
                </a:solidFill>
                <a:effectLst/>
                <a:latin typeface="Cambria"/>
              </a:rPr>
              <a:t> </a:t>
            </a:r>
            <a:r>
              <a:rPr lang="ru-RU" sz="2400" b="0" kern="0" dirty="0" err="1">
                <a:solidFill>
                  <a:srgbClr val="FFC000"/>
                </a:solidFill>
                <a:effectLst/>
                <a:latin typeface="Cambria"/>
              </a:rPr>
              <a:t>загальноосвітніх</a:t>
            </a:r>
            <a:r>
              <a:rPr lang="ru-RU" sz="2400" b="0" kern="0" dirty="0">
                <a:solidFill>
                  <a:srgbClr val="FFC000"/>
                </a:solidFill>
                <a:effectLst/>
                <a:latin typeface="Cambria"/>
              </a:rPr>
              <a:t> </a:t>
            </a:r>
            <a:r>
              <a:rPr lang="ru-RU" sz="2400" b="0" kern="0" dirty="0" err="1">
                <a:solidFill>
                  <a:srgbClr val="FFC000"/>
                </a:solidFill>
                <a:effectLst/>
                <a:latin typeface="Cambria"/>
              </a:rPr>
              <a:t>навчальних</a:t>
            </a:r>
            <a:r>
              <a:rPr lang="ru-RU" sz="2400" b="0" kern="0" dirty="0">
                <a:solidFill>
                  <a:srgbClr val="FFC000"/>
                </a:solidFill>
                <a:effectLst/>
                <a:latin typeface="Cambria"/>
              </a:rPr>
              <a:t> </a:t>
            </a:r>
            <a:r>
              <a:rPr lang="ru-RU" sz="2400" b="0" kern="0" dirty="0" err="1">
                <a:solidFill>
                  <a:srgbClr val="FFC000"/>
                </a:solidFill>
                <a:effectLst/>
                <a:latin typeface="Cambria"/>
              </a:rPr>
              <a:t>закладів</a:t>
            </a:r>
            <a:r>
              <a:rPr lang="ru-RU" sz="2400" b="0" kern="0" dirty="0">
                <a:solidFill>
                  <a:srgbClr val="FFC000"/>
                </a:solidFill>
                <a:effectLst/>
                <a:latin typeface="Cambria"/>
              </a:rPr>
              <a:t> </a:t>
            </a:r>
            <a:r>
              <a:rPr lang="ru-RU" sz="2400" b="0" kern="0" dirty="0" err="1" smtClean="0">
                <a:solidFill>
                  <a:srgbClr val="FFC000"/>
                </a:solidFill>
                <a:effectLst/>
                <a:latin typeface="Cambria"/>
              </a:rPr>
              <a:t>України</a:t>
            </a:r>
            <a:r>
              <a:rPr lang="ru-RU" sz="2400" b="0" kern="0" dirty="0" smtClean="0">
                <a:solidFill>
                  <a:srgbClr val="FFC000"/>
                </a:solidFill>
                <a:effectLst/>
                <a:latin typeface="Cambria"/>
              </a:rPr>
              <a:t>” </a:t>
            </a:r>
            <a:r>
              <a:rPr lang="ru-RU" sz="2400" b="0" kern="0" dirty="0" err="1">
                <a:solidFill>
                  <a:srgbClr val="FFC000"/>
                </a:solidFill>
                <a:effectLst/>
                <a:latin typeface="Cambria"/>
              </a:rPr>
              <a:t>зазначено</a:t>
            </a:r>
            <a:r>
              <a:rPr lang="ru-RU" sz="2400" b="0" kern="0" dirty="0">
                <a:solidFill>
                  <a:srgbClr val="FFC000"/>
                </a:solidFill>
                <a:effectLst/>
                <a:latin typeface="Cambria"/>
              </a:rPr>
              <a:t>: «</a:t>
            </a:r>
            <a:r>
              <a:rPr lang="ru-RU" sz="2400" b="0" kern="0" dirty="0" err="1">
                <a:solidFill>
                  <a:srgbClr val="FFC000"/>
                </a:solidFill>
                <a:effectLst/>
                <a:latin typeface="Cambria"/>
              </a:rPr>
              <a:t>Патріотизм</a:t>
            </a:r>
            <a:r>
              <a:rPr lang="ru-RU" sz="2400" b="0" kern="0" dirty="0">
                <a:solidFill>
                  <a:srgbClr val="FFC000"/>
                </a:solidFill>
                <a:effectLst/>
                <a:latin typeface="Cambria"/>
              </a:rPr>
              <a:t> </a:t>
            </a:r>
            <a:r>
              <a:rPr lang="ru-RU" sz="2400" b="0" kern="0" dirty="0" err="1">
                <a:solidFill>
                  <a:srgbClr val="FFC000"/>
                </a:solidFill>
                <a:effectLst/>
                <a:latin typeface="Cambria"/>
              </a:rPr>
              <a:t>виявляється</a:t>
            </a:r>
            <a:r>
              <a:rPr lang="ru-RU" sz="2400" b="0" kern="0" dirty="0">
                <a:solidFill>
                  <a:srgbClr val="FFC000"/>
                </a:solidFill>
                <a:effectLst/>
                <a:latin typeface="Cambria"/>
              </a:rPr>
              <a:t> в </a:t>
            </a:r>
            <a:r>
              <a:rPr lang="ru-RU" sz="2400" b="0" kern="0" dirty="0" err="1">
                <a:solidFill>
                  <a:srgbClr val="FFC000"/>
                </a:solidFill>
                <a:effectLst/>
                <a:latin typeface="Cambria"/>
              </a:rPr>
              <a:t>любові</a:t>
            </a:r>
            <a:r>
              <a:rPr lang="ru-RU" sz="2400" b="0" kern="0" dirty="0">
                <a:solidFill>
                  <a:srgbClr val="FFC000"/>
                </a:solidFill>
                <a:effectLst/>
                <a:latin typeface="Cambria"/>
              </a:rPr>
              <a:t> до </a:t>
            </a:r>
            <a:r>
              <a:rPr lang="ru-RU" sz="2400" b="0" kern="0" dirty="0" err="1">
                <a:solidFill>
                  <a:srgbClr val="FFC000"/>
                </a:solidFill>
                <a:effectLst/>
                <a:latin typeface="Cambria"/>
              </a:rPr>
              <a:t>Батьківщини</a:t>
            </a:r>
            <a:r>
              <a:rPr lang="ru-RU" sz="2400" b="0" kern="0" dirty="0">
                <a:solidFill>
                  <a:srgbClr val="FFC000"/>
                </a:solidFill>
                <a:effectLst/>
                <a:latin typeface="Cambria"/>
              </a:rPr>
              <a:t>, </a:t>
            </a:r>
            <a:r>
              <a:rPr lang="ru-RU" sz="2400" b="0" kern="0" dirty="0" err="1">
                <a:solidFill>
                  <a:srgbClr val="FFC000"/>
                </a:solidFill>
                <a:effectLst/>
                <a:latin typeface="Cambria"/>
              </a:rPr>
              <a:t>свого</a:t>
            </a:r>
            <a:r>
              <a:rPr lang="ru-RU" sz="2400" b="0" kern="0" dirty="0">
                <a:solidFill>
                  <a:srgbClr val="FFC000"/>
                </a:solidFill>
                <a:effectLst/>
                <a:latin typeface="Cambria"/>
              </a:rPr>
              <a:t> народу,  </a:t>
            </a:r>
            <a:r>
              <a:rPr lang="ru-RU" sz="2400" b="0" kern="0" dirty="0" err="1">
                <a:solidFill>
                  <a:srgbClr val="FFC000"/>
                </a:solidFill>
                <a:effectLst/>
                <a:latin typeface="Cambria"/>
              </a:rPr>
              <a:t>турботі</a:t>
            </a:r>
            <a:r>
              <a:rPr lang="ru-RU" sz="2400" b="0" kern="0" dirty="0">
                <a:solidFill>
                  <a:srgbClr val="FFC000"/>
                </a:solidFill>
                <a:effectLst/>
                <a:latin typeface="Cambria"/>
              </a:rPr>
              <a:t> про </a:t>
            </a:r>
            <a:r>
              <a:rPr lang="ru-RU" sz="2400" b="0" kern="0" dirty="0" err="1">
                <a:solidFill>
                  <a:srgbClr val="FFC000"/>
                </a:solidFill>
                <a:effectLst/>
                <a:latin typeface="Cambria"/>
              </a:rPr>
              <a:t>його</a:t>
            </a:r>
            <a:r>
              <a:rPr lang="ru-RU" sz="2400" b="0" kern="0" dirty="0">
                <a:solidFill>
                  <a:srgbClr val="FFC000"/>
                </a:solidFill>
                <a:effectLst/>
                <a:latin typeface="Cambria"/>
              </a:rPr>
              <a:t> благо, </a:t>
            </a:r>
            <a:r>
              <a:rPr lang="ru-RU" sz="2400" b="0" kern="0" dirty="0" err="1">
                <a:solidFill>
                  <a:srgbClr val="FFC000"/>
                </a:solidFill>
                <a:effectLst/>
                <a:latin typeface="Cambria"/>
              </a:rPr>
              <a:t>сприянні</a:t>
            </a:r>
            <a:r>
              <a:rPr lang="ru-RU" sz="2400" b="0" kern="0" dirty="0">
                <a:solidFill>
                  <a:srgbClr val="FFC000"/>
                </a:solidFill>
                <a:effectLst/>
                <a:latin typeface="Cambria"/>
              </a:rPr>
              <a:t> </a:t>
            </a:r>
            <a:r>
              <a:rPr lang="ru-RU" sz="2400" b="0" kern="0" dirty="0" err="1">
                <a:solidFill>
                  <a:srgbClr val="FFC000"/>
                </a:solidFill>
                <a:effectLst/>
                <a:latin typeface="Cambria"/>
              </a:rPr>
              <a:t>становленню</a:t>
            </a:r>
            <a:r>
              <a:rPr lang="ru-RU" sz="2400" b="0" kern="0" dirty="0">
                <a:solidFill>
                  <a:srgbClr val="FFC000"/>
                </a:solidFill>
                <a:effectLst/>
                <a:latin typeface="Cambria"/>
              </a:rPr>
              <a:t> й </a:t>
            </a:r>
            <a:r>
              <a:rPr lang="ru-RU" sz="2400" b="0" kern="0" dirty="0" err="1">
                <a:solidFill>
                  <a:srgbClr val="FFC000"/>
                </a:solidFill>
                <a:effectLst/>
                <a:latin typeface="Cambria"/>
              </a:rPr>
              <a:t>утвердженню</a:t>
            </a:r>
            <a:r>
              <a:rPr lang="ru-RU" sz="2400" b="0" kern="0" dirty="0">
                <a:solidFill>
                  <a:srgbClr val="FFC000"/>
                </a:solidFill>
                <a:effectLst/>
                <a:latin typeface="Cambria"/>
              </a:rPr>
              <a:t> </a:t>
            </a:r>
            <a:r>
              <a:rPr lang="ru-RU" sz="2400" b="0" kern="0" dirty="0" err="1">
                <a:solidFill>
                  <a:srgbClr val="FFC000"/>
                </a:solidFill>
                <a:effectLst/>
                <a:latin typeface="Cambria"/>
              </a:rPr>
              <a:t>України</a:t>
            </a:r>
            <a:r>
              <a:rPr lang="ru-RU" sz="2400" b="0" kern="0" dirty="0">
                <a:solidFill>
                  <a:srgbClr val="FFC000"/>
                </a:solidFill>
                <a:effectLst/>
                <a:latin typeface="Cambria"/>
              </a:rPr>
              <a:t> як </a:t>
            </a:r>
            <a:r>
              <a:rPr lang="ru-RU" sz="2400" b="0" kern="0" dirty="0" err="1">
                <a:solidFill>
                  <a:srgbClr val="FFC000"/>
                </a:solidFill>
                <a:effectLst/>
                <a:latin typeface="Cambria"/>
              </a:rPr>
              <a:t>суверенної</a:t>
            </a:r>
            <a:r>
              <a:rPr lang="ru-RU" sz="2400" b="0" kern="0" dirty="0">
                <a:solidFill>
                  <a:srgbClr val="FFC000"/>
                </a:solidFill>
                <a:effectLst/>
                <a:latin typeface="Cambria"/>
              </a:rPr>
              <a:t>, </a:t>
            </a:r>
            <a:r>
              <a:rPr lang="ru-RU" sz="2400" b="0" kern="0" dirty="0" err="1">
                <a:solidFill>
                  <a:srgbClr val="FFC000"/>
                </a:solidFill>
                <a:effectLst/>
                <a:latin typeface="Cambria"/>
              </a:rPr>
              <a:t>правової</a:t>
            </a:r>
            <a:r>
              <a:rPr lang="ru-RU" sz="2400" b="0" kern="0" dirty="0">
                <a:solidFill>
                  <a:srgbClr val="FFC000"/>
                </a:solidFill>
                <a:effectLst/>
                <a:latin typeface="Cambria"/>
              </a:rPr>
              <a:t>, </a:t>
            </a:r>
            <a:r>
              <a:rPr lang="ru-RU" sz="2400" b="0" kern="0" dirty="0" err="1">
                <a:solidFill>
                  <a:srgbClr val="FFC000"/>
                </a:solidFill>
                <a:effectLst/>
                <a:latin typeface="Cambria"/>
              </a:rPr>
              <a:t>демократичної</a:t>
            </a:r>
            <a:r>
              <a:rPr lang="ru-RU" sz="2400" b="0" kern="0" dirty="0">
                <a:solidFill>
                  <a:srgbClr val="FFC000"/>
                </a:solidFill>
                <a:effectLst/>
                <a:latin typeface="Cambria"/>
              </a:rPr>
              <a:t>, </a:t>
            </a:r>
            <a:r>
              <a:rPr lang="ru-RU" sz="2400" b="0" kern="0" dirty="0" err="1">
                <a:solidFill>
                  <a:srgbClr val="FFC000"/>
                </a:solidFill>
                <a:effectLst/>
                <a:latin typeface="Cambria"/>
              </a:rPr>
              <a:t>соціальної</a:t>
            </a:r>
            <a:r>
              <a:rPr lang="ru-RU" sz="2400" b="0" kern="0" dirty="0">
                <a:solidFill>
                  <a:srgbClr val="FFC000"/>
                </a:solidFill>
                <a:effectLst/>
                <a:latin typeface="Cambria"/>
              </a:rPr>
              <a:t> </a:t>
            </a:r>
            <a:r>
              <a:rPr lang="ru-RU" sz="2400" b="0" kern="0" dirty="0" err="1">
                <a:solidFill>
                  <a:srgbClr val="FFC000"/>
                </a:solidFill>
                <a:effectLst/>
                <a:latin typeface="Cambria"/>
              </a:rPr>
              <a:t>держави</a:t>
            </a:r>
            <a:r>
              <a:rPr lang="ru-RU" sz="2400" b="0" kern="0" dirty="0">
                <a:solidFill>
                  <a:srgbClr val="FFC000"/>
                </a:solidFill>
                <a:effectLst/>
                <a:latin typeface="Cambria"/>
              </a:rPr>
              <a:t>, </a:t>
            </a:r>
            <a:r>
              <a:rPr lang="ru-RU" sz="2400" b="0" kern="0" dirty="0" err="1">
                <a:solidFill>
                  <a:srgbClr val="FFC000"/>
                </a:solidFill>
                <a:effectLst/>
                <a:latin typeface="Cambria"/>
              </a:rPr>
              <a:t>готовності</a:t>
            </a:r>
            <a:r>
              <a:rPr lang="ru-RU" sz="2400" b="0" kern="0" dirty="0">
                <a:solidFill>
                  <a:srgbClr val="FFC000"/>
                </a:solidFill>
                <a:effectLst/>
                <a:latin typeface="Cambria"/>
              </a:rPr>
              <a:t> </a:t>
            </a:r>
            <a:r>
              <a:rPr lang="ru-RU" sz="2400" b="0" kern="0" dirty="0" err="1">
                <a:solidFill>
                  <a:srgbClr val="FFC000"/>
                </a:solidFill>
                <a:effectLst/>
                <a:latin typeface="Cambria"/>
              </a:rPr>
              <a:t>відстояти</a:t>
            </a:r>
            <a:r>
              <a:rPr lang="ru-RU" sz="2400" b="0" kern="0" dirty="0">
                <a:solidFill>
                  <a:srgbClr val="FFC000"/>
                </a:solidFill>
                <a:effectLst/>
                <a:latin typeface="Cambria"/>
              </a:rPr>
              <a:t> </a:t>
            </a:r>
            <a:r>
              <a:rPr lang="ru-RU" sz="2400" b="0" kern="0" dirty="0" err="1">
                <a:solidFill>
                  <a:srgbClr val="FFC000"/>
                </a:solidFill>
                <a:effectLst/>
                <a:latin typeface="Cambria"/>
              </a:rPr>
              <a:t>її</a:t>
            </a:r>
            <a:r>
              <a:rPr lang="ru-RU" sz="2400" b="0" kern="0" dirty="0">
                <a:solidFill>
                  <a:srgbClr val="FFC000"/>
                </a:solidFill>
                <a:effectLst/>
                <a:latin typeface="Cambria"/>
              </a:rPr>
              <a:t> </a:t>
            </a:r>
            <a:r>
              <a:rPr lang="ru-RU" sz="2400" b="0" kern="0" dirty="0" err="1">
                <a:solidFill>
                  <a:srgbClr val="FFC000"/>
                </a:solidFill>
                <a:effectLst/>
                <a:latin typeface="Cambria"/>
              </a:rPr>
              <a:t>незалежність</a:t>
            </a:r>
            <a:r>
              <a:rPr lang="ru-RU" sz="2400" b="0" kern="0" dirty="0">
                <a:solidFill>
                  <a:srgbClr val="FFC000"/>
                </a:solidFill>
                <a:effectLst/>
                <a:latin typeface="Cambria"/>
              </a:rPr>
              <a:t>, </a:t>
            </a:r>
            <a:r>
              <a:rPr lang="ru-RU" sz="2400" b="0" kern="0" dirty="0" err="1">
                <a:solidFill>
                  <a:srgbClr val="FFC000"/>
                </a:solidFill>
                <a:effectLst/>
                <a:latin typeface="Cambria"/>
              </a:rPr>
              <a:t>служити</a:t>
            </a:r>
            <a:r>
              <a:rPr lang="ru-RU" sz="2400" b="0" kern="0" dirty="0">
                <a:solidFill>
                  <a:srgbClr val="FFC000"/>
                </a:solidFill>
                <a:effectLst/>
                <a:latin typeface="Cambria"/>
              </a:rPr>
              <a:t> і </a:t>
            </a:r>
            <a:r>
              <a:rPr lang="ru-RU" sz="2400" b="0" kern="0" dirty="0" err="1">
                <a:solidFill>
                  <a:srgbClr val="FFC000"/>
                </a:solidFill>
                <a:effectLst/>
                <a:latin typeface="Cambria"/>
              </a:rPr>
              <a:t>захищати</a:t>
            </a:r>
            <a:r>
              <a:rPr lang="ru-RU" sz="2400" b="0" kern="0" dirty="0">
                <a:solidFill>
                  <a:srgbClr val="FFC000"/>
                </a:solidFill>
                <a:effectLst/>
                <a:latin typeface="Cambria"/>
              </a:rPr>
              <a:t> </a:t>
            </a:r>
            <a:r>
              <a:rPr lang="ru-RU" sz="2400" b="0" kern="0" dirty="0" err="1">
                <a:solidFill>
                  <a:srgbClr val="FFC000"/>
                </a:solidFill>
                <a:effectLst/>
                <a:latin typeface="Cambria"/>
              </a:rPr>
              <a:t>її</a:t>
            </a:r>
            <a:r>
              <a:rPr lang="ru-RU" sz="2400" b="0" kern="0" dirty="0">
                <a:solidFill>
                  <a:srgbClr val="FFC000"/>
                </a:solidFill>
                <a:effectLst/>
                <a:latin typeface="Cambria"/>
              </a:rPr>
              <a:t>, </a:t>
            </a:r>
            <a:r>
              <a:rPr lang="ru-RU" sz="2400" b="0" kern="0" dirty="0" err="1">
                <a:solidFill>
                  <a:srgbClr val="FFC000"/>
                </a:solidFill>
                <a:effectLst/>
                <a:latin typeface="Cambria"/>
              </a:rPr>
              <a:t>розділити</a:t>
            </a:r>
            <a:r>
              <a:rPr lang="ru-RU" sz="2400" b="0" kern="0" dirty="0">
                <a:solidFill>
                  <a:srgbClr val="FFC000"/>
                </a:solidFill>
                <a:effectLst/>
                <a:latin typeface="Cambria"/>
              </a:rPr>
              <a:t> свою долю з </a:t>
            </a:r>
            <a:r>
              <a:rPr lang="ru-RU" sz="2400" b="0" kern="0" dirty="0" err="1">
                <a:solidFill>
                  <a:srgbClr val="FFC000"/>
                </a:solidFill>
                <a:effectLst/>
                <a:latin typeface="Cambria"/>
              </a:rPr>
              <a:t>її</a:t>
            </a:r>
            <a:r>
              <a:rPr lang="ru-RU" sz="2400" b="0" kern="0" dirty="0">
                <a:solidFill>
                  <a:srgbClr val="FFC000"/>
                </a:solidFill>
                <a:effectLst/>
                <a:latin typeface="Cambria"/>
              </a:rPr>
              <a:t> долею, </a:t>
            </a:r>
            <a:r>
              <a:rPr lang="ru-RU" sz="2400" b="0" kern="0" dirty="0" err="1">
                <a:solidFill>
                  <a:srgbClr val="FFC000"/>
                </a:solidFill>
                <a:effectLst/>
                <a:latin typeface="Cambria"/>
              </a:rPr>
              <a:t>повазі</a:t>
            </a:r>
            <a:r>
              <a:rPr lang="ru-RU" sz="2400" b="0" kern="0" dirty="0">
                <a:solidFill>
                  <a:srgbClr val="FFC000"/>
                </a:solidFill>
                <a:effectLst/>
                <a:latin typeface="Cambria"/>
              </a:rPr>
              <a:t> до </a:t>
            </a:r>
            <a:r>
              <a:rPr lang="ru-RU" sz="2400" b="0" kern="0" dirty="0" err="1">
                <a:solidFill>
                  <a:srgbClr val="FFC000"/>
                </a:solidFill>
                <a:effectLst/>
                <a:latin typeface="Cambria"/>
              </a:rPr>
              <a:t>українських</a:t>
            </a:r>
            <a:r>
              <a:rPr lang="ru-RU" sz="2400" b="0" kern="0" dirty="0">
                <a:solidFill>
                  <a:srgbClr val="FFC000"/>
                </a:solidFill>
                <a:effectLst/>
                <a:latin typeface="Cambria"/>
              </a:rPr>
              <a:t> </a:t>
            </a:r>
            <a:r>
              <a:rPr lang="ru-RU" sz="2400" b="0" kern="0" dirty="0" err="1">
                <a:solidFill>
                  <a:srgbClr val="FFC000"/>
                </a:solidFill>
                <a:effectLst/>
                <a:latin typeface="Cambria"/>
              </a:rPr>
              <a:t>звичаїв</a:t>
            </a:r>
            <a:r>
              <a:rPr lang="ru-RU" sz="2400" b="0" kern="0" dirty="0">
                <a:solidFill>
                  <a:srgbClr val="FFC000"/>
                </a:solidFill>
                <a:effectLst/>
                <a:latin typeface="Cambria"/>
              </a:rPr>
              <a:t> і </a:t>
            </a:r>
            <a:r>
              <a:rPr lang="ru-RU" sz="2400" b="0" kern="0" dirty="0" err="1">
                <a:solidFill>
                  <a:srgbClr val="FFC000"/>
                </a:solidFill>
                <a:effectLst/>
                <a:latin typeface="Cambria"/>
              </a:rPr>
              <a:t>обрядів</a:t>
            </a:r>
            <a:r>
              <a:rPr lang="ru-RU" sz="2400" b="0" kern="0" dirty="0">
                <a:solidFill>
                  <a:srgbClr val="FFC000"/>
                </a:solidFill>
                <a:effectLst/>
                <a:latin typeface="Cambria"/>
              </a:rPr>
              <a:t>, </a:t>
            </a:r>
            <a:r>
              <a:rPr lang="ru-RU" sz="2400" b="0" kern="0" dirty="0" err="1">
                <a:solidFill>
                  <a:srgbClr val="FFC000"/>
                </a:solidFill>
                <a:effectLst/>
                <a:latin typeface="Cambria"/>
              </a:rPr>
              <a:t>відчутті</a:t>
            </a:r>
            <a:r>
              <a:rPr lang="ru-RU" sz="2400" b="0" kern="0" dirty="0">
                <a:solidFill>
                  <a:srgbClr val="FFC000"/>
                </a:solidFill>
                <a:effectLst/>
                <a:latin typeface="Cambria"/>
              </a:rPr>
              <a:t> </a:t>
            </a:r>
            <a:r>
              <a:rPr lang="ru-RU" sz="2400" b="0" kern="0" dirty="0" err="1">
                <a:solidFill>
                  <a:srgbClr val="FFC000"/>
                </a:solidFill>
                <a:effectLst/>
                <a:latin typeface="Cambria"/>
              </a:rPr>
              <a:t>своєї</a:t>
            </a:r>
            <a:r>
              <a:rPr lang="ru-RU" sz="2400" b="0" kern="0" dirty="0">
                <a:solidFill>
                  <a:srgbClr val="FFC000"/>
                </a:solidFill>
                <a:effectLst/>
                <a:latin typeface="Cambria"/>
              </a:rPr>
              <a:t> </a:t>
            </a:r>
            <a:r>
              <a:rPr lang="ru-RU" sz="2400" b="0" kern="0" dirty="0" err="1">
                <a:solidFill>
                  <a:srgbClr val="FFC000"/>
                </a:solidFill>
                <a:effectLst/>
                <a:latin typeface="Cambria"/>
              </a:rPr>
              <a:t>належності</a:t>
            </a:r>
            <a:r>
              <a:rPr lang="ru-RU" sz="2400" b="0" kern="0" dirty="0">
                <a:solidFill>
                  <a:srgbClr val="FFC000"/>
                </a:solidFill>
                <a:effectLst/>
                <a:latin typeface="Cambria"/>
              </a:rPr>
              <a:t> до </a:t>
            </a:r>
            <a:r>
              <a:rPr lang="ru-RU" sz="2400" b="0" kern="0" dirty="0" err="1">
                <a:solidFill>
                  <a:srgbClr val="FFC000"/>
                </a:solidFill>
                <a:effectLst/>
                <a:latin typeface="Cambria"/>
              </a:rPr>
              <a:t>України</a:t>
            </a:r>
            <a:r>
              <a:rPr lang="ru-RU" sz="2400" b="0" kern="0" dirty="0">
                <a:solidFill>
                  <a:srgbClr val="FFC000"/>
                </a:solidFill>
                <a:effectLst/>
                <a:latin typeface="Cambria"/>
              </a:rPr>
              <a:t>, </a:t>
            </a:r>
            <a:r>
              <a:rPr lang="ru-RU" sz="2400" b="0" kern="0" dirty="0" err="1">
                <a:solidFill>
                  <a:srgbClr val="FFC000"/>
                </a:solidFill>
                <a:effectLst/>
                <a:latin typeface="Cambria"/>
              </a:rPr>
              <a:t>усвідомленні</a:t>
            </a:r>
            <a:r>
              <a:rPr lang="ru-RU" sz="2400" b="0" kern="0" dirty="0">
                <a:solidFill>
                  <a:srgbClr val="FFC000"/>
                </a:solidFill>
                <a:effectLst/>
                <a:latin typeface="Cambria"/>
              </a:rPr>
              <a:t> </a:t>
            </a:r>
            <a:r>
              <a:rPr lang="ru-RU" sz="2400" b="0" kern="0" dirty="0" err="1">
                <a:solidFill>
                  <a:srgbClr val="FFC000"/>
                </a:solidFill>
                <a:effectLst/>
                <a:latin typeface="Cambria"/>
              </a:rPr>
              <a:t>спільності</a:t>
            </a:r>
            <a:r>
              <a:rPr lang="ru-RU" sz="2400" b="0" kern="0" dirty="0">
                <a:solidFill>
                  <a:srgbClr val="FFC000"/>
                </a:solidFill>
                <a:effectLst/>
                <a:latin typeface="Cambria"/>
              </a:rPr>
              <a:t> </a:t>
            </a:r>
            <a:r>
              <a:rPr lang="ru-RU" sz="2400" b="0" kern="0" dirty="0" err="1">
                <a:solidFill>
                  <a:srgbClr val="FFC000"/>
                </a:solidFill>
                <a:effectLst/>
                <a:latin typeface="Cambria"/>
              </a:rPr>
              <a:t>власної</a:t>
            </a:r>
            <a:r>
              <a:rPr lang="ru-RU" sz="2400" b="0" kern="0" dirty="0">
                <a:solidFill>
                  <a:srgbClr val="FFC000"/>
                </a:solidFill>
                <a:effectLst/>
                <a:latin typeface="Cambria"/>
              </a:rPr>
              <a:t> </a:t>
            </a:r>
            <a:r>
              <a:rPr lang="ru-RU" sz="2400" b="0" kern="0" dirty="0" err="1">
                <a:solidFill>
                  <a:srgbClr val="FFC000"/>
                </a:solidFill>
                <a:effectLst/>
                <a:latin typeface="Cambria"/>
              </a:rPr>
              <a:t>долі</a:t>
            </a:r>
            <a:r>
              <a:rPr lang="ru-RU" sz="2400" b="0" kern="0" dirty="0">
                <a:solidFill>
                  <a:srgbClr val="FFC000"/>
                </a:solidFill>
                <a:effectLst/>
                <a:latin typeface="Cambria"/>
              </a:rPr>
              <a:t> з долею </a:t>
            </a:r>
            <a:r>
              <a:rPr lang="ru-RU" sz="2400" b="0" kern="0" dirty="0" err="1">
                <a:solidFill>
                  <a:srgbClr val="FFC000"/>
                </a:solidFill>
                <a:effectLst/>
                <a:latin typeface="Cambria"/>
              </a:rPr>
              <a:t>Батьківщини</a:t>
            </a:r>
            <a:r>
              <a:rPr lang="ru-RU" sz="2400" b="0" kern="0" dirty="0">
                <a:solidFill>
                  <a:srgbClr val="FFC000"/>
                </a:solidFill>
                <a:effectLst/>
                <a:latin typeface="Cambria"/>
              </a:rPr>
              <a:t>, </a:t>
            </a:r>
            <a:r>
              <a:rPr lang="ru-RU" sz="2400" b="0" kern="0" dirty="0" err="1">
                <a:solidFill>
                  <a:srgbClr val="FFC000"/>
                </a:solidFill>
                <a:effectLst/>
                <a:latin typeface="Cambria"/>
              </a:rPr>
              <a:t>досконалому</a:t>
            </a:r>
            <a:r>
              <a:rPr lang="ru-RU" sz="2400" b="0" kern="0" dirty="0">
                <a:solidFill>
                  <a:srgbClr val="FFC000"/>
                </a:solidFill>
                <a:effectLst/>
                <a:latin typeface="Cambria"/>
              </a:rPr>
              <a:t> </a:t>
            </a:r>
            <a:r>
              <a:rPr lang="ru-RU" sz="2400" b="0" kern="0" dirty="0" err="1">
                <a:solidFill>
                  <a:srgbClr val="FFC000"/>
                </a:solidFill>
                <a:effectLst/>
                <a:latin typeface="Cambria"/>
              </a:rPr>
              <a:t>володінні</a:t>
            </a:r>
            <a:r>
              <a:rPr lang="ru-RU" sz="2400" b="0" kern="0" dirty="0">
                <a:solidFill>
                  <a:srgbClr val="FFC000"/>
                </a:solidFill>
                <a:effectLst/>
                <a:latin typeface="Cambria"/>
              </a:rPr>
              <a:t> </a:t>
            </a:r>
            <a:r>
              <a:rPr lang="ru-RU" sz="2400" b="0" kern="0" dirty="0" err="1">
                <a:solidFill>
                  <a:srgbClr val="FFC000"/>
                </a:solidFill>
                <a:effectLst/>
                <a:latin typeface="Cambria"/>
              </a:rPr>
              <a:t>українською</a:t>
            </a:r>
            <a:r>
              <a:rPr lang="ru-RU" sz="2400" b="0" kern="0" dirty="0">
                <a:solidFill>
                  <a:srgbClr val="FFC000"/>
                </a:solidFill>
                <a:effectLst/>
                <a:latin typeface="Cambria"/>
              </a:rPr>
              <a:t> </a:t>
            </a:r>
            <a:r>
              <a:rPr lang="ru-RU" sz="2400" b="0" kern="0" dirty="0" err="1" smtClean="0">
                <a:solidFill>
                  <a:srgbClr val="FFC000"/>
                </a:solidFill>
                <a:effectLst/>
                <a:latin typeface="Cambria"/>
              </a:rPr>
              <a:t>мовою</a:t>
            </a:r>
            <a:r>
              <a:rPr lang="ru-RU" sz="2400" b="0" kern="0" dirty="0" smtClean="0">
                <a:solidFill>
                  <a:srgbClr val="FFC000"/>
                </a:solidFill>
                <a:effectLst/>
                <a:latin typeface="Cambria"/>
              </a:rPr>
              <a:t>»</a:t>
            </a:r>
            <a:r>
              <a:rPr lang="ru-RU" b="0" kern="0" dirty="0">
                <a:solidFill>
                  <a:srgbClr val="FFC000"/>
                </a:solidFill>
                <a:effectLst/>
                <a:latin typeface="Cambria"/>
              </a:rPr>
              <a:t/>
            </a:r>
            <a:br>
              <a:rPr lang="ru-RU" b="0" kern="0" dirty="0">
                <a:solidFill>
                  <a:srgbClr val="FFC000"/>
                </a:solidFill>
                <a:effectLst/>
                <a:latin typeface="Cambria"/>
              </a:rPr>
            </a:br>
            <a:endParaRPr lang="ru-RU" dirty="0">
              <a:solidFill>
                <a:srgbClr val="FFC000"/>
              </a:solidFill>
            </a:endParaRPr>
          </a:p>
        </p:txBody>
      </p:sp>
      <p:grpSp>
        <p:nvGrpSpPr>
          <p:cNvPr id="9" name="Группа 8"/>
          <p:cNvGrpSpPr/>
          <p:nvPr/>
        </p:nvGrpSpPr>
        <p:grpSpPr>
          <a:xfrm>
            <a:off x="-10139" y="3376290"/>
            <a:ext cx="62779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2812" r="50000"/>
          <a:stretch/>
        </p:blipFill>
        <p:spPr bwMode="auto">
          <a:xfrm>
            <a:off x="-19278" y="-17657"/>
            <a:ext cx="621698" cy="179374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2813" r="50000" b="3213"/>
          <a:stretch/>
        </p:blipFill>
        <p:spPr bwMode="auto">
          <a:xfrm>
            <a:off x="-13185" y="1715645"/>
            <a:ext cx="621698" cy="167156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13" b="77560"/>
          <a:stretch/>
        </p:blipFill>
        <p:spPr bwMode="auto">
          <a:xfrm>
            <a:off x="275400" y="31565"/>
            <a:ext cx="2088232" cy="1286417"/>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15" name="Picture 7" descr="C:\Users\ТОЛЯ\Desktop\5555555555\m_4_20124026ad572d58.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t="15241" b="13623"/>
          <a:stretch/>
        </p:blipFill>
        <p:spPr bwMode="auto">
          <a:xfrm>
            <a:off x="3851920" y="5668690"/>
            <a:ext cx="2129556" cy="1111937"/>
          </a:xfrm>
          <a:prstGeom prst="rect">
            <a:avLst/>
          </a:prstGeom>
          <a:noFill/>
          <a:effectLst>
            <a:softEdge rad="127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15164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140218" y="5085184"/>
            <a:ext cx="5040560" cy="882119"/>
          </a:xfrm>
        </p:spPr>
        <p:txBody>
          <a:bodyPr>
            <a:normAutofit fontScale="70000" lnSpcReduction="20000"/>
          </a:bodyPr>
          <a:lstStyle/>
          <a:p>
            <a:pPr algn="ctr"/>
            <a:r>
              <a:rPr lang="uk-UA" b="1" dirty="0"/>
              <a:t>Затверджено</a:t>
            </a:r>
          </a:p>
          <a:p>
            <a:pPr algn="ctr"/>
            <a:r>
              <a:rPr lang="uk-UA" b="1" dirty="0"/>
              <a:t>на засіданні науково-методичної ради</a:t>
            </a:r>
          </a:p>
          <a:p>
            <a:pPr algn="ctr"/>
            <a:r>
              <a:rPr lang="ru-RU" b="1" dirty="0" err="1"/>
              <a:t>від</a:t>
            </a:r>
            <a:r>
              <a:rPr lang="ru-RU" b="1" dirty="0"/>
              <a:t> 24 </a:t>
            </a:r>
            <a:r>
              <a:rPr lang="ru-RU" b="1" dirty="0" err="1"/>
              <a:t>грудня</a:t>
            </a:r>
            <a:r>
              <a:rPr lang="ru-RU" b="1" dirty="0"/>
              <a:t> 2015 року</a:t>
            </a:r>
            <a:endParaRPr lang="ru-RU" dirty="0"/>
          </a:p>
        </p:txBody>
      </p:sp>
      <p:sp>
        <p:nvSpPr>
          <p:cNvPr id="2" name="Заголовок 1"/>
          <p:cNvSpPr>
            <a:spLocks noGrp="1"/>
          </p:cNvSpPr>
          <p:nvPr>
            <p:ph type="ctrTitle"/>
          </p:nvPr>
        </p:nvSpPr>
        <p:spPr>
          <a:xfrm>
            <a:off x="1799692" y="548680"/>
            <a:ext cx="5508612" cy="4104456"/>
          </a:xfrm>
        </p:spPr>
        <p:txBody>
          <a:bodyPr/>
          <a:lstStyle/>
          <a:p>
            <a:pPr marL="182880" indent="0" algn="ctr">
              <a:buNone/>
            </a:pPr>
            <a:r>
              <a:rPr lang="uk-UA" sz="3200" dirty="0" smtClean="0">
                <a:solidFill>
                  <a:srgbClr val="FFC000"/>
                </a:solidFill>
              </a:rPr>
              <a:t>ЗАХОДИ</a:t>
            </a:r>
            <a:br>
              <a:rPr lang="uk-UA" sz="3200" dirty="0" smtClean="0">
                <a:solidFill>
                  <a:srgbClr val="FFC000"/>
                </a:solidFill>
              </a:rPr>
            </a:br>
            <a:r>
              <a:rPr lang="ru-RU" sz="3200" dirty="0" smtClean="0">
                <a:solidFill>
                  <a:srgbClr val="FFC000"/>
                </a:solidFill>
              </a:rPr>
              <a:t>ЩОДО РЕАЛІЗАЦІЇ КОНЦЕПЦІЇ НАЦІОНАЛЬНО-ПАТРІОТИЧНОГО ВИХОВАННЯ ДІТЕЙ І МОЛОДІ</a:t>
            </a:r>
            <a:br>
              <a:rPr lang="ru-RU" sz="3200" dirty="0" smtClean="0">
                <a:solidFill>
                  <a:srgbClr val="FFC000"/>
                </a:solidFill>
              </a:rPr>
            </a:br>
            <a:r>
              <a:rPr lang="uk-UA" sz="3200" dirty="0" smtClean="0">
                <a:solidFill>
                  <a:srgbClr val="FFC000"/>
                </a:solidFill>
              </a:rPr>
              <a:t>НА 2015-2017 РОКИ</a:t>
            </a:r>
            <a:endParaRPr lang="ru-RU" sz="3200" dirty="0">
              <a:solidFill>
                <a:srgbClr val="FFC000"/>
              </a:solidFill>
            </a:endParaRPr>
          </a:p>
        </p:txBody>
      </p:sp>
      <p:pic>
        <p:nvPicPr>
          <p:cNvPr id="1030"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rot="5400000">
            <a:off x="-2456905" y="2421383"/>
            <a:ext cx="6857999" cy="2015234"/>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rot="5400000" flipV="1">
            <a:off x="4711417" y="2456397"/>
            <a:ext cx="6857999" cy="194520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67544" y="-99392"/>
            <a:ext cx="2664296" cy="2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7"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flipH="1">
            <a:off x="6012160" y="-99393"/>
            <a:ext cx="2592288" cy="2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93643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051720" y="4281709"/>
            <a:ext cx="5040560" cy="882119"/>
          </a:xfrm>
        </p:spPr>
        <p:txBody>
          <a:bodyPr/>
          <a:lstStyle/>
          <a:p>
            <a:pPr algn="ctr"/>
            <a:r>
              <a:rPr lang="ru-RU" dirty="0"/>
              <a:t>з</a:t>
            </a:r>
            <a:r>
              <a:rPr lang="ru-RU" dirty="0" smtClean="0"/>
              <a:t> </a:t>
            </a:r>
            <a:r>
              <a:rPr lang="ru-RU" dirty="0" err="1" smtClean="0"/>
              <a:t>питань</a:t>
            </a:r>
            <a:r>
              <a:rPr lang="ru-RU" dirty="0" smtClean="0"/>
              <a:t> </a:t>
            </a:r>
            <a:r>
              <a:rPr lang="ru-RU" dirty="0" err="1" smtClean="0"/>
              <a:t>національно-патріотичного</a:t>
            </a:r>
            <a:r>
              <a:rPr lang="ru-RU" dirty="0" smtClean="0"/>
              <a:t> </a:t>
            </a:r>
            <a:r>
              <a:rPr lang="ru-RU" dirty="0" err="1" smtClean="0"/>
              <a:t>виховання</a:t>
            </a:r>
            <a:endParaRPr lang="ru-RU" dirty="0"/>
          </a:p>
        </p:txBody>
      </p:sp>
      <p:sp>
        <p:nvSpPr>
          <p:cNvPr id="2" name="Заголовок 1"/>
          <p:cNvSpPr>
            <a:spLocks noGrp="1"/>
          </p:cNvSpPr>
          <p:nvPr>
            <p:ph type="ctrTitle"/>
          </p:nvPr>
        </p:nvSpPr>
        <p:spPr>
          <a:xfrm>
            <a:off x="1979712" y="2090488"/>
            <a:ext cx="5124909" cy="1470025"/>
          </a:xfrm>
        </p:spPr>
        <p:txBody>
          <a:bodyPr/>
          <a:lstStyle/>
          <a:p>
            <a:pPr marL="182880" indent="0" algn="ctr">
              <a:buNone/>
            </a:pPr>
            <a:r>
              <a:rPr lang="ru-RU" dirty="0" err="1" smtClean="0"/>
              <a:t>Опорна</a:t>
            </a:r>
            <a:r>
              <a:rPr lang="ru-RU" dirty="0" smtClean="0"/>
              <a:t> школа</a:t>
            </a:r>
            <a:endParaRPr lang="ru-RU" dirty="0"/>
          </a:p>
        </p:txBody>
      </p:sp>
      <p:grpSp>
        <p:nvGrpSpPr>
          <p:cNvPr id="6" name="Группа 5"/>
          <p:cNvGrpSpPr/>
          <p:nvPr/>
        </p:nvGrpSpPr>
        <p:grpSpPr>
          <a:xfrm>
            <a:off x="-9275" y="-5651"/>
            <a:ext cx="1772964" cy="6839951"/>
            <a:chOff x="-9276" y="-5651"/>
            <a:chExt cx="2126157" cy="6839951"/>
          </a:xfrm>
        </p:grpSpPr>
        <p:pic>
          <p:nvPicPr>
            <p:cNvPr id="1027" name="Picture 3" descr="C:\Users\ТОЛЯ\Desktop\5555555555\201015-f0067-54343163--u3b3f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C:\Users\ТОЛЯ\Desktop\5555555555\201015-f0067-54343163--u3b3f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 descr="C:\Users\ТОЛЯ\Desktop\5555555555\201015-f0067-54343163--u3b3f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1" name="Группа 20"/>
          <p:cNvGrpSpPr/>
          <p:nvPr/>
        </p:nvGrpSpPr>
        <p:grpSpPr>
          <a:xfrm>
            <a:off x="7371036" y="18049"/>
            <a:ext cx="1772964" cy="6839951"/>
            <a:chOff x="-9276" y="-5651"/>
            <a:chExt cx="2126157" cy="6839951"/>
          </a:xfrm>
        </p:grpSpPr>
        <p:pic>
          <p:nvPicPr>
            <p:cNvPr id="22" name="Picture 3" descr="C:\Users\ТОЛЯ\Desktop\5555555555\201015-f0067-54343163--u3b3f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C:\Users\ТОЛЯ\Desktop\5555555555\201015-f0067-54343163--u3b3f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 descr="C:\Users\ТОЛЯ\Desktop\5555555555\201015-f0067-54343163--u3b3f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7" name="Picture 7" descr="C:\Users\ТОЛЯ\Desktop\5555555555\1312486457_cover.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4935" t="6536" r="13581" b="76893"/>
          <a:stretch/>
        </p:blipFill>
        <p:spPr bwMode="auto">
          <a:xfrm>
            <a:off x="2404370" y="-12043"/>
            <a:ext cx="4475689" cy="1989992"/>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5861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75856" y="260648"/>
            <a:ext cx="2448272" cy="400110"/>
          </a:xfrm>
          <a:prstGeom prst="rect">
            <a:avLst/>
          </a:prstGeom>
          <a:noFill/>
        </p:spPr>
        <p:txBody>
          <a:bodyPr wrap="square" rtlCol="0">
            <a:spAutoFit/>
          </a:bodyPr>
          <a:lstStyle/>
          <a:p>
            <a:pPr algn="ctr"/>
            <a:r>
              <a:rPr lang="uk-UA" sz="2000" dirty="0" smtClean="0">
                <a:solidFill>
                  <a:srgbClr val="FFC000"/>
                </a:solidFill>
              </a:rPr>
              <a:t>П  Л  А  Н</a:t>
            </a:r>
            <a:endParaRPr lang="uk-UA" sz="2000" dirty="0">
              <a:solidFill>
                <a:srgbClr val="FFC000"/>
              </a:solidFill>
            </a:endParaRPr>
          </a:p>
        </p:txBody>
      </p:sp>
      <p:sp>
        <p:nvSpPr>
          <p:cNvPr id="5" name="TextBox 4"/>
          <p:cNvSpPr txBox="1"/>
          <p:nvPr/>
        </p:nvSpPr>
        <p:spPr>
          <a:xfrm>
            <a:off x="1043608" y="718702"/>
            <a:ext cx="7812868" cy="5447645"/>
          </a:xfrm>
          <a:prstGeom prst="rect">
            <a:avLst/>
          </a:prstGeom>
          <a:noFill/>
        </p:spPr>
        <p:txBody>
          <a:bodyPr wrap="square" rtlCol="0">
            <a:spAutoFit/>
          </a:bodyPr>
          <a:lstStyle/>
          <a:p>
            <a:pPr lvl="0"/>
            <a:r>
              <a:rPr lang="uk-UA" sz="2400" dirty="0" smtClean="0">
                <a:solidFill>
                  <a:srgbClr val="FFC000"/>
                </a:solidFill>
              </a:rPr>
              <a:t>1. Візитка  </a:t>
            </a:r>
            <a:r>
              <a:rPr lang="uk-UA" sz="2400" dirty="0">
                <a:solidFill>
                  <a:srgbClr val="FFC000"/>
                </a:solidFill>
              </a:rPr>
              <a:t>навчального закладу.</a:t>
            </a:r>
          </a:p>
          <a:p>
            <a:pPr algn="r"/>
            <a:r>
              <a:rPr lang="uk-UA" b="1" dirty="0" err="1">
                <a:solidFill>
                  <a:srgbClr val="FFC000"/>
                </a:solidFill>
              </a:rPr>
              <a:t>Чоповський</a:t>
            </a:r>
            <a:r>
              <a:rPr lang="uk-UA" b="1" dirty="0">
                <a:solidFill>
                  <a:srgbClr val="FFC000"/>
                </a:solidFill>
              </a:rPr>
              <a:t> Микола Федорович</a:t>
            </a:r>
            <a:r>
              <a:rPr lang="uk-UA" dirty="0" smtClean="0">
                <a:solidFill>
                  <a:srgbClr val="FFC000"/>
                </a:solidFill>
              </a:rPr>
              <a:t>,</a:t>
            </a:r>
          </a:p>
          <a:p>
            <a:pPr algn="r"/>
            <a:r>
              <a:rPr lang="uk-UA" dirty="0" smtClean="0">
                <a:solidFill>
                  <a:srgbClr val="FFC000"/>
                </a:solidFill>
              </a:rPr>
              <a:t> </a:t>
            </a:r>
            <a:r>
              <a:rPr lang="uk-UA" dirty="0">
                <a:solidFill>
                  <a:srgbClr val="FFC000"/>
                </a:solidFill>
              </a:rPr>
              <a:t>директор </a:t>
            </a:r>
            <a:r>
              <a:rPr lang="uk-UA" dirty="0" err="1">
                <a:solidFill>
                  <a:srgbClr val="FFC000"/>
                </a:solidFill>
              </a:rPr>
              <a:t>Дунаївської</a:t>
            </a:r>
            <a:r>
              <a:rPr lang="uk-UA" dirty="0">
                <a:solidFill>
                  <a:srgbClr val="FFC000"/>
                </a:solidFill>
              </a:rPr>
              <a:t>  ЗОШ І-ІІІ ступенів </a:t>
            </a:r>
            <a:endParaRPr lang="uk-UA" dirty="0" smtClean="0">
              <a:solidFill>
                <a:srgbClr val="FFC000"/>
              </a:solidFill>
            </a:endParaRPr>
          </a:p>
          <a:p>
            <a:pPr algn="r"/>
            <a:r>
              <a:rPr lang="uk-UA" dirty="0" smtClean="0">
                <a:solidFill>
                  <a:srgbClr val="FFC000"/>
                </a:solidFill>
              </a:rPr>
              <a:t>ім</a:t>
            </a:r>
            <a:r>
              <a:rPr lang="uk-UA" dirty="0">
                <a:solidFill>
                  <a:srgbClr val="FFC000"/>
                </a:solidFill>
              </a:rPr>
              <a:t>. Героя України Олександра </a:t>
            </a:r>
            <a:r>
              <a:rPr lang="uk-UA" dirty="0" err="1">
                <a:solidFill>
                  <a:srgbClr val="FFC000"/>
                </a:solidFill>
              </a:rPr>
              <a:t>Капіноса</a:t>
            </a:r>
            <a:r>
              <a:rPr lang="uk-UA" dirty="0">
                <a:solidFill>
                  <a:srgbClr val="FFC000"/>
                </a:solidFill>
              </a:rPr>
              <a:t>.</a:t>
            </a:r>
          </a:p>
          <a:p>
            <a:pPr lvl="0" algn="just"/>
            <a:r>
              <a:rPr lang="uk-UA" sz="2400" dirty="0" smtClean="0">
                <a:solidFill>
                  <a:srgbClr val="FFC000"/>
                </a:solidFill>
              </a:rPr>
              <a:t>2. Проектування </a:t>
            </a:r>
            <a:r>
              <a:rPr lang="uk-UA" sz="2400" dirty="0">
                <a:solidFill>
                  <a:srgbClr val="FFC000"/>
                </a:solidFill>
              </a:rPr>
              <a:t>соціально активного громадянина і патріота у системі освіти.</a:t>
            </a:r>
          </a:p>
          <a:p>
            <a:pPr algn="r"/>
            <a:r>
              <a:rPr lang="uk-UA" b="1" dirty="0" err="1">
                <a:solidFill>
                  <a:srgbClr val="FFC000"/>
                </a:solidFill>
              </a:rPr>
              <a:t>Ленчук</a:t>
            </a:r>
            <a:r>
              <a:rPr lang="uk-UA" b="1" dirty="0">
                <a:solidFill>
                  <a:srgbClr val="FFC000"/>
                </a:solidFill>
              </a:rPr>
              <a:t> Людмила Степанівна</a:t>
            </a:r>
            <a:r>
              <a:rPr lang="uk-UA" dirty="0">
                <a:solidFill>
                  <a:srgbClr val="FFC000"/>
                </a:solidFill>
              </a:rPr>
              <a:t>, </a:t>
            </a:r>
            <a:endParaRPr lang="uk-UA" dirty="0" smtClean="0">
              <a:solidFill>
                <a:srgbClr val="FFC000"/>
              </a:solidFill>
            </a:endParaRPr>
          </a:p>
          <a:p>
            <a:pPr algn="r"/>
            <a:r>
              <a:rPr lang="uk-UA" dirty="0" smtClean="0">
                <a:solidFill>
                  <a:srgbClr val="FFC000"/>
                </a:solidFill>
              </a:rPr>
              <a:t>методист </a:t>
            </a:r>
            <a:r>
              <a:rPr lang="uk-UA" dirty="0">
                <a:solidFill>
                  <a:srgbClr val="FFC000"/>
                </a:solidFill>
              </a:rPr>
              <a:t>РМК із виховної роботи.</a:t>
            </a:r>
          </a:p>
          <a:p>
            <a:pPr lvl="0" algn="just"/>
            <a:r>
              <a:rPr lang="uk-UA" sz="2400" dirty="0" smtClean="0">
                <a:solidFill>
                  <a:srgbClr val="0070C0"/>
                </a:solidFill>
              </a:rPr>
              <a:t>3. Модель </a:t>
            </a:r>
            <a:r>
              <a:rPr lang="uk-UA" sz="2400" dirty="0">
                <a:solidFill>
                  <a:srgbClr val="0070C0"/>
                </a:solidFill>
              </a:rPr>
              <a:t>особистості компетентного випускника </a:t>
            </a:r>
            <a:r>
              <a:rPr lang="uk-UA" sz="2400" dirty="0" err="1">
                <a:solidFill>
                  <a:srgbClr val="0070C0"/>
                </a:solidFill>
              </a:rPr>
              <a:t>Дунаївської</a:t>
            </a:r>
            <a:r>
              <a:rPr lang="uk-UA" sz="2400" dirty="0">
                <a:solidFill>
                  <a:srgbClr val="0070C0"/>
                </a:solidFill>
              </a:rPr>
              <a:t>  ЗОШ І-ІІІ ступенів ім. Героя України Олександра </a:t>
            </a:r>
            <a:r>
              <a:rPr lang="uk-UA" sz="2400" dirty="0" err="1">
                <a:solidFill>
                  <a:srgbClr val="0070C0"/>
                </a:solidFill>
              </a:rPr>
              <a:t>Капіноса</a:t>
            </a:r>
            <a:r>
              <a:rPr lang="uk-UA" sz="2400" dirty="0">
                <a:solidFill>
                  <a:srgbClr val="0070C0"/>
                </a:solidFill>
              </a:rPr>
              <a:t> в рамках Концепції національно-патріотичного виховання дітей і молоді.</a:t>
            </a:r>
          </a:p>
          <a:p>
            <a:pPr algn="r"/>
            <a:r>
              <a:rPr lang="uk-UA" b="1" dirty="0" err="1">
                <a:solidFill>
                  <a:srgbClr val="0070C0"/>
                </a:solidFill>
              </a:rPr>
              <a:t>Щербатко</a:t>
            </a:r>
            <a:r>
              <a:rPr lang="uk-UA" b="1" dirty="0">
                <a:solidFill>
                  <a:srgbClr val="0070C0"/>
                </a:solidFill>
              </a:rPr>
              <a:t> Віталія Миколаївна</a:t>
            </a:r>
            <a:r>
              <a:rPr lang="uk-UA" dirty="0">
                <a:solidFill>
                  <a:srgbClr val="0070C0"/>
                </a:solidFill>
              </a:rPr>
              <a:t>, заступник директора із виховної роботи;</a:t>
            </a:r>
          </a:p>
          <a:p>
            <a:pPr algn="r"/>
            <a:r>
              <a:rPr lang="uk-UA" b="1" dirty="0" err="1">
                <a:solidFill>
                  <a:srgbClr val="0070C0"/>
                </a:solidFill>
              </a:rPr>
              <a:t>Чоповська</a:t>
            </a:r>
            <a:r>
              <a:rPr lang="uk-UA" b="1" dirty="0">
                <a:solidFill>
                  <a:srgbClr val="0070C0"/>
                </a:solidFill>
              </a:rPr>
              <a:t> Катерина Василівна</a:t>
            </a:r>
            <a:r>
              <a:rPr lang="uk-UA" dirty="0">
                <a:solidFill>
                  <a:srgbClr val="0070C0"/>
                </a:solidFill>
              </a:rPr>
              <a:t> – педагог-організатор  </a:t>
            </a:r>
            <a:r>
              <a:rPr lang="uk-UA" dirty="0" err="1">
                <a:solidFill>
                  <a:srgbClr val="0070C0"/>
                </a:solidFill>
              </a:rPr>
              <a:t>Дунаївської</a:t>
            </a:r>
            <a:r>
              <a:rPr lang="uk-UA" dirty="0">
                <a:solidFill>
                  <a:srgbClr val="0070C0"/>
                </a:solidFill>
              </a:rPr>
              <a:t>  ЗОШ І-ІІІ ступенів ім. Героя України Олександра </a:t>
            </a:r>
            <a:r>
              <a:rPr lang="uk-UA" dirty="0" err="1">
                <a:solidFill>
                  <a:srgbClr val="0070C0"/>
                </a:solidFill>
              </a:rPr>
              <a:t>Капіноса</a:t>
            </a:r>
            <a:r>
              <a:rPr lang="uk-UA" dirty="0">
                <a:solidFill>
                  <a:srgbClr val="0070C0"/>
                </a:solidFill>
              </a:rPr>
              <a:t>.</a:t>
            </a:r>
          </a:p>
          <a:p>
            <a:r>
              <a:rPr lang="uk-UA" dirty="0">
                <a:solidFill>
                  <a:srgbClr val="FFC000"/>
                </a:solidFill>
              </a:rPr>
              <a:t> </a:t>
            </a:r>
          </a:p>
          <a:p>
            <a:endParaRPr lang="uk-UA" dirty="0"/>
          </a:p>
        </p:txBody>
      </p:sp>
    </p:spTree>
    <p:extLst>
      <p:ext uri="{BB962C8B-B14F-4D97-AF65-F5344CB8AC3E}">
        <p14:creationId xmlns:p14="http://schemas.microsoft.com/office/powerpoint/2010/main" xmlns="" val="1326024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96043" y="4293096"/>
            <a:ext cx="6368889" cy="977538"/>
          </a:xfrm>
        </p:spPr>
        <p:txBody>
          <a:bodyPr/>
          <a:lstStyle/>
          <a:p>
            <a:pPr marL="182880" indent="0" algn="ctr">
              <a:buNone/>
            </a:pPr>
            <a:r>
              <a:rPr lang="ru-RU" sz="2800" dirty="0" err="1" smtClean="0"/>
              <a:t>Дунаївська</a:t>
            </a:r>
            <a:r>
              <a:rPr lang="ru-RU" sz="2800" dirty="0" smtClean="0"/>
              <a:t> </a:t>
            </a:r>
            <a:r>
              <a:rPr lang="ru-RU" sz="2800" dirty="0" err="1" smtClean="0"/>
              <a:t>загальноосвітня</a:t>
            </a:r>
            <a:r>
              <a:rPr lang="ru-RU" sz="2800" dirty="0" smtClean="0"/>
              <a:t> школа І-ІІІ </a:t>
            </a:r>
            <a:r>
              <a:rPr lang="ru-RU" sz="2800" dirty="0" err="1" smtClean="0"/>
              <a:t>ступенів</a:t>
            </a:r>
            <a:r>
              <a:rPr lang="ru-RU" sz="2800" dirty="0" smtClean="0"/>
              <a:t> </a:t>
            </a:r>
            <a:br>
              <a:rPr lang="ru-RU" sz="2800" dirty="0" smtClean="0"/>
            </a:br>
            <a:r>
              <a:rPr lang="ru-RU" sz="2800" dirty="0" err="1" smtClean="0"/>
              <a:t>імені</a:t>
            </a:r>
            <a:r>
              <a:rPr lang="ru-RU" sz="2800" dirty="0" smtClean="0"/>
              <a:t> Героя </a:t>
            </a:r>
            <a:r>
              <a:rPr lang="ru-RU" sz="2800" dirty="0" err="1" smtClean="0"/>
              <a:t>України</a:t>
            </a:r>
            <a:r>
              <a:rPr lang="ru-RU" sz="2800" dirty="0" smtClean="0"/>
              <a:t> </a:t>
            </a:r>
            <a:br>
              <a:rPr lang="ru-RU" sz="2800" dirty="0" smtClean="0"/>
            </a:br>
            <a:r>
              <a:rPr lang="ru-RU" sz="2800" dirty="0" err="1" smtClean="0"/>
              <a:t>Олександра</a:t>
            </a:r>
            <a:r>
              <a:rPr lang="ru-RU" sz="2800" dirty="0" smtClean="0"/>
              <a:t> </a:t>
            </a:r>
            <a:r>
              <a:rPr lang="ru-RU" sz="2800" dirty="0" err="1" smtClean="0"/>
              <a:t>Капіноса</a:t>
            </a:r>
            <a:endParaRPr lang="ru-RU" sz="2800" dirty="0"/>
          </a:p>
        </p:txBody>
      </p:sp>
      <p:grpSp>
        <p:nvGrpSpPr>
          <p:cNvPr id="3" name="Группа 2"/>
          <p:cNvGrpSpPr/>
          <p:nvPr/>
        </p:nvGrpSpPr>
        <p:grpSpPr>
          <a:xfrm rot="16200000">
            <a:off x="4422015" y="3094174"/>
            <a:ext cx="787234" cy="6823967"/>
            <a:chOff x="-3336" y="0"/>
            <a:chExt cx="787234" cy="6823967"/>
          </a:xfrm>
        </p:grpSpPr>
        <p:grpSp>
          <p:nvGrpSpPr>
            <p:cNvPr id="12" name="Группа 11"/>
            <p:cNvGrpSpPr/>
            <p:nvPr/>
          </p:nvGrpSpPr>
          <p:grpSpPr>
            <a:xfrm>
              <a:off x="19047" y="2991971"/>
              <a:ext cx="764851" cy="3831996"/>
              <a:chOff x="-9276" y="-5651"/>
              <a:chExt cx="2126157" cy="6839951"/>
            </a:xfrm>
          </p:grpSpPr>
          <p:pic>
            <p:nvPicPr>
              <p:cNvPr id="16" name="Picture 3" descr="C:\Users\ТОЛЯ\Desktop\5555555555\201015-f0067-54343163--u3b3f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3" descr="C:\Users\ТОЛЯ\Desktop\5555555555\201015-f0067-54343163--u3b3f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C:\Users\ТОЛЯ\Desktop\5555555555\201015-f0067-54343163--u3b3f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9" name="Группа 18"/>
            <p:cNvGrpSpPr/>
            <p:nvPr/>
          </p:nvGrpSpPr>
          <p:grpSpPr>
            <a:xfrm rot="10800000">
              <a:off x="-3336" y="0"/>
              <a:ext cx="764851" cy="3621324"/>
              <a:chOff x="-9276" y="-5651"/>
              <a:chExt cx="2126157" cy="6839951"/>
            </a:xfrm>
          </p:grpSpPr>
          <p:pic>
            <p:nvPicPr>
              <p:cNvPr id="20" name="Picture 3" descr="C:\Users\ТОЛЯ\Desktop\5555555555\201015-f0067-54343163--u3b3f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C:\Users\ТОЛЯ\Desktop\5555555555\201015-f0067-54343163--u3b3f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3" descr="C:\Users\ТОЛЯ\Desktop\5555555555\201015-f0067-54343163--u3b3f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xmlns="">
                    <a:solidFill>
                      <a:srgbClr val="FFFFFF"/>
                    </a:solidFill>
                  </a14:hiddenFill>
                </a:ext>
              </a:extLst>
            </p:spPr>
          </p:pic>
        </p:grpSp>
      </p:grpSp>
      <p:pic>
        <p:nvPicPr>
          <p:cNvPr id="28" name="Picture 5" descr="C:\Users\ТОЛЯ\Desktop\5555555555\1289858993_z2a1cx3rhsr0tm7.jpe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67072" t="59427" b="4288"/>
          <a:stretch/>
        </p:blipFill>
        <p:spPr bwMode="auto">
          <a:xfrm>
            <a:off x="7667103" y="4048961"/>
            <a:ext cx="1536833" cy="2872043"/>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29" name="Picture 5" descr="C:\Users\ТОЛЯ\Desktop\5555555555\1289858993_z2a1cx3rhsr0tm7.jpe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67072" t="59427" b="4288"/>
          <a:stretch/>
        </p:blipFill>
        <p:spPr bwMode="auto">
          <a:xfrm flipH="1">
            <a:off x="929" y="4027731"/>
            <a:ext cx="1559511" cy="2872043"/>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14" name="Picture 4" descr="https://pp.vk.me/c622216/v622216536/2ab36/U6bkDd35OGA.jpg"/>
          <p:cNvPicPr>
            <a:picLocks noChangeAspect="1" noChangeArrowheads="1"/>
          </p:cNvPicPr>
          <p:nvPr/>
        </p:nvPicPr>
        <p:blipFill>
          <a:blip r:embed="rId6"/>
          <a:srcRect/>
          <a:stretch>
            <a:fillRect/>
          </a:stretch>
        </p:blipFill>
        <p:spPr bwMode="auto">
          <a:xfrm>
            <a:off x="1567564" y="0"/>
            <a:ext cx="6225849" cy="4099583"/>
          </a:xfrm>
          <a:prstGeom prst="roundRect">
            <a:avLst>
              <a:gd name="adj" fmla="val 11111"/>
            </a:avLst>
          </a:prstGeom>
          <a:ln w="190500" cap="rnd">
            <a:solidFill>
              <a:srgbClr val="FFFF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1755133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3608" y="332656"/>
            <a:ext cx="7772400" cy="1470025"/>
          </a:xfrm>
        </p:spPr>
        <p:txBody>
          <a:bodyPr/>
          <a:lstStyle/>
          <a:p>
            <a:r>
              <a:rPr lang="ru-RU" dirty="0" err="1" smtClean="0">
                <a:solidFill>
                  <a:srgbClr val="FFC000"/>
                </a:solidFill>
              </a:rPr>
              <a:t>Учнівське</a:t>
            </a:r>
            <a:r>
              <a:rPr lang="ru-RU" dirty="0" smtClean="0">
                <a:solidFill>
                  <a:srgbClr val="FFC000"/>
                </a:solidFill>
              </a:rPr>
              <a:t> </a:t>
            </a:r>
            <a:r>
              <a:rPr lang="ru-RU" dirty="0" err="1" smtClean="0">
                <a:solidFill>
                  <a:srgbClr val="FFC000"/>
                </a:solidFill>
              </a:rPr>
              <a:t>самоврядування</a:t>
            </a:r>
            <a:endParaRPr lang="ru-RU" dirty="0">
              <a:solidFill>
                <a:srgbClr val="FFC000"/>
              </a:solidFill>
            </a:endParaRPr>
          </a:p>
        </p:txBody>
      </p:sp>
      <p:sp>
        <p:nvSpPr>
          <p:cNvPr id="4" name="TextBox 3"/>
          <p:cNvSpPr txBox="1"/>
          <p:nvPr/>
        </p:nvSpPr>
        <p:spPr>
          <a:xfrm>
            <a:off x="3419872" y="1412776"/>
            <a:ext cx="5724128" cy="5447645"/>
          </a:xfrm>
          <a:prstGeom prst="rect">
            <a:avLst/>
          </a:prstGeom>
          <a:noFill/>
        </p:spPr>
        <p:txBody>
          <a:bodyPr wrap="square" rtlCol="0">
            <a:spAutoFit/>
          </a:bodyPr>
          <a:lstStyle/>
          <a:p>
            <a:pPr algn="just"/>
            <a:r>
              <a:rPr lang="uk-UA" sz="2400" b="1" dirty="0"/>
              <a:t>Формування громадянина - патріота України, підготовленого до життя, з високою національною свідомістю, виховання громадян, які здатні побудувати громадянське суспільство, в основу якого були б закладені та постійно втілювалися демократія, толерантність та повага до прав людини, набуває сьогодні особливого значення. Патріотизм у сучасному розумінні– це відчуття того, що в моєму класі, школі, місті, країні все мене стосується, все залежить від мене. </a:t>
            </a:r>
            <a:r>
              <a:rPr lang="uk-UA" b="1" dirty="0"/>
              <a:t/>
            </a:r>
            <a:br>
              <a:rPr lang="uk-UA" b="1" dirty="0"/>
            </a:br>
            <a:endParaRPr lang="uk-UA" b="1" dirty="0"/>
          </a:p>
          <a:p>
            <a:endParaRPr lang="uk-UA" dirty="0"/>
          </a:p>
        </p:txBody>
      </p:sp>
    </p:spTree>
    <p:extLst>
      <p:ext uri="{BB962C8B-B14F-4D97-AF65-F5344CB8AC3E}">
        <p14:creationId xmlns:p14="http://schemas.microsoft.com/office/powerpoint/2010/main" xmlns="" val="3068592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5616" y="188640"/>
            <a:ext cx="7772400" cy="1470025"/>
          </a:xfrm>
        </p:spPr>
        <p:txBody>
          <a:bodyPr/>
          <a:lstStyle/>
          <a:p>
            <a:r>
              <a:rPr lang="ru-RU" b="1" dirty="0" err="1" smtClean="0">
                <a:solidFill>
                  <a:srgbClr val="FFC000"/>
                </a:solidFill>
              </a:rPr>
              <a:t>Учнівське</a:t>
            </a:r>
            <a:r>
              <a:rPr lang="ru-RU" b="1" dirty="0" smtClean="0">
                <a:solidFill>
                  <a:srgbClr val="FFC000"/>
                </a:solidFill>
              </a:rPr>
              <a:t> </a:t>
            </a:r>
            <a:r>
              <a:rPr lang="ru-RU" b="1" dirty="0" err="1" smtClean="0">
                <a:solidFill>
                  <a:srgbClr val="FFC000"/>
                </a:solidFill>
              </a:rPr>
              <a:t>об»єднання</a:t>
            </a:r>
            <a:endParaRPr lang="ru-RU" b="1" dirty="0">
              <a:solidFill>
                <a:srgbClr val="FFC000"/>
              </a:solidFill>
            </a:endParaRPr>
          </a:p>
        </p:txBody>
      </p:sp>
      <p:sp>
        <p:nvSpPr>
          <p:cNvPr id="3" name="Подзаголовок 2"/>
          <p:cNvSpPr>
            <a:spLocks noGrp="1"/>
          </p:cNvSpPr>
          <p:nvPr>
            <p:ph type="subTitle" idx="1"/>
          </p:nvPr>
        </p:nvSpPr>
        <p:spPr>
          <a:xfrm>
            <a:off x="1907704" y="1484784"/>
            <a:ext cx="6400800" cy="1752600"/>
          </a:xfrm>
        </p:spPr>
        <p:txBody>
          <a:bodyPr>
            <a:noAutofit/>
          </a:bodyPr>
          <a:lstStyle/>
          <a:p>
            <a:r>
              <a:rPr lang="uk-UA" sz="2800" dirty="0">
                <a:solidFill>
                  <a:schemeClr val="tx1"/>
                </a:solidFill>
              </a:rPr>
              <a:t>Задля формування у дітей національну свідомість, патріотизм, основи моральності, духовності, доброти, терпимості, відповідальності за долю України під гаслом «Бог, Україна, Нація</a:t>
            </a:r>
            <a:r>
              <a:rPr lang="uk-UA" sz="2800" dirty="0" smtClean="0">
                <a:solidFill>
                  <a:schemeClr val="tx1"/>
                </a:solidFill>
              </a:rPr>
              <a:t>»</a:t>
            </a:r>
            <a:endParaRPr lang="ru-RU" sz="2800" dirty="0">
              <a:solidFill>
                <a:schemeClr val="tx1"/>
              </a:solidFill>
            </a:endParaRPr>
          </a:p>
        </p:txBody>
      </p:sp>
    </p:spTree>
    <p:extLst>
      <p:ext uri="{BB962C8B-B14F-4D97-AF65-F5344CB8AC3E}">
        <p14:creationId xmlns:p14="http://schemas.microsoft.com/office/powerpoint/2010/main" xmlns="" val="932633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55776" y="476672"/>
            <a:ext cx="6393432" cy="5570756"/>
          </a:xfrm>
          <a:prstGeom prst="rect">
            <a:avLst/>
          </a:prstGeom>
          <a:noFill/>
        </p:spPr>
        <p:txBody>
          <a:bodyPr wrap="square" rtlCol="0">
            <a:spAutoFit/>
          </a:bodyPr>
          <a:lstStyle/>
          <a:p>
            <a:pPr algn="just"/>
            <a:r>
              <a:rPr lang="uk-UA" sz="2400" dirty="0" smtClean="0">
                <a:solidFill>
                  <a:srgbClr val="0070C0"/>
                </a:solidFill>
              </a:rPr>
              <a:t>Задля реалізації </a:t>
            </a:r>
            <a:r>
              <a:rPr lang="uk-UA" sz="2400" dirty="0">
                <a:solidFill>
                  <a:srgbClr val="0070C0"/>
                </a:solidFill>
              </a:rPr>
              <a:t>цілеспрямованого, систематичного, організованого та планомірного впливу на свідомість, поведінку дітей і учнів щодо формування почуття любові до Батьківщини засобами високих громадянських, моральних, психологічних, професійних, фізичних якостей, необхідних для реалізації інтелектуального та творчого потенціалу особистості в інтересах всебічного розвитку суспільства, забезпечення безумовної готовності до виконання громадянських, конституційних обов’язків засобами виховання у всіх навчальних закладах району створено дієві </a:t>
            </a:r>
            <a:r>
              <a:rPr lang="uk-UA" sz="4400" b="1" dirty="0">
                <a:solidFill>
                  <a:srgbClr val="FFFF00"/>
                </a:solidFill>
              </a:rPr>
              <a:t>патріотичні клуби</a:t>
            </a:r>
            <a:r>
              <a:rPr lang="uk-UA" sz="2400" dirty="0">
                <a:solidFill>
                  <a:srgbClr val="0070C0"/>
                </a:solidFill>
              </a:rPr>
              <a:t>. </a:t>
            </a:r>
            <a:endParaRPr lang="uk-UA" sz="2400" dirty="0" smtClean="0">
              <a:solidFill>
                <a:srgbClr val="0070C0"/>
              </a:solidFill>
            </a:endParaRPr>
          </a:p>
        </p:txBody>
      </p:sp>
    </p:spTree>
    <p:extLst>
      <p:ext uri="{BB962C8B-B14F-4D97-AF65-F5344CB8AC3E}">
        <p14:creationId xmlns:p14="http://schemas.microsoft.com/office/powerpoint/2010/main" xmlns="" val="630481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FFC000"/>
                </a:solidFill>
              </a:rPr>
              <a:t>Музейна</a:t>
            </a:r>
            <a:r>
              <a:rPr lang="ru-RU" b="1" dirty="0" smtClean="0">
                <a:solidFill>
                  <a:srgbClr val="FFC000"/>
                </a:solidFill>
              </a:rPr>
              <a:t> </a:t>
            </a:r>
            <a:r>
              <a:rPr lang="ru-RU" b="1" dirty="0" err="1" smtClean="0">
                <a:solidFill>
                  <a:srgbClr val="FFC000"/>
                </a:solidFill>
              </a:rPr>
              <a:t>педагогіка</a:t>
            </a:r>
            <a:endParaRPr lang="ru-RU" b="1" dirty="0">
              <a:solidFill>
                <a:srgbClr val="FFC000"/>
              </a:solidFill>
            </a:endParaRPr>
          </a:p>
        </p:txBody>
      </p:sp>
      <p:sp>
        <p:nvSpPr>
          <p:cNvPr id="3" name="Объект 2"/>
          <p:cNvSpPr>
            <a:spLocks noGrp="1"/>
          </p:cNvSpPr>
          <p:nvPr>
            <p:ph idx="1"/>
          </p:nvPr>
        </p:nvSpPr>
        <p:spPr>
          <a:xfrm>
            <a:off x="914400" y="1124744"/>
            <a:ext cx="8229600" cy="4525963"/>
          </a:xfrm>
        </p:spPr>
        <p:txBody>
          <a:bodyPr>
            <a:normAutofit lnSpcReduction="10000"/>
          </a:bodyPr>
          <a:lstStyle/>
          <a:p>
            <a:pPr marL="0" indent="0" algn="just">
              <a:buNone/>
            </a:pPr>
            <a:r>
              <a:rPr lang="uk-UA" dirty="0"/>
              <a:t>Музеї навчальних закладів, музейна педагогіка як важливі виховні засоби повинні нести правдиві знання про історичне минуле нашого народу, його боротьбу за волю та державну незалежність. Метою діяльності шкільних музеїв має бути сприяння вихованню у дітей та учнів патріотизму, формування національної самосвідомості та високих моральних якостей громадянина України</a:t>
            </a:r>
          </a:p>
          <a:p>
            <a:endParaRPr lang="ru-RU" dirty="0"/>
          </a:p>
        </p:txBody>
      </p:sp>
    </p:spTree>
    <p:extLst>
      <p:ext uri="{BB962C8B-B14F-4D97-AF65-F5344CB8AC3E}">
        <p14:creationId xmlns:p14="http://schemas.microsoft.com/office/powerpoint/2010/main" xmlns="" val="2513764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rcRect/>
          <a:stretch>
            <a:fillRect/>
          </a:stretch>
        </p:blipFill>
        <p:spPr bwMode="auto">
          <a:xfrm>
            <a:off x="5497513" y="952275"/>
            <a:ext cx="3435350" cy="2290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D:\Desktop\Музейна справа\зі шкіл\Крем ліцей\Екскурсія в Рівенському музеї У.Самчука.JPG"/>
          <p:cNvPicPr>
            <a:picLocks noChangeAspect="1" noChangeArrowheads="1"/>
          </p:cNvPicPr>
          <p:nvPr/>
        </p:nvPicPr>
        <p:blipFill>
          <a:blip r:embed="rId4"/>
          <a:srcRect/>
          <a:stretch>
            <a:fillRect/>
          </a:stretch>
        </p:blipFill>
        <p:spPr bwMode="auto">
          <a:xfrm>
            <a:off x="5675709" y="3837847"/>
            <a:ext cx="3338513" cy="2503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70014" y="980728"/>
            <a:ext cx="3682082" cy="2760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9734" y="692696"/>
            <a:ext cx="3490785" cy="2618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Рисунок 3"/>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02991" y="3741237"/>
            <a:ext cx="2202061" cy="2936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Рисунок 1"/>
          <p:cNvPicPr>
            <a:picLocks noChangeAspect="1"/>
          </p:cNvPicPr>
          <p:nvPr/>
        </p:nvPicPr>
        <p:blipFill>
          <a:blip r:embed="rId8"/>
          <a:srcRect/>
          <a:stretch>
            <a:fillRect/>
          </a:stretch>
        </p:blipFill>
        <p:spPr bwMode="auto">
          <a:xfrm>
            <a:off x="662360" y="3336851"/>
            <a:ext cx="2037432" cy="3505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6443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24252" y="2204864"/>
            <a:ext cx="5822137" cy="1470025"/>
          </a:xfrm>
        </p:spPr>
        <p:txBody>
          <a:bodyPr/>
          <a:lstStyle/>
          <a:p>
            <a:pPr marL="182880" indent="0" algn="ctr">
              <a:buNone/>
            </a:pPr>
            <a:r>
              <a:rPr lang="ru-RU" sz="3200" dirty="0" smtClean="0">
                <a:solidFill>
                  <a:srgbClr val="FFC000"/>
                </a:solidFill>
              </a:rPr>
              <a:t>Наказ </a:t>
            </a:r>
            <a:r>
              <a:rPr lang="ru-RU" sz="3200" dirty="0" err="1">
                <a:solidFill>
                  <a:srgbClr val="FFC000"/>
                </a:solidFill>
              </a:rPr>
              <a:t>Міністерства</a:t>
            </a:r>
            <a:r>
              <a:rPr lang="ru-RU" sz="3200" dirty="0">
                <a:solidFill>
                  <a:srgbClr val="FFC000"/>
                </a:solidFill>
              </a:rPr>
              <a:t> </a:t>
            </a:r>
            <a:r>
              <a:rPr lang="ru-RU" sz="3200" dirty="0" err="1">
                <a:solidFill>
                  <a:srgbClr val="FFC000"/>
                </a:solidFill>
              </a:rPr>
              <a:t>освіти</a:t>
            </a:r>
            <a:r>
              <a:rPr lang="ru-RU" sz="3200" dirty="0">
                <a:solidFill>
                  <a:srgbClr val="FFC000"/>
                </a:solidFill>
              </a:rPr>
              <a:t> і науки </a:t>
            </a:r>
            <a:r>
              <a:rPr lang="ru-RU" sz="3200" dirty="0" err="1">
                <a:solidFill>
                  <a:srgbClr val="FFC000"/>
                </a:solidFill>
              </a:rPr>
              <a:t>України</a:t>
            </a:r>
            <a:r>
              <a:rPr lang="ru-RU" sz="3200" dirty="0">
                <a:solidFill>
                  <a:srgbClr val="FFC000"/>
                </a:solidFill>
              </a:rPr>
              <a:t> </a:t>
            </a:r>
            <a:r>
              <a:rPr lang="ru-RU" sz="3200" dirty="0" err="1">
                <a:solidFill>
                  <a:srgbClr val="FFC000"/>
                </a:solidFill>
              </a:rPr>
              <a:t>від</a:t>
            </a:r>
            <a:r>
              <a:rPr lang="ru-RU" sz="3200" dirty="0">
                <a:solidFill>
                  <a:srgbClr val="FFC000"/>
                </a:solidFill>
              </a:rPr>
              <a:t> 07.09.2000 № 439 </a:t>
            </a:r>
            <a:r>
              <a:rPr lang="ru-RU" sz="3200" dirty="0" smtClean="0">
                <a:solidFill>
                  <a:srgbClr val="FFC000"/>
                </a:solidFill>
              </a:rPr>
              <a:t/>
            </a:r>
            <a:br>
              <a:rPr lang="ru-RU" sz="3200" dirty="0" smtClean="0">
                <a:solidFill>
                  <a:srgbClr val="FFC000"/>
                </a:solidFill>
              </a:rPr>
            </a:br>
            <a:r>
              <a:rPr lang="ru-RU" sz="3200" dirty="0" smtClean="0">
                <a:solidFill>
                  <a:srgbClr val="FFC000"/>
                </a:solidFill>
              </a:rPr>
              <a:t>"</a:t>
            </a:r>
            <a:r>
              <a:rPr lang="ru-RU" sz="3200" dirty="0">
                <a:solidFill>
                  <a:srgbClr val="FFC000"/>
                </a:solidFill>
              </a:rPr>
              <a:t>Про </a:t>
            </a:r>
            <a:r>
              <a:rPr lang="ru-RU" sz="3200" dirty="0" err="1">
                <a:solidFill>
                  <a:srgbClr val="FFC000"/>
                </a:solidFill>
              </a:rPr>
              <a:t>затвердження</a:t>
            </a:r>
            <a:r>
              <a:rPr lang="ru-RU" sz="3200" dirty="0">
                <a:solidFill>
                  <a:srgbClr val="FFC000"/>
                </a:solidFill>
              </a:rPr>
              <a:t> </a:t>
            </a:r>
            <a:r>
              <a:rPr lang="ru-RU" sz="3200" dirty="0" err="1">
                <a:solidFill>
                  <a:srgbClr val="FFC000"/>
                </a:solidFill>
              </a:rPr>
              <a:t>Рекомендацій</a:t>
            </a:r>
            <a:r>
              <a:rPr lang="ru-RU" sz="3200" dirty="0">
                <a:solidFill>
                  <a:srgbClr val="FFC000"/>
                </a:solidFill>
              </a:rPr>
              <a:t> </a:t>
            </a:r>
            <a:r>
              <a:rPr lang="ru-RU" sz="3200" dirty="0" err="1">
                <a:solidFill>
                  <a:srgbClr val="FFC000"/>
                </a:solidFill>
              </a:rPr>
              <a:t>щодо</a:t>
            </a:r>
            <a:r>
              <a:rPr lang="ru-RU" sz="3200" dirty="0">
                <a:solidFill>
                  <a:srgbClr val="FFC000"/>
                </a:solidFill>
              </a:rPr>
              <a:t> порядку </a:t>
            </a:r>
            <a:r>
              <a:rPr lang="ru-RU" sz="3200" dirty="0" err="1">
                <a:solidFill>
                  <a:srgbClr val="FFC000"/>
                </a:solidFill>
              </a:rPr>
              <a:t>використання</a:t>
            </a:r>
            <a:r>
              <a:rPr lang="ru-RU" sz="3200" dirty="0">
                <a:solidFill>
                  <a:srgbClr val="FFC000"/>
                </a:solidFill>
              </a:rPr>
              <a:t> </a:t>
            </a:r>
            <a:r>
              <a:rPr lang="ru-RU" sz="3200" dirty="0" err="1">
                <a:solidFill>
                  <a:srgbClr val="FFC000"/>
                </a:solidFill>
              </a:rPr>
              <a:t>державної</a:t>
            </a:r>
            <a:r>
              <a:rPr lang="ru-RU" sz="3200" dirty="0">
                <a:solidFill>
                  <a:srgbClr val="FFC000"/>
                </a:solidFill>
              </a:rPr>
              <a:t> </a:t>
            </a:r>
            <a:r>
              <a:rPr lang="ru-RU" sz="3200" dirty="0" err="1">
                <a:solidFill>
                  <a:srgbClr val="FFC000"/>
                </a:solidFill>
              </a:rPr>
              <a:t>символіки</a:t>
            </a:r>
            <a:r>
              <a:rPr lang="ru-RU" sz="3200" dirty="0">
                <a:solidFill>
                  <a:srgbClr val="FFC000"/>
                </a:solidFill>
              </a:rPr>
              <a:t> в </a:t>
            </a:r>
            <a:r>
              <a:rPr lang="ru-RU" sz="3200" dirty="0" err="1">
                <a:solidFill>
                  <a:srgbClr val="FFC000"/>
                </a:solidFill>
              </a:rPr>
              <a:t>навчальних</a:t>
            </a:r>
            <a:r>
              <a:rPr lang="ru-RU" sz="3200" dirty="0">
                <a:solidFill>
                  <a:srgbClr val="FFC000"/>
                </a:solidFill>
              </a:rPr>
              <a:t> закладах </a:t>
            </a:r>
            <a:r>
              <a:rPr lang="ru-RU" sz="3200" dirty="0" err="1">
                <a:solidFill>
                  <a:srgbClr val="FFC000"/>
                </a:solidFill>
              </a:rPr>
              <a:t>України</a:t>
            </a:r>
            <a:r>
              <a:rPr lang="ru-RU" sz="3200" dirty="0">
                <a:solidFill>
                  <a:srgbClr val="FFC000"/>
                </a:solidFill>
              </a:rPr>
              <a:t>"</a:t>
            </a:r>
          </a:p>
        </p:txBody>
      </p:sp>
      <p:grpSp>
        <p:nvGrpSpPr>
          <p:cNvPr id="8" name="Группа 7"/>
          <p:cNvGrpSpPr/>
          <p:nvPr/>
        </p:nvGrpSpPr>
        <p:grpSpPr>
          <a:xfrm>
            <a:off x="-10511" y="0"/>
            <a:ext cx="1702191" cy="6830114"/>
            <a:chOff x="-10511" y="0"/>
            <a:chExt cx="1900808" cy="6830114"/>
          </a:xfrm>
        </p:grpSpPr>
        <p:pic>
          <p:nvPicPr>
            <p:cNvPr id="1032" name="Picture 8" descr="C:\Users\ТОЛЯ\Desktop\5555555555\ukrainian-ornaments-live-wallpapers-big-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950"/>
            <a:stretch/>
          </p:blipFill>
          <p:spPr bwMode="auto">
            <a:xfrm>
              <a:off x="-10511" y="0"/>
              <a:ext cx="1900808" cy="3345731"/>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8" descr="C:\Users\ТОЛЯ\Desktop\5555555555\ukrainian-ornaments-live-wallpapers-big-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3950"/>
            <a:stretch/>
          </p:blipFill>
          <p:spPr bwMode="auto">
            <a:xfrm>
              <a:off x="-10511" y="3329105"/>
              <a:ext cx="1900808" cy="350100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9" name="Группа 28"/>
          <p:cNvGrpSpPr/>
          <p:nvPr/>
        </p:nvGrpSpPr>
        <p:grpSpPr>
          <a:xfrm>
            <a:off x="7441809" y="0"/>
            <a:ext cx="1702191" cy="6830114"/>
            <a:chOff x="-10511" y="0"/>
            <a:chExt cx="1900808" cy="6830114"/>
          </a:xfrm>
        </p:grpSpPr>
        <p:pic>
          <p:nvPicPr>
            <p:cNvPr id="30" name="Picture 8" descr="C:\Users\ТОЛЯ\Desktop\5555555555\ukrainian-ornaments-live-wallpapers-big-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950"/>
            <a:stretch/>
          </p:blipFill>
          <p:spPr bwMode="auto">
            <a:xfrm>
              <a:off x="-10511" y="0"/>
              <a:ext cx="1900808" cy="3345731"/>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8" descr="C:\Users\ТОЛЯ\Desktop\5555555555\ukrainian-ornaments-live-wallpapers-big-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3950"/>
            <a:stretch/>
          </p:blipFill>
          <p:spPr bwMode="auto">
            <a:xfrm>
              <a:off x="-10511" y="3329105"/>
              <a:ext cx="1900808" cy="350100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3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347864" y="0"/>
            <a:ext cx="2530188" cy="243880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13861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979712" y="230421"/>
            <a:ext cx="5184576" cy="882119"/>
          </a:xfrm>
        </p:spPr>
        <p:txBody>
          <a:bodyPr>
            <a:noAutofit/>
          </a:bodyPr>
          <a:lstStyle/>
          <a:p>
            <a:pPr algn="ctr"/>
            <a:r>
              <a:rPr lang="ru-RU" sz="2400" b="1" dirty="0" err="1" smtClean="0">
                <a:solidFill>
                  <a:srgbClr val="FFC000"/>
                </a:solidFill>
              </a:rPr>
              <a:t>Всеукраїнський</a:t>
            </a:r>
            <a:r>
              <a:rPr lang="ru-RU" sz="2400" b="1" dirty="0" smtClean="0">
                <a:solidFill>
                  <a:srgbClr val="FFC000"/>
                </a:solidFill>
              </a:rPr>
              <a:t> </a:t>
            </a:r>
            <a:r>
              <a:rPr lang="ru-RU" sz="2400" b="1" dirty="0" err="1" smtClean="0">
                <a:solidFill>
                  <a:srgbClr val="FFC000"/>
                </a:solidFill>
              </a:rPr>
              <a:t>рух</a:t>
            </a:r>
            <a:r>
              <a:rPr lang="ru-RU" sz="2400" b="1" dirty="0" smtClean="0">
                <a:solidFill>
                  <a:srgbClr val="FFC000"/>
                </a:solidFill>
              </a:rPr>
              <a:t> </a:t>
            </a:r>
            <a:r>
              <a:rPr lang="ru-RU" sz="2400" b="1" dirty="0" err="1" smtClean="0">
                <a:solidFill>
                  <a:srgbClr val="FFC000"/>
                </a:solidFill>
              </a:rPr>
              <a:t>учнівської</a:t>
            </a:r>
            <a:r>
              <a:rPr lang="ru-RU" sz="2400" b="1" dirty="0" smtClean="0">
                <a:solidFill>
                  <a:srgbClr val="FFC000"/>
                </a:solidFill>
              </a:rPr>
              <a:t> </a:t>
            </a:r>
            <a:r>
              <a:rPr lang="ru-RU" sz="2400" b="1" dirty="0" err="1" smtClean="0">
                <a:solidFill>
                  <a:srgbClr val="FFC000"/>
                </a:solidFill>
              </a:rPr>
              <a:t>молоді</a:t>
            </a:r>
            <a:r>
              <a:rPr lang="ru-RU" sz="2400" b="1" dirty="0" smtClean="0">
                <a:solidFill>
                  <a:srgbClr val="FFC000"/>
                </a:solidFill>
              </a:rPr>
              <a:t> «Моя земля – земля </a:t>
            </a:r>
            <a:r>
              <a:rPr lang="ru-RU" sz="2400" b="1" dirty="0" err="1" smtClean="0">
                <a:solidFill>
                  <a:srgbClr val="FFC000"/>
                </a:solidFill>
              </a:rPr>
              <a:t>моїх</a:t>
            </a:r>
            <a:r>
              <a:rPr lang="ru-RU" sz="2400" b="1" dirty="0" smtClean="0">
                <a:solidFill>
                  <a:srgbClr val="FFC000"/>
                </a:solidFill>
              </a:rPr>
              <a:t> </a:t>
            </a:r>
            <a:r>
              <a:rPr lang="ru-RU" sz="2400" b="1" dirty="0" err="1" smtClean="0">
                <a:solidFill>
                  <a:srgbClr val="FFC000"/>
                </a:solidFill>
              </a:rPr>
              <a:t>батьків</a:t>
            </a:r>
            <a:r>
              <a:rPr lang="ru-RU" sz="2400" b="1" dirty="0" smtClean="0">
                <a:solidFill>
                  <a:srgbClr val="FFC000"/>
                </a:solidFill>
              </a:rPr>
              <a:t>» та </a:t>
            </a:r>
            <a:r>
              <a:rPr lang="ru-RU" sz="2400" b="1" dirty="0" err="1" smtClean="0">
                <a:solidFill>
                  <a:srgbClr val="FFC000"/>
                </a:solidFill>
              </a:rPr>
              <a:t>експедиція</a:t>
            </a:r>
            <a:r>
              <a:rPr lang="ru-RU" sz="2400" b="1" dirty="0" smtClean="0">
                <a:solidFill>
                  <a:srgbClr val="FFC000"/>
                </a:solidFill>
              </a:rPr>
              <a:t> «Моя </a:t>
            </a:r>
            <a:r>
              <a:rPr lang="ru-RU" sz="2400" b="1" dirty="0" err="1" smtClean="0">
                <a:solidFill>
                  <a:srgbClr val="FFC000"/>
                </a:solidFill>
              </a:rPr>
              <a:t>Батьківщина</a:t>
            </a:r>
            <a:r>
              <a:rPr lang="ru-RU" sz="2400" b="1" dirty="0" smtClean="0">
                <a:solidFill>
                  <a:srgbClr val="FFC000"/>
                </a:solidFill>
              </a:rPr>
              <a:t> – </a:t>
            </a:r>
            <a:r>
              <a:rPr lang="ru-RU" sz="2400" b="1" dirty="0" err="1" smtClean="0">
                <a:solidFill>
                  <a:srgbClr val="FFC000"/>
                </a:solidFill>
              </a:rPr>
              <a:t>Україна</a:t>
            </a:r>
            <a:r>
              <a:rPr lang="ru-RU" sz="2400" b="1" dirty="0" smtClean="0">
                <a:solidFill>
                  <a:srgbClr val="FFC000"/>
                </a:solidFill>
              </a:rPr>
              <a:t>»</a:t>
            </a:r>
            <a:endParaRPr lang="ru-RU" sz="2400" b="1" dirty="0">
              <a:solidFill>
                <a:srgbClr val="FFC000"/>
              </a:solidFill>
            </a:endParaRPr>
          </a:p>
        </p:txBody>
      </p:sp>
      <p:grpSp>
        <p:nvGrpSpPr>
          <p:cNvPr id="4" name="Группа 3"/>
          <p:cNvGrpSpPr/>
          <p:nvPr/>
        </p:nvGrpSpPr>
        <p:grpSpPr>
          <a:xfrm>
            <a:off x="-31259" y="0"/>
            <a:ext cx="1722939" cy="6830624"/>
            <a:chOff x="-31259" y="0"/>
            <a:chExt cx="1722939" cy="6830624"/>
          </a:xfrm>
        </p:grpSpPr>
        <p:pic>
          <p:nvPicPr>
            <p:cNvPr id="1026" name="Picture 2" descr="C:\Users\ТОЛЯ\Desktop\5555555555\stock-vector-vector-illustration-of-ukrainian-national-pattern-ornament-eps-105031679.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5" y="276968"/>
              <a:ext cx="2276874" cy="1722937"/>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C:\Users\ТОЛЯ\Desktop\5555555555\stock-vector-vector-illustration-of-ukrainian-national-pattern-ornament-eps-105031679.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6" y="2553843"/>
              <a:ext cx="2276874" cy="1722937"/>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C:\Users\ТОЛЯ\Desktop\5555555555\stock-vector-vector-illustration-of-ukrainian-national-pattern-ornament-eps-105031679.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7" y="4830718"/>
              <a:ext cx="2276874" cy="172293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7" name="Группа 26"/>
          <p:cNvGrpSpPr/>
          <p:nvPr/>
        </p:nvGrpSpPr>
        <p:grpSpPr>
          <a:xfrm>
            <a:off x="7421061" y="27376"/>
            <a:ext cx="1722939" cy="6830624"/>
            <a:chOff x="-31259" y="0"/>
            <a:chExt cx="1722939" cy="6830624"/>
          </a:xfrm>
        </p:grpSpPr>
        <p:pic>
          <p:nvPicPr>
            <p:cNvPr id="28" name="Picture 2" descr="C:\Users\ТОЛЯ\Desktop\5555555555\stock-vector-vector-illustration-of-ukrainian-national-pattern-ornament-eps-105031679.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5" y="276968"/>
              <a:ext cx="2276874" cy="1722937"/>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C:\Users\ТОЛЯ\Desktop\5555555555\stock-vector-vector-illustration-of-ukrainian-national-pattern-ornament-eps-105031679.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6" y="2553843"/>
              <a:ext cx="2276874" cy="172293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C:\Users\ТОЛЯ\Desktop\5555555555\stock-vector-vector-illustration-of-ukrainian-national-pattern-ornament-eps-105031679.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7" y="4830718"/>
              <a:ext cx="2276874" cy="172293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1" name="Picture 2" descr="C:\Users\ТОЛЯ\Desktop\5555555555\ukraine-mai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6046" y="4420392"/>
            <a:ext cx="3603986" cy="2437608"/>
          </a:xfrm>
          <a:prstGeom prst="rect">
            <a:avLst/>
          </a:prstGeom>
          <a:ln>
            <a:noFill/>
          </a:ln>
          <a:effectLst>
            <a:softEdge rad="317500"/>
          </a:effectLst>
          <a:extLst>
            <a:ext uri="{909E8E84-426E-40DD-AFC4-6F175D3DCCD1}">
              <a14:hiddenFill xmlns:a14="http://schemas.microsoft.com/office/drawing/2010/main" xmlns="">
                <a:solidFill>
                  <a:srgbClr val="FFFFFF"/>
                </a:solidFill>
              </a14:hiddenFill>
            </a:ext>
          </a:extLst>
        </p:spPr>
      </p:pic>
      <p:pic>
        <p:nvPicPr>
          <p:cNvPr id="32" name="Picture 2" descr="C:\Users\ТОЛЯ\Desktop\5555555555\ukraine-mai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4427984" y="4393016"/>
            <a:ext cx="3452798" cy="2437608"/>
          </a:xfrm>
          <a:prstGeom prst="rect">
            <a:avLst/>
          </a:prstGeom>
          <a:ln>
            <a:noFill/>
          </a:ln>
          <a:effectLst>
            <a:softEdge rad="317500"/>
          </a:effectLst>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195736" y="2132856"/>
            <a:ext cx="4896544" cy="2031325"/>
          </a:xfrm>
          <a:prstGeom prst="rect">
            <a:avLst/>
          </a:prstGeom>
          <a:noFill/>
        </p:spPr>
        <p:txBody>
          <a:bodyPr wrap="square" rtlCol="0">
            <a:spAutoFit/>
          </a:bodyPr>
          <a:lstStyle/>
          <a:p>
            <a:pPr algn="just"/>
            <a:r>
              <a:rPr lang="uk-UA" dirty="0"/>
              <a:t>Задля збереження і примноження традицій, звичаїв, обрядів нашого народу, відкриття та висвітлення творчих доробків людей, які зробили чималий внесок в розбудову незалежної України школярі під керівництвом класних керівників досліджують </a:t>
            </a:r>
            <a:r>
              <a:rPr lang="uk-UA" dirty="0" smtClean="0"/>
              <a:t>експедиції</a:t>
            </a:r>
            <a:endParaRPr lang="uk-UA" dirty="0"/>
          </a:p>
        </p:txBody>
      </p:sp>
    </p:spTree>
    <p:extLst>
      <p:ext uri="{BB962C8B-B14F-4D97-AF65-F5344CB8AC3E}">
        <p14:creationId xmlns:p14="http://schemas.microsoft.com/office/powerpoint/2010/main" xmlns="" val="1186592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a:off x="17625" y="6053936"/>
            <a:ext cx="2898191" cy="804064"/>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a:off x="2915816" y="6053936"/>
            <a:ext cx="3168353" cy="804064"/>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a:off x="6084169" y="6053936"/>
            <a:ext cx="3059832" cy="80406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92535" y="4959533"/>
            <a:ext cx="6419344" cy="193679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1187624" y="548680"/>
            <a:ext cx="7272808" cy="5078313"/>
          </a:xfrm>
          <a:prstGeom prst="rect">
            <a:avLst/>
          </a:prstGeom>
          <a:noFill/>
        </p:spPr>
        <p:txBody>
          <a:bodyPr wrap="square" rtlCol="0">
            <a:spAutoFit/>
          </a:bodyPr>
          <a:lstStyle/>
          <a:p>
            <a:pPr algn="just"/>
            <a:r>
              <a:rPr lang="uk-UA" b="1" dirty="0" smtClean="0">
                <a:solidFill>
                  <a:srgbClr val="FFC000"/>
                </a:solidFill>
              </a:rPr>
              <a:t>Задля  формування </a:t>
            </a:r>
            <a:r>
              <a:rPr lang="uk-UA" b="1" dirty="0">
                <a:solidFill>
                  <a:srgbClr val="FFC000"/>
                </a:solidFill>
              </a:rPr>
              <a:t>у молодого покоління високої патріотичної свідомості, почуття вірності, любові до Батьківщини, турботи про благо свого народу, готовності до виконання громадянського і конституційного обов’язку із захисту національних інтересів, цілісності, незалежності України; виховання громадянина-патріота, готового брати на себе відповідальність, самовіддано розбудовувати країну як суверенну, незалежну, демократичну, правову, соціальну державу, дбати про її національну безпеку, сприяти єдності української політичної нації та встановленню громадянського миру й злагоди в суспільстві; пробудження громадянської і громадської ініціативи, використання потенціалу учнівського самоврядування в  проведенні акцій патріотичного спрямування, підтримка українських військових в зоні АТО члени районного учнівського парламенту під керівництвом голови – Ковальчука Андрія, учня Почаївської ЗОШ І-ІІІ ступенів працюють над проектами:</a:t>
            </a:r>
          </a:p>
          <a:p>
            <a:endParaRPr lang="uk-UA" dirty="0"/>
          </a:p>
        </p:txBody>
      </p:sp>
    </p:spTree>
    <p:extLst>
      <p:ext uri="{BB962C8B-B14F-4D97-AF65-F5344CB8AC3E}">
        <p14:creationId xmlns:p14="http://schemas.microsoft.com/office/powerpoint/2010/main" xmlns="" val="3623920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56933"/>
            <a:ext cx="8097081" cy="977538"/>
          </a:xfrm>
        </p:spPr>
        <p:txBody>
          <a:bodyPr/>
          <a:lstStyle/>
          <a:p>
            <a:pPr marL="182880" indent="0">
              <a:buNone/>
            </a:pPr>
            <a:r>
              <a:rPr lang="uk-UA" sz="3600" dirty="0">
                <a:solidFill>
                  <a:srgbClr val="FFC000"/>
                </a:solidFill>
                <a:effectLst/>
                <a:latin typeface="Arial Narrow" panose="020B0606020202030204" pitchFamily="34" charset="0"/>
              </a:rPr>
              <a:t>«Книга звитяги»;</a:t>
            </a:r>
            <a:br>
              <a:rPr lang="uk-UA" sz="3600" dirty="0">
                <a:solidFill>
                  <a:srgbClr val="FFC000"/>
                </a:solidFill>
                <a:effectLst/>
                <a:latin typeface="Arial Narrow" panose="020B0606020202030204" pitchFamily="34" charset="0"/>
              </a:rPr>
            </a:br>
            <a:r>
              <a:rPr lang="uk-UA" sz="3600" dirty="0">
                <a:solidFill>
                  <a:srgbClr val="FFC000"/>
                </a:solidFill>
                <a:effectLst/>
                <a:latin typeface="Arial Narrow" panose="020B0606020202030204" pitchFamily="34" charset="0"/>
              </a:rPr>
              <a:t>«Рух опіки»;</a:t>
            </a:r>
            <a:br>
              <a:rPr lang="uk-UA" sz="3600" dirty="0">
                <a:solidFill>
                  <a:srgbClr val="FFC000"/>
                </a:solidFill>
                <a:effectLst/>
                <a:latin typeface="Arial Narrow" panose="020B0606020202030204" pitchFamily="34" charset="0"/>
              </a:rPr>
            </a:br>
            <a:r>
              <a:rPr lang="uk-UA" sz="3600" dirty="0">
                <a:solidFill>
                  <a:srgbClr val="FFC000"/>
                </a:solidFill>
                <a:effectLst/>
                <a:latin typeface="Arial Narrow" panose="020B0606020202030204" pitchFamily="34" charset="0"/>
              </a:rPr>
              <a:t>«Дитячий оберіг для воїна»;</a:t>
            </a:r>
            <a:br>
              <a:rPr lang="uk-UA" sz="3600" dirty="0">
                <a:solidFill>
                  <a:srgbClr val="FFC000"/>
                </a:solidFill>
                <a:effectLst/>
                <a:latin typeface="Arial Narrow" panose="020B0606020202030204" pitchFamily="34" charset="0"/>
              </a:rPr>
            </a:br>
            <a:r>
              <a:rPr lang="uk-UA" sz="3600" dirty="0" smtClean="0">
                <a:solidFill>
                  <a:srgbClr val="FFC000"/>
                </a:solidFill>
                <a:effectLst/>
                <a:latin typeface="Arial Narrow" panose="020B0606020202030204" pitchFamily="34" charset="0"/>
              </a:rPr>
              <a:t>«Рушник єднання»;</a:t>
            </a:r>
            <a:r>
              <a:rPr lang="ru-RU" sz="3600" dirty="0" smtClean="0">
                <a:solidFill>
                  <a:srgbClr val="FFC000"/>
                </a:solidFill>
                <a:effectLst/>
                <a:latin typeface="Arial Narrow" panose="020B0606020202030204" pitchFamily="34" charset="0"/>
              </a:rPr>
              <a:t> </a:t>
            </a:r>
            <a:br>
              <a:rPr lang="ru-RU" sz="3600" dirty="0" smtClean="0">
                <a:solidFill>
                  <a:srgbClr val="FFC000"/>
                </a:solidFill>
                <a:effectLst/>
                <a:latin typeface="Arial Narrow" panose="020B0606020202030204" pitchFamily="34" charset="0"/>
              </a:rPr>
            </a:br>
            <a:r>
              <a:rPr lang="ru-RU" sz="3600" dirty="0" smtClean="0">
                <a:solidFill>
                  <a:srgbClr val="FFC000"/>
                </a:solidFill>
                <a:effectLst/>
                <a:latin typeface="Arial Narrow" panose="020B0606020202030204" pitchFamily="34" charset="0"/>
              </a:rPr>
              <a:t>«</a:t>
            </a:r>
            <a:r>
              <a:rPr lang="ru-RU" sz="3600" dirty="0">
                <a:solidFill>
                  <a:srgbClr val="FFC000"/>
                </a:solidFill>
                <a:effectLst/>
                <a:latin typeface="Arial Narrow" panose="020B0606020202030204" pitchFamily="34" charset="0"/>
              </a:rPr>
              <a:t>ВИПУСКНИЙ У ЧАС ВІЙНИ</a:t>
            </a:r>
            <a:r>
              <a:rPr lang="ru-RU" sz="3600" dirty="0" smtClean="0">
                <a:solidFill>
                  <a:srgbClr val="FFC000"/>
                </a:solidFill>
                <a:effectLst/>
                <a:latin typeface="Arial Narrow" panose="020B0606020202030204" pitchFamily="34" charset="0"/>
              </a:rPr>
              <a:t>»;</a:t>
            </a:r>
            <a:br>
              <a:rPr lang="ru-RU" sz="3600" dirty="0" smtClean="0">
                <a:solidFill>
                  <a:srgbClr val="FFC000"/>
                </a:solidFill>
                <a:effectLst/>
                <a:latin typeface="Arial Narrow" panose="020B0606020202030204" pitchFamily="34" charset="0"/>
              </a:rPr>
            </a:br>
            <a:r>
              <a:rPr lang="uk-UA" sz="3600" dirty="0" smtClean="0">
                <a:solidFill>
                  <a:srgbClr val="FFC000"/>
                </a:solidFill>
                <a:effectLst/>
                <a:latin typeface="Arial Narrow" panose="020B0606020202030204" pitchFamily="34" charset="0"/>
              </a:rPr>
              <a:t>«</a:t>
            </a:r>
            <a:r>
              <a:rPr lang="uk-UA" sz="3600" dirty="0">
                <a:solidFill>
                  <a:srgbClr val="FFC000"/>
                </a:solidFill>
                <a:effectLst/>
                <a:latin typeface="Arial Narrow" panose="020B0606020202030204" pitchFamily="34" charset="0"/>
              </a:rPr>
              <a:t>З вірою у серці»;</a:t>
            </a:r>
            <a:br>
              <a:rPr lang="uk-UA" sz="3600" dirty="0">
                <a:solidFill>
                  <a:srgbClr val="FFC000"/>
                </a:solidFill>
                <a:effectLst/>
                <a:latin typeface="Arial Narrow" panose="020B0606020202030204" pitchFamily="34" charset="0"/>
              </a:rPr>
            </a:br>
            <a:r>
              <a:rPr lang="ru-RU" sz="3600" dirty="0">
                <a:solidFill>
                  <a:srgbClr val="FFC000"/>
                </a:solidFill>
                <a:effectLst/>
                <a:latin typeface="Arial Narrow" panose="020B0606020202030204" pitchFamily="34" charset="0"/>
              </a:rPr>
              <a:t>«</a:t>
            </a:r>
            <a:r>
              <a:rPr lang="ru-RU" sz="3600" dirty="0" err="1">
                <a:solidFill>
                  <a:srgbClr val="FFC000"/>
                </a:solidFill>
                <a:effectLst/>
                <a:latin typeface="Arial Narrow" panose="020B0606020202030204" pitchFamily="34" charset="0"/>
              </a:rPr>
              <a:t>Хто</a:t>
            </a:r>
            <a:r>
              <a:rPr lang="ru-RU" sz="3600" dirty="0">
                <a:solidFill>
                  <a:srgbClr val="FFC000"/>
                </a:solidFill>
                <a:effectLst/>
                <a:latin typeface="Arial Narrow" panose="020B0606020202030204" pitchFamily="34" charset="0"/>
              </a:rPr>
              <a:t> </a:t>
            </a:r>
            <a:r>
              <a:rPr lang="ru-RU" sz="3600" dirty="0" err="1">
                <a:solidFill>
                  <a:srgbClr val="FFC000"/>
                </a:solidFill>
                <a:effectLst/>
                <a:latin typeface="Arial Narrow" panose="020B0606020202030204" pitchFamily="34" charset="0"/>
              </a:rPr>
              <a:t>живий</a:t>
            </a:r>
            <a:r>
              <a:rPr lang="ru-RU" sz="3600" dirty="0">
                <a:solidFill>
                  <a:srgbClr val="FFC000"/>
                </a:solidFill>
                <a:effectLst/>
                <a:latin typeface="Arial Narrow" panose="020B0606020202030204" pitchFamily="34" charset="0"/>
              </a:rPr>
              <a:t>,  в ряд ставай </a:t>
            </a:r>
            <a:r>
              <a:rPr lang="ru-RU" sz="3600" dirty="0" err="1">
                <a:solidFill>
                  <a:srgbClr val="FFC000"/>
                </a:solidFill>
                <a:effectLst/>
                <a:latin typeface="Arial Narrow" panose="020B0606020202030204" pitchFamily="34" charset="0"/>
              </a:rPr>
              <a:t>визволяти</a:t>
            </a:r>
            <a:r>
              <a:rPr lang="ru-RU" sz="3600" dirty="0">
                <a:solidFill>
                  <a:srgbClr val="FFC000"/>
                </a:solidFill>
                <a:effectLst/>
                <a:latin typeface="Arial Narrow" panose="020B0606020202030204" pitchFamily="34" charset="0"/>
              </a:rPr>
              <a:t> </a:t>
            </a:r>
            <a:r>
              <a:rPr lang="ru-RU" sz="3600" dirty="0" err="1">
                <a:solidFill>
                  <a:srgbClr val="FFC000"/>
                </a:solidFill>
                <a:effectLst/>
                <a:latin typeface="Arial Narrow" panose="020B0606020202030204" pitchFamily="34" charset="0"/>
              </a:rPr>
              <a:t>рідний</a:t>
            </a:r>
            <a:r>
              <a:rPr lang="ru-RU" sz="3600" dirty="0">
                <a:solidFill>
                  <a:srgbClr val="FFC000"/>
                </a:solidFill>
                <a:effectLst/>
                <a:latin typeface="Arial Narrow" panose="020B0606020202030204" pitchFamily="34" charset="0"/>
              </a:rPr>
              <a:t> край»</a:t>
            </a:r>
            <a:r>
              <a:rPr lang="uk-UA" sz="3600" dirty="0">
                <a:solidFill>
                  <a:srgbClr val="FFC000"/>
                </a:solidFill>
                <a:effectLst/>
                <a:latin typeface="Arial Narrow" panose="020B0606020202030204" pitchFamily="34" charset="0"/>
              </a:rPr>
              <a:t>; </a:t>
            </a:r>
            <a:br>
              <a:rPr lang="uk-UA" sz="3600" dirty="0">
                <a:solidFill>
                  <a:srgbClr val="FFC000"/>
                </a:solidFill>
                <a:effectLst/>
                <a:latin typeface="Arial Narrow" panose="020B0606020202030204" pitchFamily="34" charset="0"/>
              </a:rPr>
            </a:br>
            <a:r>
              <a:rPr lang="uk-UA" sz="3600" dirty="0">
                <a:solidFill>
                  <a:srgbClr val="FFC000"/>
                </a:solidFill>
                <a:effectLst/>
                <a:latin typeface="Arial Narrow" panose="020B0606020202030204" pitchFamily="34" charset="0"/>
              </a:rPr>
              <a:t>«Я – громадянин України» та ін.</a:t>
            </a:r>
            <a:br>
              <a:rPr lang="uk-UA" sz="3600" dirty="0">
                <a:solidFill>
                  <a:srgbClr val="FFC000"/>
                </a:solidFill>
                <a:effectLst/>
                <a:latin typeface="Arial Narrow" panose="020B0606020202030204" pitchFamily="34" charset="0"/>
              </a:rPr>
            </a:br>
            <a:endParaRPr lang="ru-RU" sz="3600" dirty="0">
              <a:solidFill>
                <a:srgbClr val="FFC000"/>
              </a:solidFill>
              <a:latin typeface="Arial Narrow" panose="020B0606020202030204" pitchFamily="34" charset="0"/>
            </a:endParaRPr>
          </a:p>
        </p:txBody>
      </p:sp>
      <p:grpSp>
        <p:nvGrpSpPr>
          <p:cNvPr id="4" name="Группа 3"/>
          <p:cNvGrpSpPr/>
          <p:nvPr/>
        </p:nvGrpSpPr>
        <p:grpSpPr>
          <a:xfrm rot="16200000">
            <a:off x="4321217" y="2042673"/>
            <a:ext cx="501568" cy="9144002"/>
            <a:chOff x="-10511" y="-44613"/>
            <a:chExt cx="992622" cy="6874727"/>
          </a:xfrm>
        </p:grpSpPr>
        <p:grpSp>
          <p:nvGrpSpPr>
            <p:cNvPr id="30" name="Группа 29"/>
            <p:cNvGrpSpPr/>
            <p:nvPr/>
          </p:nvGrpSpPr>
          <p:grpSpPr>
            <a:xfrm>
              <a:off x="-10511" y="3284984"/>
              <a:ext cx="982111" cy="3545130"/>
              <a:chOff x="-10511" y="0"/>
              <a:chExt cx="1900808" cy="6830114"/>
            </a:xfrm>
          </p:grpSpPr>
          <p:pic>
            <p:nvPicPr>
              <p:cNvPr id="31" name="Picture 8" descr="C:\Users\ТОЛЯ\Desktop\5555555555\ukrainian-ornaments-live-wallpapers-big-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950"/>
              <a:stretch/>
            </p:blipFill>
            <p:spPr bwMode="auto">
              <a:xfrm>
                <a:off x="-10511" y="0"/>
                <a:ext cx="1900808" cy="3345731"/>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8" descr="C:\Users\ТОЛЯ\Desktop\5555555555\ukrainian-ornaments-live-wallpapers-big-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3950"/>
              <a:stretch/>
            </p:blipFill>
            <p:spPr bwMode="auto">
              <a:xfrm>
                <a:off x="-10511" y="3329105"/>
                <a:ext cx="1900808" cy="350100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3" name="Группа 32"/>
            <p:cNvGrpSpPr/>
            <p:nvPr/>
          </p:nvGrpSpPr>
          <p:grpSpPr>
            <a:xfrm>
              <a:off x="0" y="-44613"/>
              <a:ext cx="982111" cy="3545130"/>
              <a:chOff x="-10511" y="0"/>
              <a:chExt cx="1900808" cy="6830114"/>
            </a:xfrm>
          </p:grpSpPr>
          <p:pic>
            <p:nvPicPr>
              <p:cNvPr id="34" name="Picture 8" descr="C:\Users\ТОЛЯ\Desktop\5555555555\ukrainian-ornaments-live-wallpapers-big-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950"/>
              <a:stretch/>
            </p:blipFill>
            <p:spPr bwMode="auto">
              <a:xfrm>
                <a:off x="-10511" y="0"/>
                <a:ext cx="1900808" cy="3345731"/>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8" descr="C:\Users\ТОЛЯ\Desktop\5555555555\ukrainian-ornaments-live-wallpapers-big-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3950"/>
              <a:stretch/>
            </p:blipFill>
            <p:spPr bwMode="auto">
              <a:xfrm>
                <a:off x="-10511" y="3329105"/>
                <a:ext cx="1900808" cy="3501009"/>
              </a:xfrm>
              <a:prstGeom prst="rect">
                <a:avLst/>
              </a:prstGeom>
              <a:noFill/>
              <a:extLst>
                <a:ext uri="{909E8E84-426E-40DD-AFC4-6F175D3DCCD1}">
                  <a14:hiddenFill xmlns:a14="http://schemas.microsoft.com/office/drawing/2010/main" xmlns="">
                    <a:solidFill>
                      <a:srgbClr val="FFFFFF"/>
                    </a:solidFill>
                  </a14:hiddenFill>
                </a:ext>
              </a:extLst>
            </p:spPr>
          </p:pic>
        </p:grpSp>
      </p:grpSp>
      <p:pic>
        <p:nvPicPr>
          <p:cNvPr id="2050" name="Picture 2" descr="C:\Users\ТОЛЯ\Desktop\5555555555\1346064039ukr.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17982" y="116632"/>
            <a:ext cx="2726018" cy="1800200"/>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2392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75856" y="71859"/>
            <a:ext cx="2448272" cy="400110"/>
          </a:xfrm>
          <a:prstGeom prst="rect">
            <a:avLst/>
          </a:prstGeom>
          <a:noFill/>
        </p:spPr>
        <p:txBody>
          <a:bodyPr wrap="square" rtlCol="0">
            <a:spAutoFit/>
          </a:bodyPr>
          <a:lstStyle/>
          <a:p>
            <a:pPr algn="ctr"/>
            <a:r>
              <a:rPr lang="uk-UA" sz="2000" dirty="0" smtClean="0">
                <a:solidFill>
                  <a:srgbClr val="FFC000"/>
                </a:solidFill>
              </a:rPr>
              <a:t>П  Л  А  Н</a:t>
            </a:r>
            <a:endParaRPr lang="uk-UA" sz="2000" dirty="0">
              <a:solidFill>
                <a:srgbClr val="FFC000"/>
              </a:solidFill>
            </a:endParaRPr>
          </a:p>
        </p:txBody>
      </p:sp>
      <p:sp>
        <p:nvSpPr>
          <p:cNvPr id="2" name="TextBox 1"/>
          <p:cNvSpPr txBox="1"/>
          <p:nvPr/>
        </p:nvSpPr>
        <p:spPr>
          <a:xfrm>
            <a:off x="1115616" y="492496"/>
            <a:ext cx="7632848" cy="6678751"/>
          </a:xfrm>
          <a:prstGeom prst="rect">
            <a:avLst/>
          </a:prstGeom>
          <a:noFill/>
        </p:spPr>
        <p:txBody>
          <a:bodyPr wrap="square" rtlCol="0">
            <a:spAutoFit/>
          </a:bodyPr>
          <a:lstStyle/>
          <a:p>
            <a:pPr lvl="0" algn="just"/>
            <a:r>
              <a:rPr lang="uk-UA" sz="2000" dirty="0" smtClean="0">
                <a:solidFill>
                  <a:srgbClr val="FFC000"/>
                </a:solidFill>
              </a:rPr>
              <a:t>4. Роль   </a:t>
            </a:r>
            <a:r>
              <a:rPr lang="uk-UA" sz="2000" dirty="0">
                <a:solidFill>
                  <a:srgbClr val="FFC000"/>
                </a:solidFill>
              </a:rPr>
              <a:t>учнівського самоврядування та </a:t>
            </a:r>
            <a:r>
              <a:rPr lang="uk-UA" sz="2000" dirty="0" err="1">
                <a:solidFill>
                  <a:srgbClr val="FFC000"/>
                </a:solidFill>
              </a:rPr>
              <a:t>обʼєднання</a:t>
            </a:r>
            <a:r>
              <a:rPr lang="uk-UA" sz="2000" dirty="0">
                <a:solidFill>
                  <a:srgbClr val="FFC000"/>
                </a:solidFill>
              </a:rPr>
              <a:t> «Сокіл»   у формуванні громадянської   свідомості підростаючого покоління засобами патріотичного виховання.</a:t>
            </a:r>
          </a:p>
          <a:p>
            <a:pPr algn="r"/>
            <a:r>
              <a:rPr lang="uk-UA" b="1" dirty="0">
                <a:solidFill>
                  <a:srgbClr val="FFC000"/>
                </a:solidFill>
              </a:rPr>
              <a:t>Мазурок Вадим</a:t>
            </a:r>
            <a:r>
              <a:rPr lang="uk-UA" dirty="0">
                <a:solidFill>
                  <a:srgbClr val="FFC000"/>
                </a:solidFill>
              </a:rPr>
              <a:t>, президент  учнівського комітету, учень 11 класу </a:t>
            </a:r>
            <a:r>
              <a:rPr lang="uk-UA" dirty="0" err="1">
                <a:solidFill>
                  <a:srgbClr val="FFC000"/>
                </a:solidFill>
              </a:rPr>
              <a:t>Дунаївської</a:t>
            </a:r>
            <a:r>
              <a:rPr lang="uk-UA" dirty="0">
                <a:solidFill>
                  <a:srgbClr val="FFC000"/>
                </a:solidFill>
              </a:rPr>
              <a:t>  ЗОШ І-ІІІ ступенів </a:t>
            </a:r>
            <a:r>
              <a:rPr lang="uk-UA" dirty="0" smtClean="0">
                <a:solidFill>
                  <a:srgbClr val="FFC000"/>
                </a:solidFill>
              </a:rPr>
              <a:t>     </a:t>
            </a:r>
          </a:p>
          <a:p>
            <a:pPr algn="r"/>
            <a:r>
              <a:rPr lang="uk-UA" dirty="0" smtClean="0">
                <a:solidFill>
                  <a:srgbClr val="FFC000"/>
                </a:solidFill>
              </a:rPr>
              <a:t>ім</a:t>
            </a:r>
            <a:r>
              <a:rPr lang="uk-UA" dirty="0">
                <a:solidFill>
                  <a:srgbClr val="FFC000"/>
                </a:solidFill>
              </a:rPr>
              <a:t>. Героя України Олександра </a:t>
            </a:r>
            <a:r>
              <a:rPr lang="uk-UA" dirty="0" err="1">
                <a:solidFill>
                  <a:srgbClr val="FFC000"/>
                </a:solidFill>
              </a:rPr>
              <a:t>Капіноса</a:t>
            </a:r>
            <a:r>
              <a:rPr lang="uk-UA" dirty="0">
                <a:solidFill>
                  <a:srgbClr val="FFC000"/>
                </a:solidFill>
              </a:rPr>
              <a:t>.</a:t>
            </a:r>
          </a:p>
          <a:p>
            <a:pPr lvl="0" algn="just"/>
            <a:r>
              <a:rPr lang="uk-UA" sz="2000" dirty="0" smtClean="0">
                <a:solidFill>
                  <a:srgbClr val="FFC000"/>
                </a:solidFill>
              </a:rPr>
              <a:t>5. Екскурсія </a:t>
            </a:r>
            <a:r>
              <a:rPr lang="uk-UA" sz="2000" dirty="0">
                <a:solidFill>
                  <a:srgbClr val="FFC000"/>
                </a:solidFill>
              </a:rPr>
              <a:t>в історико-меморіальну кімнату-музей ім. Героя України Олександра </a:t>
            </a:r>
            <a:r>
              <a:rPr lang="uk-UA" sz="2000" dirty="0" err="1">
                <a:solidFill>
                  <a:srgbClr val="FFC000"/>
                </a:solidFill>
              </a:rPr>
              <a:t>Капіноса</a:t>
            </a:r>
            <a:r>
              <a:rPr lang="uk-UA" sz="2000" dirty="0">
                <a:solidFill>
                  <a:srgbClr val="FFC000"/>
                </a:solidFill>
              </a:rPr>
              <a:t>.</a:t>
            </a:r>
          </a:p>
          <a:p>
            <a:pPr marL="342900" lvl="0" indent="-342900" algn="just">
              <a:buFont typeface="Arial" panose="020B0604020202020204" pitchFamily="34" charset="0"/>
              <a:buChar char="•"/>
            </a:pPr>
            <a:r>
              <a:rPr lang="uk-UA" sz="2000" dirty="0">
                <a:solidFill>
                  <a:srgbClr val="FFC000"/>
                </a:solidFill>
              </a:rPr>
              <a:t>Життєвий шлях Героя України.</a:t>
            </a:r>
          </a:p>
          <a:p>
            <a:pPr algn="r"/>
            <a:r>
              <a:rPr lang="uk-UA" b="1" dirty="0">
                <a:solidFill>
                  <a:srgbClr val="FFC000"/>
                </a:solidFill>
              </a:rPr>
              <a:t>Пилипчук Юлія</a:t>
            </a:r>
            <a:r>
              <a:rPr lang="uk-UA" dirty="0">
                <a:solidFill>
                  <a:srgbClr val="FFC000"/>
                </a:solidFill>
              </a:rPr>
              <a:t>, член патріотичного клубу «Кремінь», </a:t>
            </a:r>
            <a:endParaRPr lang="uk-UA" dirty="0" smtClean="0">
              <a:solidFill>
                <a:srgbClr val="FFC000"/>
              </a:solidFill>
            </a:endParaRPr>
          </a:p>
          <a:p>
            <a:pPr algn="r"/>
            <a:r>
              <a:rPr lang="uk-UA" dirty="0" smtClean="0">
                <a:solidFill>
                  <a:srgbClr val="FFC000"/>
                </a:solidFill>
              </a:rPr>
              <a:t>учениця </a:t>
            </a:r>
            <a:r>
              <a:rPr lang="uk-UA" dirty="0">
                <a:solidFill>
                  <a:srgbClr val="FFC000"/>
                </a:solidFill>
              </a:rPr>
              <a:t>7 класу </a:t>
            </a:r>
            <a:r>
              <a:rPr lang="uk-UA" dirty="0" err="1">
                <a:solidFill>
                  <a:srgbClr val="FFC000"/>
                </a:solidFill>
              </a:rPr>
              <a:t>Дунаївської</a:t>
            </a:r>
            <a:r>
              <a:rPr lang="uk-UA" dirty="0">
                <a:solidFill>
                  <a:srgbClr val="FFC000"/>
                </a:solidFill>
              </a:rPr>
              <a:t>  ЗОШ І-ІІІ ступенів </a:t>
            </a:r>
            <a:endParaRPr lang="uk-UA" dirty="0" smtClean="0">
              <a:solidFill>
                <a:srgbClr val="FFC000"/>
              </a:solidFill>
            </a:endParaRPr>
          </a:p>
          <a:p>
            <a:pPr algn="r"/>
            <a:r>
              <a:rPr lang="uk-UA" dirty="0" smtClean="0">
                <a:solidFill>
                  <a:srgbClr val="FFC000"/>
                </a:solidFill>
              </a:rPr>
              <a:t>ім</a:t>
            </a:r>
            <a:r>
              <a:rPr lang="uk-UA" dirty="0">
                <a:solidFill>
                  <a:srgbClr val="FFC000"/>
                </a:solidFill>
              </a:rPr>
              <a:t>. Героя України Олександра </a:t>
            </a:r>
            <a:r>
              <a:rPr lang="uk-UA" dirty="0" err="1">
                <a:solidFill>
                  <a:srgbClr val="FFC000"/>
                </a:solidFill>
              </a:rPr>
              <a:t>Капіноса</a:t>
            </a:r>
            <a:r>
              <a:rPr lang="uk-UA" dirty="0">
                <a:solidFill>
                  <a:srgbClr val="FFC000"/>
                </a:solidFill>
              </a:rPr>
              <a:t>.</a:t>
            </a:r>
          </a:p>
          <a:p>
            <a:pPr marL="342900" lvl="0" indent="-342900" algn="just">
              <a:buFont typeface="Arial" panose="020B0604020202020204" pitchFamily="34" charset="0"/>
              <a:buChar char="•"/>
            </a:pPr>
            <a:r>
              <a:rPr lang="uk-UA" sz="2000" dirty="0">
                <a:solidFill>
                  <a:srgbClr val="0070C0"/>
                </a:solidFill>
              </a:rPr>
              <a:t>Спогади про Олександра </a:t>
            </a:r>
            <a:r>
              <a:rPr lang="uk-UA" sz="2000" dirty="0" err="1">
                <a:solidFill>
                  <a:srgbClr val="0070C0"/>
                </a:solidFill>
              </a:rPr>
              <a:t>Капіноса</a:t>
            </a:r>
            <a:r>
              <a:rPr lang="uk-UA" sz="2000" dirty="0">
                <a:solidFill>
                  <a:srgbClr val="0070C0"/>
                </a:solidFill>
              </a:rPr>
              <a:t>. </a:t>
            </a:r>
          </a:p>
          <a:p>
            <a:pPr algn="r"/>
            <a:r>
              <a:rPr lang="uk-UA" b="1" dirty="0" err="1">
                <a:solidFill>
                  <a:srgbClr val="0070C0"/>
                </a:solidFill>
              </a:rPr>
              <a:t>Каняєва</a:t>
            </a:r>
            <a:r>
              <a:rPr lang="uk-UA" b="1" dirty="0">
                <a:solidFill>
                  <a:srgbClr val="0070C0"/>
                </a:solidFill>
              </a:rPr>
              <a:t> Наталія</a:t>
            </a:r>
            <a:r>
              <a:rPr lang="uk-UA" dirty="0">
                <a:solidFill>
                  <a:srgbClr val="0070C0"/>
                </a:solidFill>
              </a:rPr>
              <a:t>, сестра О. </a:t>
            </a:r>
            <a:r>
              <a:rPr lang="uk-UA" dirty="0" err="1">
                <a:solidFill>
                  <a:srgbClr val="0070C0"/>
                </a:solidFill>
              </a:rPr>
              <a:t>Капіноса</a:t>
            </a:r>
            <a:r>
              <a:rPr lang="uk-UA" dirty="0">
                <a:solidFill>
                  <a:srgbClr val="0070C0"/>
                </a:solidFill>
              </a:rPr>
              <a:t>;</a:t>
            </a:r>
          </a:p>
          <a:p>
            <a:pPr algn="r"/>
            <a:r>
              <a:rPr lang="uk-UA" b="1" dirty="0" err="1">
                <a:solidFill>
                  <a:srgbClr val="0070C0"/>
                </a:solidFill>
              </a:rPr>
              <a:t>Ванжула</a:t>
            </a:r>
            <a:r>
              <a:rPr lang="uk-UA" b="1" dirty="0">
                <a:solidFill>
                  <a:srgbClr val="0070C0"/>
                </a:solidFill>
              </a:rPr>
              <a:t> Роман, </a:t>
            </a:r>
            <a:r>
              <a:rPr lang="uk-UA" dirty="0">
                <a:solidFill>
                  <a:srgbClr val="0070C0"/>
                </a:solidFill>
              </a:rPr>
              <a:t>побратим Героя.</a:t>
            </a:r>
          </a:p>
          <a:p>
            <a:pPr lvl="0" algn="just"/>
            <a:r>
              <a:rPr lang="uk-UA" sz="2000" dirty="0" smtClean="0">
                <a:solidFill>
                  <a:srgbClr val="0070C0"/>
                </a:solidFill>
              </a:rPr>
              <a:t>6. Колективна </a:t>
            </a:r>
            <a:r>
              <a:rPr lang="uk-UA" sz="2000" dirty="0">
                <a:solidFill>
                  <a:srgbClr val="0070C0"/>
                </a:solidFill>
              </a:rPr>
              <a:t>творча справа «З Україно в серці!».</a:t>
            </a:r>
          </a:p>
          <a:p>
            <a:pPr algn="r"/>
            <a:r>
              <a:rPr lang="uk-UA" b="1" dirty="0">
                <a:solidFill>
                  <a:srgbClr val="0070C0"/>
                </a:solidFill>
              </a:rPr>
              <a:t>Педагогічний колектив </a:t>
            </a:r>
            <a:r>
              <a:rPr lang="uk-UA" dirty="0">
                <a:solidFill>
                  <a:srgbClr val="0070C0"/>
                </a:solidFill>
              </a:rPr>
              <a:t> </a:t>
            </a:r>
            <a:endParaRPr lang="uk-UA" dirty="0" smtClean="0">
              <a:solidFill>
                <a:srgbClr val="0070C0"/>
              </a:solidFill>
            </a:endParaRPr>
          </a:p>
          <a:p>
            <a:pPr algn="r"/>
            <a:r>
              <a:rPr lang="uk-UA" dirty="0" err="1" smtClean="0">
                <a:solidFill>
                  <a:srgbClr val="0070C0"/>
                </a:solidFill>
              </a:rPr>
              <a:t>Дунаївської</a:t>
            </a:r>
            <a:r>
              <a:rPr lang="uk-UA" dirty="0" smtClean="0">
                <a:solidFill>
                  <a:srgbClr val="0070C0"/>
                </a:solidFill>
              </a:rPr>
              <a:t>  </a:t>
            </a:r>
            <a:r>
              <a:rPr lang="uk-UA" dirty="0">
                <a:solidFill>
                  <a:srgbClr val="0070C0"/>
                </a:solidFill>
              </a:rPr>
              <a:t>ЗОШ І-ІІІ ступенів </a:t>
            </a:r>
            <a:endParaRPr lang="uk-UA" dirty="0" smtClean="0">
              <a:solidFill>
                <a:srgbClr val="0070C0"/>
              </a:solidFill>
            </a:endParaRPr>
          </a:p>
          <a:p>
            <a:pPr algn="r"/>
            <a:r>
              <a:rPr lang="uk-UA" dirty="0" smtClean="0">
                <a:solidFill>
                  <a:srgbClr val="0070C0"/>
                </a:solidFill>
              </a:rPr>
              <a:t>ім</a:t>
            </a:r>
            <a:r>
              <a:rPr lang="uk-UA" dirty="0">
                <a:solidFill>
                  <a:srgbClr val="0070C0"/>
                </a:solidFill>
              </a:rPr>
              <a:t>. Героя України Олександра </a:t>
            </a:r>
            <a:r>
              <a:rPr lang="uk-UA" dirty="0" err="1">
                <a:solidFill>
                  <a:srgbClr val="0070C0"/>
                </a:solidFill>
              </a:rPr>
              <a:t>Капіноса</a:t>
            </a:r>
            <a:r>
              <a:rPr lang="uk-UA" dirty="0">
                <a:solidFill>
                  <a:srgbClr val="0070C0"/>
                </a:solidFill>
              </a:rPr>
              <a:t>.</a:t>
            </a:r>
          </a:p>
          <a:p>
            <a:pPr lvl="0" algn="just"/>
            <a:r>
              <a:rPr lang="uk-UA" sz="2000" dirty="0" smtClean="0">
                <a:solidFill>
                  <a:srgbClr val="0070C0"/>
                </a:solidFill>
              </a:rPr>
              <a:t>7. Підбиття </a:t>
            </a:r>
            <a:r>
              <a:rPr lang="uk-UA" sz="2000" dirty="0">
                <a:solidFill>
                  <a:srgbClr val="0070C0"/>
                </a:solidFill>
              </a:rPr>
              <a:t>підсумків семінару-практикуму.</a:t>
            </a:r>
          </a:p>
          <a:p>
            <a:pPr lvl="0"/>
            <a:r>
              <a:rPr lang="uk-UA" dirty="0" smtClean="0">
                <a:solidFill>
                  <a:srgbClr val="0070C0"/>
                </a:solidFill>
              </a:rPr>
              <a:t>8. Різне</a:t>
            </a:r>
            <a:endParaRPr lang="uk-UA" dirty="0">
              <a:solidFill>
                <a:srgbClr val="0070C0"/>
              </a:solidFill>
            </a:endParaRPr>
          </a:p>
          <a:p>
            <a:r>
              <a:rPr lang="uk-UA" dirty="0">
                <a:solidFill>
                  <a:srgbClr val="0070C0"/>
                </a:solidFill>
              </a:rPr>
              <a:t> </a:t>
            </a:r>
          </a:p>
          <a:p>
            <a:endParaRPr lang="uk-UA" dirty="0"/>
          </a:p>
        </p:txBody>
      </p:sp>
    </p:spTree>
    <p:extLst>
      <p:ext uri="{BB962C8B-B14F-4D97-AF65-F5344CB8AC3E}">
        <p14:creationId xmlns:p14="http://schemas.microsoft.com/office/powerpoint/2010/main" xmlns="" val="1773546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3391" y="20786"/>
            <a:ext cx="6368889" cy="977538"/>
          </a:xfrm>
        </p:spPr>
        <p:txBody>
          <a:bodyPr/>
          <a:lstStyle/>
          <a:p>
            <a:pPr marL="182880" indent="0" algn="ctr">
              <a:buNone/>
            </a:pPr>
            <a:r>
              <a:rPr lang="ru-RU" dirty="0" err="1" smtClean="0"/>
              <a:t>Флеш-моби</a:t>
            </a:r>
            <a:r>
              <a:rPr lang="ru-RU" dirty="0" smtClean="0"/>
              <a:t>:</a:t>
            </a:r>
            <a:endParaRPr lang="ru-RU" dirty="0"/>
          </a:p>
        </p:txBody>
      </p:sp>
      <p:grpSp>
        <p:nvGrpSpPr>
          <p:cNvPr id="14" name="Группа 13"/>
          <p:cNvGrpSpPr/>
          <p:nvPr/>
        </p:nvGrpSpPr>
        <p:grpSpPr>
          <a:xfrm>
            <a:off x="0" y="1738"/>
            <a:ext cx="720080" cy="3499270"/>
            <a:chOff x="-31259" y="0"/>
            <a:chExt cx="1722939" cy="6830624"/>
          </a:xfrm>
        </p:grpSpPr>
        <p:pic>
          <p:nvPicPr>
            <p:cNvPr id="15" name="Picture 2" descr="C:\Users\ТОЛЯ\Desktop\5555555555\stock-vector-vector-illustration-of-ukrainian-national-pattern-ornament-eps-105031679.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5" y="276968"/>
              <a:ext cx="2276874" cy="172293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C:\Users\ТОЛЯ\Desktop\5555555555\stock-vector-vector-illustration-of-ukrainian-national-pattern-ornament-eps-105031679.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6" y="2553843"/>
              <a:ext cx="2276874" cy="172293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C:\Users\ТОЛЯ\Desktop\5555555555\stock-vector-vector-illustration-of-ukrainian-national-pattern-ornament-eps-105031679.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7" y="4830718"/>
              <a:ext cx="2276874" cy="172293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 name="Группа 17"/>
          <p:cNvGrpSpPr/>
          <p:nvPr/>
        </p:nvGrpSpPr>
        <p:grpSpPr>
          <a:xfrm>
            <a:off x="3311" y="3501008"/>
            <a:ext cx="720080" cy="3356992"/>
            <a:chOff x="-31259" y="0"/>
            <a:chExt cx="1722939" cy="6830624"/>
          </a:xfrm>
        </p:grpSpPr>
        <p:pic>
          <p:nvPicPr>
            <p:cNvPr id="19" name="Picture 2" descr="C:\Users\ТОЛЯ\Desktop\5555555555\stock-vector-vector-illustration-of-ukrainian-national-pattern-ornament-eps-105031679.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5" y="276968"/>
              <a:ext cx="2276874" cy="1722937"/>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C:\Users\ТОЛЯ\Desktop\5555555555\stock-vector-vector-illustration-of-ukrainian-national-pattern-ornament-eps-105031679.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6" y="2553843"/>
              <a:ext cx="2276874" cy="1722937"/>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C:\Users\ТОЛЯ\Desktop\5555555555\stock-vector-vector-illustration-of-ukrainian-national-pattern-ornament-eps-105031679.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5546" b="8855"/>
            <a:stretch/>
          </p:blipFill>
          <p:spPr bwMode="auto">
            <a:xfrm rot="5400000">
              <a:off x="-308227" y="4830718"/>
              <a:ext cx="2276874" cy="172293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050" name="Picture 2" descr="C:\Users\ТОЛЯ\Desktop\5555555555\ukraine-mai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76256" y="-232261"/>
            <a:ext cx="2605915" cy="2611128"/>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331640" y="1024519"/>
            <a:ext cx="5976664" cy="4770537"/>
          </a:xfrm>
          <a:prstGeom prst="rect">
            <a:avLst/>
          </a:prstGeom>
          <a:noFill/>
        </p:spPr>
        <p:txBody>
          <a:bodyPr wrap="square" rtlCol="0">
            <a:spAutoFit/>
          </a:bodyPr>
          <a:lstStyle/>
          <a:p>
            <a:pPr marL="342900" indent="-342900" algn="just">
              <a:buFont typeface="Arial" panose="020B0604020202020204" pitchFamily="34" charset="0"/>
              <a:buChar char="•"/>
            </a:pPr>
            <a:r>
              <a:rPr lang="ru-RU" sz="2400" b="1" dirty="0" smtClean="0"/>
              <a:t>«Молитва за </a:t>
            </a:r>
            <a:r>
              <a:rPr lang="ru-RU" sz="2400" b="1" dirty="0" err="1" smtClean="0"/>
              <a:t>Україну</a:t>
            </a:r>
            <a:r>
              <a:rPr lang="ru-RU" sz="2400" b="1" dirty="0" smtClean="0"/>
              <a:t>»;</a:t>
            </a:r>
          </a:p>
          <a:p>
            <a:pPr marL="342900" indent="-342900" algn="just">
              <a:buFont typeface="Arial" panose="020B0604020202020204" pitchFamily="34" charset="0"/>
              <a:buChar char="•"/>
            </a:pPr>
            <a:r>
              <a:rPr lang="ru-RU" sz="2400" dirty="0" smtClean="0"/>
              <a:t>«</a:t>
            </a:r>
            <a:r>
              <a:rPr lang="ru-RU" sz="2400" dirty="0"/>
              <a:t>Дух, </a:t>
            </a:r>
            <a:r>
              <a:rPr lang="ru-RU" sz="2400" dirty="0" err="1"/>
              <a:t>що</a:t>
            </a:r>
            <a:r>
              <a:rPr lang="ru-RU" sz="2400" dirty="0"/>
              <a:t> </a:t>
            </a:r>
            <a:r>
              <a:rPr lang="ru-RU" sz="2400" dirty="0" err="1"/>
              <a:t>тіло</a:t>
            </a:r>
            <a:r>
              <a:rPr lang="ru-RU" sz="2400" dirty="0"/>
              <a:t> рве до бою», </a:t>
            </a:r>
            <a:r>
              <a:rPr lang="ru-RU" sz="2400" dirty="0" err="1"/>
              <a:t>присвяченого</a:t>
            </a:r>
            <a:r>
              <a:rPr lang="ru-RU" sz="2400" dirty="0"/>
              <a:t> </a:t>
            </a:r>
            <a:r>
              <a:rPr lang="ru-RU" sz="2400" dirty="0" err="1"/>
              <a:t>захисникам</a:t>
            </a:r>
            <a:r>
              <a:rPr lang="ru-RU" sz="2400" dirty="0"/>
              <a:t> </a:t>
            </a:r>
            <a:r>
              <a:rPr lang="ru-RU" sz="2400" dirty="0" err="1"/>
              <a:t>Донецького</a:t>
            </a:r>
            <a:r>
              <a:rPr lang="ru-RU" sz="2400" dirty="0"/>
              <a:t> </a:t>
            </a:r>
            <a:r>
              <a:rPr lang="ru-RU" sz="2400" dirty="0" err="1"/>
              <a:t>аеропорту</a:t>
            </a:r>
            <a:r>
              <a:rPr lang="ru-RU" sz="2400" dirty="0"/>
              <a:t> </a:t>
            </a:r>
            <a:r>
              <a:rPr lang="ru-RU" sz="2400" dirty="0" err="1"/>
              <a:t>ім</a:t>
            </a:r>
            <a:r>
              <a:rPr lang="ru-RU" sz="2400" dirty="0"/>
              <a:t>. </a:t>
            </a:r>
            <a:r>
              <a:rPr lang="ru-RU" sz="2400" dirty="0" err="1"/>
              <a:t>Сергія</a:t>
            </a:r>
            <a:r>
              <a:rPr lang="ru-RU" sz="2400" dirty="0"/>
              <a:t> </a:t>
            </a:r>
            <a:r>
              <a:rPr lang="ru-RU" sz="2400" dirty="0" err="1" smtClean="0"/>
              <a:t>Прокоф’єва</a:t>
            </a:r>
            <a:r>
              <a:rPr lang="ru-RU" sz="2400" dirty="0" smtClean="0"/>
              <a:t>;</a:t>
            </a:r>
          </a:p>
          <a:p>
            <a:pPr marL="342900" indent="-342900" algn="just">
              <a:buFont typeface="Arial" panose="020B0604020202020204" pitchFamily="34" charset="0"/>
              <a:buChar char="•"/>
            </a:pPr>
            <a:r>
              <a:rPr lang="ru-RU" sz="2400" b="1" dirty="0" smtClean="0"/>
              <a:t>«</a:t>
            </a:r>
            <a:r>
              <a:rPr lang="ru-RU" sz="2400" b="1" dirty="0" err="1" smtClean="0"/>
              <a:t>Пазл</a:t>
            </a:r>
            <a:r>
              <a:rPr lang="ru-RU" sz="2400" b="1" dirty="0" smtClean="0"/>
              <a:t> миру» та </a:t>
            </a:r>
            <a:r>
              <a:rPr lang="ru-RU" sz="2400" b="1" dirty="0" err="1" smtClean="0"/>
              <a:t>ін</a:t>
            </a:r>
            <a:r>
              <a:rPr lang="ru-RU" sz="2400" b="1" dirty="0" smtClean="0"/>
              <a:t>.</a:t>
            </a:r>
          </a:p>
          <a:p>
            <a:pPr algn="just"/>
            <a:endParaRPr lang="ru-RU" sz="2400" b="1" u="sng" dirty="0" smtClean="0"/>
          </a:p>
          <a:p>
            <a:pPr algn="just"/>
            <a:r>
              <a:rPr lang="ru-RU" sz="3200" b="1" u="sng" dirty="0" smtClean="0"/>
              <a:t>19 лютого 2016 року о 14.00 </a:t>
            </a:r>
            <a:r>
              <a:rPr lang="ru-RU" sz="3200" b="1" u="sng" dirty="0" err="1" smtClean="0"/>
              <a:t>годині</a:t>
            </a:r>
            <a:r>
              <a:rPr lang="ru-RU" sz="3200" b="1" u="sng" dirty="0" smtClean="0"/>
              <a:t>: </a:t>
            </a:r>
            <a:r>
              <a:rPr lang="ru-RU" sz="3200" b="1" dirty="0" err="1" smtClean="0"/>
              <a:t>флеш</a:t>
            </a:r>
            <a:r>
              <a:rPr lang="ru-RU" sz="3200" b="1" dirty="0" smtClean="0"/>
              <a:t>-моб </a:t>
            </a:r>
            <a:r>
              <a:rPr lang="ru-RU" sz="3200" b="1" dirty="0" err="1"/>
              <a:t>присвячений</a:t>
            </a:r>
            <a:r>
              <a:rPr lang="ru-RU" sz="3200" b="1" dirty="0"/>
              <a:t> </a:t>
            </a:r>
            <a:r>
              <a:rPr lang="ru-RU" sz="3200" b="1" dirty="0" err="1"/>
              <a:t>вшануванню</a:t>
            </a:r>
            <a:r>
              <a:rPr lang="ru-RU" sz="3200" b="1" dirty="0"/>
              <a:t> </a:t>
            </a:r>
            <a:r>
              <a:rPr lang="ru-RU" sz="3200" b="1" dirty="0" err="1"/>
              <a:t>Героїв</a:t>
            </a:r>
            <a:r>
              <a:rPr lang="ru-RU" sz="3200" b="1" dirty="0"/>
              <a:t> </a:t>
            </a:r>
            <a:r>
              <a:rPr lang="ru-RU" sz="3200" b="1" dirty="0" err="1"/>
              <a:t>Небесної</a:t>
            </a:r>
            <a:r>
              <a:rPr lang="ru-RU" sz="3200" b="1" dirty="0"/>
              <a:t> </a:t>
            </a:r>
            <a:r>
              <a:rPr lang="ru-RU" sz="3200" b="1" dirty="0" err="1"/>
              <a:t>Сотні</a:t>
            </a:r>
            <a:r>
              <a:rPr lang="ru-RU" sz="3200" b="1" dirty="0"/>
              <a:t> “Вони </a:t>
            </a:r>
            <a:r>
              <a:rPr lang="ru-RU" sz="3200" b="1" dirty="0" err="1"/>
              <a:t>тримають</a:t>
            </a:r>
            <a:r>
              <a:rPr lang="ru-RU" sz="3200" b="1" dirty="0"/>
              <a:t> небо</a:t>
            </a:r>
            <a:r>
              <a:rPr lang="ru-RU" sz="3200" b="1" dirty="0" smtClean="0"/>
              <a:t>” </a:t>
            </a:r>
            <a:endParaRPr lang="uk-UA" sz="3200" dirty="0"/>
          </a:p>
        </p:txBody>
      </p:sp>
    </p:spTree>
    <p:extLst>
      <p:ext uri="{BB962C8B-B14F-4D97-AF65-F5344CB8AC3E}">
        <p14:creationId xmlns:p14="http://schemas.microsoft.com/office/powerpoint/2010/main" xmlns="" val="3289815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990653" y="1990272"/>
            <a:ext cx="5040560" cy="882119"/>
          </a:xfrm>
        </p:spPr>
        <p:txBody>
          <a:bodyPr>
            <a:noAutofit/>
          </a:bodyPr>
          <a:lstStyle/>
          <a:p>
            <a:pPr algn="ctr"/>
            <a:r>
              <a:rPr lang="ru-RU" sz="3200" dirty="0" err="1"/>
              <a:t>Ефективність</a:t>
            </a:r>
            <a:r>
              <a:rPr lang="ru-RU" sz="3200" dirty="0"/>
              <a:t> </a:t>
            </a:r>
            <a:r>
              <a:rPr lang="ru-RU" sz="3200" dirty="0" err="1"/>
              <a:t>патріотичного</a:t>
            </a:r>
            <a:r>
              <a:rPr lang="ru-RU" sz="3200" dirty="0"/>
              <a:t> </a:t>
            </a:r>
            <a:r>
              <a:rPr lang="ru-RU" sz="3200" dirty="0" err="1"/>
              <a:t>виховання</a:t>
            </a:r>
            <a:r>
              <a:rPr lang="ru-RU" sz="3200" dirty="0"/>
              <a:t> </a:t>
            </a:r>
            <a:r>
              <a:rPr lang="ru-RU" sz="3200" dirty="0" err="1"/>
              <a:t>значною</a:t>
            </a:r>
            <a:r>
              <a:rPr lang="ru-RU" sz="3200" dirty="0"/>
              <a:t> </a:t>
            </a:r>
            <a:r>
              <a:rPr lang="ru-RU" sz="3200" dirty="0" err="1"/>
              <a:t>мірою</a:t>
            </a:r>
            <a:r>
              <a:rPr lang="ru-RU" sz="3200" dirty="0"/>
              <a:t> </a:t>
            </a:r>
            <a:r>
              <a:rPr lang="ru-RU" sz="3200" dirty="0" err="1"/>
              <a:t>залежить</a:t>
            </a:r>
            <a:r>
              <a:rPr lang="ru-RU" sz="3200" dirty="0"/>
              <a:t> </a:t>
            </a:r>
            <a:r>
              <a:rPr lang="ru-RU" sz="3200" dirty="0" err="1"/>
              <a:t>від</a:t>
            </a:r>
            <a:r>
              <a:rPr lang="ru-RU" sz="3200" dirty="0"/>
              <a:t> </a:t>
            </a:r>
            <a:r>
              <a:rPr lang="ru-RU" sz="3200" dirty="0" err="1"/>
              <a:t>спрямованості</a:t>
            </a:r>
            <a:r>
              <a:rPr lang="ru-RU" sz="3200" dirty="0"/>
              <a:t> </a:t>
            </a:r>
            <a:r>
              <a:rPr lang="ru-RU" sz="3200" dirty="0" err="1"/>
              <a:t>виховного</a:t>
            </a:r>
            <a:r>
              <a:rPr lang="ru-RU" sz="3200" dirty="0"/>
              <a:t> </a:t>
            </a:r>
            <a:r>
              <a:rPr lang="ru-RU" sz="3200" dirty="0" err="1"/>
              <a:t>процесу</a:t>
            </a:r>
            <a:r>
              <a:rPr lang="ru-RU" sz="3200" dirty="0"/>
              <a:t>, форм та </a:t>
            </a:r>
            <a:r>
              <a:rPr lang="ru-RU" sz="3200" dirty="0" err="1"/>
              <a:t>методів</a:t>
            </a:r>
            <a:r>
              <a:rPr lang="ru-RU" sz="3200" dirty="0"/>
              <a:t> </a:t>
            </a:r>
            <a:r>
              <a:rPr lang="ru-RU" sz="3200" dirty="0" err="1"/>
              <a:t>його</a:t>
            </a:r>
            <a:r>
              <a:rPr lang="ru-RU" sz="3200" dirty="0"/>
              <a:t> </a:t>
            </a:r>
            <a:r>
              <a:rPr lang="ru-RU" sz="3200" dirty="0" err="1"/>
              <a:t>організації</a:t>
            </a:r>
            <a:r>
              <a:rPr lang="ru-RU" sz="3200" dirty="0"/>
              <a:t>.</a:t>
            </a:r>
          </a:p>
        </p:txBody>
      </p:sp>
      <p:pic>
        <p:nvPicPr>
          <p:cNvPr id="1030"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rot="5400000">
            <a:off x="-2456905" y="2421383"/>
            <a:ext cx="6857999" cy="2015234"/>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rot="5400000" flipV="1">
            <a:off x="4711417" y="2456397"/>
            <a:ext cx="6857999" cy="194520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67544" y="-99392"/>
            <a:ext cx="2664296" cy="2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7"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flipH="1">
            <a:off x="6012160" y="-99393"/>
            <a:ext cx="2592288" cy="2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933660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a:off x="17625" y="6053936"/>
            <a:ext cx="2898191" cy="804064"/>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a:off x="2915816" y="6053936"/>
            <a:ext cx="3168353" cy="804064"/>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6" descr="C:\Users\ТОЛЯ\Desktop\5555555555\ykryzorxark1.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0000"/>
          <a:stretch/>
        </p:blipFill>
        <p:spPr bwMode="auto">
          <a:xfrm>
            <a:off x="6084169" y="6053936"/>
            <a:ext cx="3059832" cy="80406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92535" y="4959533"/>
            <a:ext cx="6419344" cy="193679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251520" y="0"/>
            <a:ext cx="8640960" cy="6124754"/>
          </a:xfrm>
          <a:prstGeom prst="rect">
            <a:avLst/>
          </a:prstGeom>
          <a:noFill/>
        </p:spPr>
        <p:txBody>
          <a:bodyPr wrap="square" rtlCol="0">
            <a:spAutoFit/>
          </a:bodyPr>
          <a:lstStyle/>
          <a:p>
            <a:pPr algn="just"/>
            <a:r>
              <a:rPr lang="uk-UA" sz="2400" b="1" dirty="0" smtClean="0">
                <a:solidFill>
                  <a:srgbClr val="FFC000"/>
                </a:solidFill>
              </a:rPr>
              <a:t>У </a:t>
            </a:r>
            <a:r>
              <a:rPr lang="uk-UA" sz="2400" b="1" dirty="0">
                <a:solidFill>
                  <a:srgbClr val="FFC000"/>
                </a:solidFill>
              </a:rPr>
              <a:t>молодшому шкільному віці </a:t>
            </a:r>
            <a:r>
              <a:rPr lang="uk-UA" sz="2000" dirty="0"/>
              <a:t>важливо формувати здатність дитини пізнавати себе як члена сім’ї; родини, дитячого угрупування; як учня, жителя міста чи села; виховувати у неї любов до рідного дому, школи, вулиці, своєї країни, її природи, рідного слова, побуту, традицій. </a:t>
            </a:r>
            <a:endParaRPr lang="uk-UA" sz="2000" dirty="0" smtClean="0"/>
          </a:p>
          <a:p>
            <a:pPr algn="just"/>
            <a:r>
              <a:rPr lang="uk-UA" sz="2400" b="1" dirty="0" smtClean="0">
                <a:solidFill>
                  <a:srgbClr val="FFC000"/>
                </a:solidFill>
              </a:rPr>
              <a:t>У </a:t>
            </a:r>
            <a:r>
              <a:rPr lang="uk-UA" sz="2400" b="1" dirty="0">
                <a:solidFill>
                  <a:srgbClr val="FFC000"/>
                </a:solidFill>
              </a:rPr>
              <a:t>підлітковому віці </a:t>
            </a:r>
            <a:r>
              <a:rPr lang="uk-UA" sz="2000" dirty="0"/>
              <a:t>виховується духовно осмислений, рефлексивний патріотизм, який поєднує любов до свого народу, нації, Батьківщини з почуттям поваги до інших народів, своїх і чужих прав та свобод. </a:t>
            </a:r>
            <a:endParaRPr lang="uk-UA" sz="2000" dirty="0" smtClean="0"/>
          </a:p>
          <a:p>
            <a:pPr algn="just"/>
            <a:r>
              <a:rPr lang="uk-UA" sz="2400" b="1" dirty="0" smtClean="0">
                <a:solidFill>
                  <a:srgbClr val="FFC000"/>
                </a:solidFill>
              </a:rPr>
              <a:t>У </a:t>
            </a:r>
            <a:r>
              <a:rPr lang="uk-UA" sz="2400" b="1" dirty="0">
                <a:solidFill>
                  <a:srgbClr val="FFC000"/>
                </a:solidFill>
              </a:rPr>
              <a:t>старшому шкільному віці </a:t>
            </a:r>
            <a:r>
              <a:rPr lang="uk-UA" sz="2000" dirty="0"/>
              <a:t>пріоритетними рисами ціннісного ставлення до Батьківщини є відповідальність і дієвість. Старшокласники не лише ідентифікують себе з українським народом, але прагнуть жити в багатій Україні, пов’язати з нею свою долю, служити Вітчизні на шляху її становлення як суверенної і незалежної, демократичної, правової і соціальної держави; поважати Конституцію України і виконувати норми законів; бережно ставитися до етнічних культур народу України; володіти рідною та державною мовою; визнавати пріоритети прав людини, поважати свободу, демократію, справедливість. </a:t>
            </a:r>
          </a:p>
        </p:txBody>
      </p:sp>
    </p:spTree>
    <p:extLst>
      <p:ext uri="{BB962C8B-B14F-4D97-AF65-F5344CB8AC3E}">
        <p14:creationId xmlns:p14="http://schemas.microsoft.com/office/powerpoint/2010/main" xmlns="" val="14403213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214546" y="285728"/>
            <a:ext cx="6586526" cy="469742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uk-U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Важливого значення у національно-патріотичному вихованні набувають такі інтерактивні засоби, як народні обряди та традиції,що спрямовані на розвиток творчого потенціалу особистості.</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J:\DCIM\100OLYMP\P1010705.JPG"/>
          <p:cNvPicPr>
            <a:picLocks noChangeAspect="1" noChangeArrowheads="1"/>
          </p:cNvPicPr>
          <p:nvPr/>
        </p:nvPicPr>
        <p:blipFill>
          <a:blip r:embed="rId2" cstate="print"/>
          <a:srcRect/>
          <a:stretch>
            <a:fillRect/>
          </a:stretch>
        </p:blipFill>
        <p:spPr bwMode="auto">
          <a:xfrm>
            <a:off x="4860000" y="3348000"/>
            <a:ext cx="4031999" cy="3024000"/>
          </a:xfrm>
          <a:prstGeom prst="rect">
            <a:avLst/>
          </a:prstGeom>
          <a:ln>
            <a:noFill/>
          </a:ln>
          <a:effectLst>
            <a:reflection blurRad="12700" stA="30000" endPos="30000" dist="5000" dir="5400000" sy="-100000" algn="bl" rotWithShape="0"/>
          </a:effectLst>
          <a:scene3d>
            <a:camera prst="perspectiveLeft"/>
            <a:lightRig rig="threePt" dir="t">
              <a:rot lat="0" lon="0" rev="2700000"/>
            </a:lightRig>
          </a:scene3d>
          <a:sp3d>
            <a:bevelT w="63500" h="50800"/>
          </a:sp3d>
        </p:spPr>
      </p:pic>
      <p:pic>
        <p:nvPicPr>
          <p:cNvPr id="3076" name="Picture 4" descr="D:\стрітення фото\IMG_20140212_113629.jpg"/>
          <p:cNvPicPr>
            <a:picLocks noChangeAspect="1" noChangeArrowheads="1"/>
          </p:cNvPicPr>
          <p:nvPr/>
        </p:nvPicPr>
        <p:blipFill>
          <a:blip r:embed="rId3" cstate="print"/>
          <a:srcRect/>
          <a:stretch>
            <a:fillRect/>
          </a:stretch>
        </p:blipFill>
        <p:spPr bwMode="auto">
          <a:xfrm>
            <a:off x="936000" y="3357562"/>
            <a:ext cx="4125767" cy="3024000"/>
          </a:xfrm>
          <a:prstGeom prst="rect">
            <a:avLst/>
          </a:prstGeom>
          <a:ln>
            <a:noFill/>
          </a:ln>
          <a:effectLst>
            <a:reflection blurRad="12700" stA="30000" endPos="30000" dist="5000" dir="5400000" sy="-100000" algn="bl" rotWithShape="0"/>
          </a:effectLst>
          <a:scene3d>
            <a:camera prst="perspectiveRight"/>
            <a:lightRig rig="threePt" dir="t">
              <a:rot lat="0" lon="0" rev="2700000"/>
            </a:lightRig>
          </a:scene3d>
          <a:sp3d>
            <a:bevelT w="63500" h="50800"/>
          </a:sp3d>
        </p:spPr>
      </p:pic>
    </p:spTree>
    <p:extLst>
      <p:ext uri="{BB962C8B-B14F-4D97-AF65-F5344CB8AC3E}">
        <p14:creationId xmlns:p14="http://schemas.microsoft.com/office/powerpoint/2010/main" xmlns="" val="1482239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85918" y="357166"/>
            <a:ext cx="7143800" cy="505464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uk-U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Вивчення побуту, військових звичаїв козаків, їх мужності, відваги – важливий засіб виховання патріотизму, національної самосвідомості, які так потрібні нашій молоді.</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descr="DSC06150"/>
          <p:cNvPicPr>
            <a:picLocks noChangeAspect="1" noChangeArrowheads="1"/>
          </p:cNvPicPr>
          <p:nvPr/>
        </p:nvPicPr>
        <p:blipFill>
          <a:blip r:embed="rId2" cstate="print"/>
          <a:srcRect/>
          <a:stretch>
            <a:fillRect/>
          </a:stretch>
        </p:blipFill>
        <p:spPr bwMode="auto">
          <a:xfrm>
            <a:off x="4788000" y="3786193"/>
            <a:ext cx="4212000" cy="257417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123" name="Picture 3" descr="DSC06157"/>
          <p:cNvPicPr>
            <a:picLocks noChangeAspect="1" noChangeArrowheads="1"/>
          </p:cNvPicPr>
          <p:nvPr/>
        </p:nvPicPr>
        <p:blipFill>
          <a:blip r:embed="rId3" cstate="print"/>
          <a:srcRect/>
          <a:stretch>
            <a:fillRect/>
          </a:stretch>
        </p:blipFill>
        <p:spPr bwMode="auto">
          <a:xfrm>
            <a:off x="1214414" y="2857496"/>
            <a:ext cx="3756025" cy="24193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Right"/>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xmlns="" val="2260370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1"/>
          <p:cNvSpPr/>
          <p:nvPr/>
        </p:nvSpPr>
        <p:spPr>
          <a:xfrm>
            <a:off x="1331640" y="0"/>
            <a:ext cx="4681233" cy="544764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uk-UA" sz="2400" dirty="0" err="1" smtClean="0">
                <a:solidFill>
                  <a:srgbClr val="FFC000"/>
                </a:solidFill>
              </a:rPr>
              <a:t>Сімя</a:t>
            </a:r>
            <a:r>
              <a:rPr lang="ru-RU" sz="2400" dirty="0" smtClean="0">
                <a:solidFill>
                  <a:srgbClr val="FFC000"/>
                </a:solidFill>
              </a:rPr>
              <a:t> </a:t>
            </a:r>
            <a:r>
              <a:rPr lang="ru-RU" sz="2400" dirty="0" smtClean="0">
                <a:solidFill>
                  <a:srgbClr val="FFC000"/>
                </a:solidFill>
              </a:rPr>
              <a:t>–</a:t>
            </a:r>
            <a:r>
              <a:rPr lang="en-US" sz="2400" dirty="0" smtClean="0">
                <a:solidFill>
                  <a:srgbClr val="FFC000"/>
                </a:solidFill>
              </a:rPr>
              <a:t> </a:t>
            </a:r>
            <a:r>
              <a:rPr lang="ru-RU" sz="2400" dirty="0" smtClean="0">
                <a:solidFill>
                  <a:srgbClr val="FFC000"/>
                </a:solidFill>
              </a:rPr>
              <a:t>перший  </a:t>
            </a:r>
            <a:r>
              <a:rPr lang="ru-RU" sz="2400" dirty="0" err="1" smtClean="0">
                <a:solidFill>
                  <a:srgbClr val="FFC000"/>
                </a:solidFill>
              </a:rPr>
              <a:t>і</a:t>
            </a:r>
            <a:r>
              <a:rPr lang="ru-RU" sz="2400" dirty="0" smtClean="0">
                <a:solidFill>
                  <a:srgbClr val="FFC000"/>
                </a:solidFill>
              </a:rPr>
              <a:t> </a:t>
            </a:r>
            <a:r>
              <a:rPr lang="ru-RU" sz="2400" dirty="0" err="1" smtClean="0">
                <a:solidFill>
                  <a:srgbClr val="FFC000"/>
                </a:solidFill>
              </a:rPr>
              <a:t>найголовніший</a:t>
            </a:r>
            <a:r>
              <a:rPr lang="ru-RU" sz="2400" dirty="0" smtClean="0">
                <a:solidFill>
                  <a:srgbClr val="FFC000"/>
                </a:solidFill>
              </a:rPr>
              <a:t> </a:t>
            </a:r>
            <a:r>
              <a:rPr lang="ru-RU" sz="2400" dirty="0" err="1" smtClean="0">
                <a:solidFill>
                  <a:srgbClr val="FFC000"/>
                </a:solidFill>
              </a:rPr>
              <a:t>осередок</a:t>
            </a:r>
            <a:r>
              <a:rPr lang="ru-RU" sz="2400" dirty="0" smtClean="0">
                <a:solidFill>
                  <a:srgbClr val="FFC000"/>
                </a:solidFill>
              </a:rPr>
              <a:t> </a:t>
            </a:r>
            <a:r>
              <a:rPr lang="ru-RU" sz="2400" dirty="0" err="1" smtClean="0">
                <a:solidFill>
                  <a:srgbClr val="FFC000"/>
                </a:solidFill>
              </a:rPr>
              <a:t>суспільства.Саме</a:t>
            </a:r>
            <a:r>
              <a:rPr lang="ru-RU" sz="2400" dirty="0" smtClean="0">
                <a:solidFill>
                  <a:srgbClr val="FFC000"/>
                </a:solidFill>
              </a:rPr>
              <a:t> </a:t>
            </a:r>
            <a:r>
              <a:rPr lang="ru-RU" sz="2400" dirty="0" err="1" smtClean="0">
                <a:solidFill>
                  <a:srgbClr val="FFC000"/>
                </a:solidFill>
              </a:rPr>
              <a:t>з</a:t>
            </a:r>
            <a:r>
              <a:rPr lang="ru-RU" sz="2400" dirty="0" smtClean="0">
                <a:solidFill>
                  <a:srgbClr val="FFC000"/>
                </a:solidFill>
              </a:rPr>
              <a:t> </a:t>
            </a:r>
            <a:r>
              <a:rPr lang="ru-RU" sz="2400" dirty="0" err="1" smtClean="0">
                <a:solidFill>
                  <a:srgbClr val="FFC000"/>
                </a:solidFill>
              </a:rPr>
              <a:t>неї</a:t>
            </a:r>
            <a:r>
              <a:rPr lang="ru-RU" sz="2400" dirty="0" smtClean="0">
                <a:solidFill>
                  <a:srgbClr val="FFC000"/>
                </a:solidFill>
              </a:rPr>
              <a:t> </a:t>
            </a:r>
            <a:r>
              <a:rPr lang="ru-RU" sz="2400" dirty="0" err="1" smtClean="0">
                <a:solidFill>
                  <a:srgbClr val="FFC000"/>
                </a:solidFill>
              </a:rPr>
              <a:t>починається</a:t>
            </a:r>
            <a:r>
              <a:rPr lang="ru-RU" sz="2400" dirty="0" smtClean="0">
                <a:solidFill>
                  <a:srgbClr val="FFC000"/>
                </a:solidFill>
              </a:rPr>
              <a:t> </a:t>
            </a:r>
            <a:r>
              <a:rPr lang="ru-RU" sz="2400" dirty="0" err="1" smtClean="0">
                <a:solidFill>
                  <a:srgbClr val="FFC000"/>
                </a:solidFill>
              </a:rPr>
              <a:t>формування</a:t>
            </a:r>
            <a:r>
              <a:rPr lang="ru-RU" sz="2400" dirty="0" smtClean="0">
                <a:solidFill>
                  <a:srgbClr val="FFC000"/>
                </a:solidFill>
              </a:rPr>
              <a:t> понять «</a:t>
            </a:r>
            <a:r>
              <a:rPr lang="ru-RU" sz="2400" dirty="0" err="1" smtClean="0">
                <a:solidFill>
                  <a:srgbClr val="FFC000"/>
                </a:solidFill>
              </a:rPr>
              <a:t>Батьківщина</a:t>
            </a:r>
            <a:r>
              <a:rPr lang="ru-RU" sz="2400" dirty="0" smtClean="0">
                <a:solidFill>
                  <a:srgbClr val="FFC000"/>
                </a:solidFill>
              </a:rPr>
              <a:t>», «мала </a:t>
            </a:r>
            <a:r>
              <a:rPr lang="ru-RU" sz="2400" dirty="0" err="1" smtClean="0">
                <a:solidFill>
                  <a:srgbClr val="FFC000"/>
                </a:solidFill>
              </a:rPr>
              <a:t>батьківщина</a:t>
            </a:r>
            <a:r>
              <a:rPr lang="ru-RU" sz="2400" dirty="0" smtClean="0">
                <a:solidFill>
                  <a:srgbClr val="FFC000"/>
                </a:solidFill>
              </a:rPr>
              <a:t>».</a:t>
            </a:r>
          </a:p>
          <a:p>
            <a:pPr algn="just"/>
            <a:r>
              <a:rPr lang="ru-RU" sz="2400" dirty="0" smtClean="0">
                <a:solidFill>
                  <a:srgbClr val="FFC000"/>
                </a:solidFill>
              </a:rPr>
              <a:t>А тому </a:t>
            </a:r>
            <a:r>
              <a:rPr lang="ru-RU" sz="2400" dirty="0" err="1" smtClean="0">
                <a:solidFill>
                  <a:srgbClr val="FFC000"/>
                </a:solidFill>
              </a:rPr>
              <a:t>виховання</a:t>
            </a:r>
            <a:r>
              <a:rPr lang="ru-RU" sz="2400" dirty="0" smtClean="0">
                <a:solidFill>
                  <a:srgbClr val="FFC000"/>
                </a:solidFill>
              </a:rPr>
              <a:t> </a:t>
            </a:r>
            <a:r>
              <a:rPr lang="ru-RU" sz="2400" dirty="0" err="1" smtClean="0">
                <a:solidFill>
                  <a:srgbClr val="FFC000"/>
                </a:solidFill>
              </a:rPr>
              <a:t>поваги</a:t>
            </a:r>
            <a:r>
              <a:rPr lang="ru-RU" sz="2400" dirty="0" smtClean="0">
                <a:solidFill>
                  <a:srgbClr val="FFC000"/>
                </a:solidFill>
              </a:rPr>
              <a:t> до </a:t>
            </a:r>
            <a:r>
              <a:rPr lang="ru-RU" sz="2400" dirty="0" err="1" smtClean="0">
                <a:solidFill>
                  <a:srgbClr val="FFC000"/>
                </a:solidFill>
              </a:rPr>
              <a:t>своєї</a:t>
            </a:r>
            <a:r>
              <a:rPr lang="ru-RU" sz="2400" dirty="0" smtClean="0">
                <a:solidFill>
                  <a:srgbClr val="FFC000"/>
                </a:solidFill>
              </a:rPr>
              <a:t> </a:t>
            </a:r>
            <a:r>
              <a:rPr lang="ru-RU" sz="2400" dirty="0" err="1" smtClean="0">
                <a:solidFill>
                  <a:srgbClr val="FFC000"/>
                </a:solidFill>
              </a:rPr>
              <a:t>сім'ї</a:t>
            </a:r>
            <a:r>
              <a:rPr lang="ru-RU" sz="2400" dirty="0" smtClean="0">
                <a:solidFill>
                  <a:srgbClr val="FFC000"/>
                </a:solidFill>
              </a:rPr>
              <a:t>, </a:t>
            </a:r>
            <a:r>
              <a:rPr lang="ru-RU" sz="2400" dirty="0" err="1" smtClean="0">
                <a:solidFill>
                  <a:srgbClr val="FFC000"/>
                </a:solidFill>
              </a:rPr>
              <a:t>гордості</a:t>
            </a:r>
            <a:r>
              <a:rPr lang="ru-RU" sz="2400" dirty="0" smtClean="0">
                <a:solidFill>
                  <a:srgbClr val="FFC000"/>
                </a:solidFill>
              </a:rPr>
              <a:t> за свою родину, </a:t>
            </a:r>
            <a:r>
              <a:rPr lang="ru-RU" sz="2400" dirty="0" err="1" smtClean="0">
                <a:solidFill>
                  <a:srgbClr val="FFC000"/>
                </a:solidFill>
              </a:rPr>
              <a:t>відродження</a:t>
            </a:r>
            <a:r>
              <a:rPr lang="ru-RU" sz="2400" dirty="0" smtClean="0">
                <a:solidFill>
                  <a:srgbClr val="FFC000"/>
                </a:solidFill>
              </a:rPr>
              <a:t> </a:t>
            </a:r>
            <a:r>
              <a:rPr lang="ru-RU" sz="2400" dirty="0" err="1" smtClean="0">
                <a:solidFill>
                  <a:srgbClr val="FFC000"/>
                </a:solidFill>
              </a:rPr>
              <a:t>багато</a:t>
            </a:r>
            <a:r>
              <a:rPr lang="ru-RU" sz="2400" dirty="0" smtClean="0">
                <a:solidFill>
                  <a:srgbClr val="FFC000"/>
                </a:solidFill>
              </a:rPr>
              <a:t> в </a:t>
            </a:r>
            <a:r>
              <a:rPr lang="ru-RU" sz="2400" dirty="0" err="1" smtClean="0">
                <a:solidFill>
                  <a:srgbClr val="FFC000"/>
                </a:solidFill>
              </a:rPr>
              <a:t>чому</a:t>
            </a:r>
            <a:r>
              <a:rPr lang="ru-RU" sz="2400" dirty="0" smtClean="0">
                <a:solidFill>
                  <a:srgbClr val="FFC000"/>
                </a:solidFill>
              </a:rPr>
              <a:t> </a:t>
            </a:r>
            <a:r>
              <a:rPr lang="ru-RU" sz="2400" dirty="0" err="1" smtClean="0">
                <a:solidFill>
                  <a:srgbClr val="FFC000"/>
                </a:solidFill>
              </a:rPr>
              <a:t>втрачених</a:t>
            </a:r>
            <a:r>
              <a:rPr lang="ru-RU" sz="2400" dirty="0" smtClean="0">
                <a:solidFill>
                  <a:srgbClr val="FFC000"/>
                </a:solidFill>
              </a:rPr>
              <a:t> </a:t>
            </a:r>
            <a:r>
              <a:rPr lang="ru-RU" sz="2400" dirty="0" err="1" smtClean="0">
                <a:solidFill>
                  <a:srgbClr val="FFC000"/>
                </a:solidFill>
              </a:rPr>
              <a:t>в</a:t>
            </a:r>
            <a:r>
              <a:rPr lang="ru-RU" sz="2400" dirty="0" smtClean="0">
                <a:solidFill>
                  <a:srgbClr val="FFC000"/>
                </a:solidFill>
              </a:rPr>
              <a:t> </a:t>
            </a:r>
            <a:r>
              <a:rPr lang="ru-RU" sz="2400" dirty="0" err="1" smtClean="0">
                <a:solidFill>
                  <a:srgbClr val="FFC000"/>
                </a:solidFill>
              </a:rPr>
              <a:t>наші</a:t>
            </a:r>
            <a:r>
              <a:rPr lang="ru-RU" sz="2400" dirty="0" smtClean="0">
                <a:solidFill>
                  <a:srgbClr val="FFC000"/>
                </a:solidFill>
              </a:rPr>
              <a:t> </a:t>
            </a:r>
            <a:r>
              <a:rPr lang="ru-RU" sz="2400" dirty="0" err="1" smtClean="0">
                <a:solidFill>
                  <a:srgbClr val="FFC000"/>
                </a:solidFill>
              </a:rPr>
              <a:t>дні</a:t>
            </a:r>
            <a:r>
              <a:rPr lang="ru-RU" sz="2400" dirty="0" smtClean="0">
                <a:solidFill>
                  <a:srgbClr val="FFC000"/>
                </a:solidFill>
              </a:rPr>
              <a:t> понять </a:t>
            </a:r>
            <a:r>
              <a:rPr lang="ru-RU" sz="2400" dirty="0" err="1" smtClean="0">
                <a:solidFill>
                  <a:srgbClr val="FFC000"/>
                </a:solidFill>
              </a:rPr>
              <a:t>сімейної</a:t>
            </a:r>
            <a:r>
              <a:rPr lang="ru-RU" sz="2400" dirty="0" smtClean="0">
                <a:solidFill>
                  <a:srgbClr val="FFC000"/>
                </a:solidFill>
              </a:rPr>
              <a:t> </a:t>
            </a:r>
            <a:r>
              <a:rPr lang="ru-RU" sz="2400" dirty="0" err="1" smtClean="0">
                <a:solidFill>
                  <a:srgbClr val="FFC000"/>
                </a:solidFill>
              </a:rPr>
              <a:t>історії</a:t>
            </a:r>
            <a:r>
              <a:rPr lang="ru-RU" sz="2400" dirty="0" smtClean="0">
                <a:solidFill>
                  <a:srgbClr val="FFC000"/>
                </a:solidFill>
              </a:rPr>
              <a:t>, </a:t>
            </a:r>
            <a:r>
              <a:rPr lang="ru-RU" sz="2400" dirty="0" err="1" smtClean="0">
                <a:solidFill>
                  <a:srgbClr val="FFC000"/>
                </a:solidFill>
              </a:rPr>
              <a:t>сімейної</a:t>
            </a:r>
            <a:r>
              <a:rPr lang="ru-RU" sz="2400" dirty="0" smtClean="0">
                <a:solidFill>
                  <a:srgbClr val="FFC000"/>
                </a:solidFill>
              </a:rPr>
              <a:t> </a:t>
            </a:r>
            <a:r>
              <a:rPr lang="ru-RU" sz="2400" dirty="0" err="1" smtClean="0">
                <a:solidFill>
                  <a:srgbClr val="FFC000"/>
                </a:solidFill>
              </a:rPr>
              <a:t>реліквії</a:t>
            </a:r>
            <a:r>
              <a:rPr lang="ru-RU" sz="2400" dirty="0" smtClean="0">
                <a:solidFill>
                  <a:srgbClr val="FFC000"/>
                </a:solidFill>
              </a:rPr>
              <a:t>, </a:t>
            </a:r>
            <a:r>
              <a:rPr lang="ru-RU" sz="2400" dirty="0" err="1" smtClean="0">
                <a:solidFill>
                  <a:srgbClr val="FFC000"/>
                </a:solidFill>
              </a:rPr>
              <a:t>сімейної</a:t>
            </a:r>
            <a:r>
              <a:rPr lang="ru-RU" sz="2400" dirty="0" smtClean="0">
                <a:solidFill>
                  <a:srgbClr val="FFC000"/>
                </a:solidFill>
              </a:rPr>
              <a:t> </a:t>
            </a:r>
            <a:r>
              <a:rPr lang="ru-RU" sz="2400" dirty="0" err="1" smtClean="0">
                <a:solidFill>
                  <a:srgbClr val="FFC000"/>
                </a:solidFill>
              </a:rPr>
              <a:t>традиції</a:t>
            </a:r>
            <a:r>
              <a:rPr lang="ru-RU" sz="2400" dirty="0" smtClean="0">
                <a:solidFill>
                  <a:srgbClr val="FFC000"/>
                </a:solidFill>
              </a:rPr>
              <a:t> </a:t>
            </a:r>
            <a:r>
              <a:rPr lang="ru-RU" sz="2400" dirty="0" err="1" smtClean="0">
                <a:solidFill>
                  <a:srgbClr val="FFC000"/>
                </a:solidFill>
              </a:rPr>
              <a:t>є</a:t>
            </a:r>
            <a:r>
              <a:rPr lang="ru-RU" sz="2400" dirty="0" smtClean="0">
                <a:solidFill>
                  <a:srgbClr val="FFC000"/>
                </a:solidFill>
              </a:rPr>
              <a:t> одним </a:t>
            </a:r>
            <a:r>
              <a:rPr lang="ru-RU" sz="2400" dirty="0" err="1" smtClean="0">
                <a:solidFill>
                  <a:srgbClr val="FFC000"/>
                </a:solidFill>
              </a:rPr>
              <a:t>із</a:t>
            </a:r>
            <a:r>
              <a:rPr lang="ru-RU" sz="2400" dirty="0" smtClean="0">
                <a:solidFill>
                  <a:srgbClr val="FFC000"/>
                </a:solidFill>
              </a:rPr>
              <a:t> </a:t>
            </a:r>
            <a:r>
              <a:rPr lang="ru-RU" sz="2400" dirty="0" err="1" smtClean="0">
                <a:solidFill>
                  <a:srgbClr val="FFC000"/>
                </a:solidFill>
              </a:rPr>
              <a:t>напрямків</a:t>
            </a:r>
            <a:r>
              <a:rPr lang="ru-RU" sz="2400" dirty="0" smtClean="0">
                <a:solidFill>
                  <a:srgbClr val="FFC000"/>
                </a:solidFill>
              </a:rPr>
              <a:t> </a:t>
            </a:r>
            <a:r>
              <a:rPr lang="ru-RU" sz="2400" dirty="0" err="1" smtClean="0">
                <a:solidFill>
                  <a:srgbClr val="FFC000"/>
                </a:solidFill>
              </a:rPr>
              <a:t>патріотичного</a:t>
            </a:r>
            <a:r>
              <a:rPr lang="ru-RU" sz="2400" dirty="0" smtClean="0">
                <a:solidFill>
                  <a:srgbClr val="FFC000"/>
                </a:solidFill>
              </a:rPr>
              <a:t> </a:t>
            </a:r>
            <a:r>
              <a:rPr lang="ru-RU" sz="2400" dirty="0" err="1" smtClean="0">
                <a:solidFill>
                  <a:srgbClr val="FFC000"/>
                </a:solidFill>
              </a:rPr>
              <a:t>виховання</a:t>
            </a:r>
            <a:endParaRPr lang="ru-RU" sz="2400" dirty="0" smtClean="0">
              <a:solidFill>
                <a:srgbClr val="FFC000"/>
              </a:solidFill>
            </a:endParaRPr>
          </a:p>
          <a:p>
            <a:endParaRPr lang="ru-RU" dirty="0" smtClean="0"/>
          </a:p>
          <a:p>
            <a:endParaRPr lang="ru-RU" dirty="0" smtClean="0"/>
          </a:p>
        </p:txBody>
      </p:sp>
      <p:pic>
        <p:nvPicPr>
          <p:cNvPr id="5" name="Рисунок 4" descr="P1010386.JPG"/>
          <p:cNvPicPr>
            <a:picLocks noChangeAspect="1"/>
          </p:cNvPicPr>
          <p:nvPr/>
        </p:nvPicPr>
        <p:blipFill>
          <a:blip r:embed="rId3" cstate="print"/>
          <a:stretch>
            <a:fillRect/>
          </a:stretch>
        </p:blipFill>
        <p:spPr>
          <a:xfrm>
            <a:off x="6012873" y="3706835"/>
            <a:ext cx="3096344" cy="2289448"/>
          </a:xfrm>
          <a:prstGeom prst="rect">
            <a:avLst/>
          </a:prstGeom>
          <a:ln>
            <a:noFill/>
          </a:ln>
          <a:effectLst>
            <a:outerShdw blurRad="292100" dist="139700" dir="2700000" algn="tl" rotWithShape="0">
              <a:srgbClr val="333333">
                <a:alpha val="65000"/>
              </a:srgbClr>
            </a:outerShdw>
          </a:effectLst>
        </p:spPr>
      </p:pic>
      <p:pic>
        <p:nvPicPr>
          <p:cNvPr id="6" name="Рисунок 5" descr="P1010355.JPG"/>
          <p:cNvPicPr>
            <a:picLocks noChangeAspect="1"/>
          </p:cNvPicPr>
          <p:nvPr/>
        </p:nvPicPr>
        <p:blipFill>
          <a:blip r:embed="rId4" cstate="print"/>
          <a:stretch>
            <a:fillRect/>
          </a:stretch>
        </p:blipFill>
        <p:spPr>
          <a:xfrm>
            <a:off x="6156176" y="345945"/>
            <a:ext cx="2880320" cy="25503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853972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1"/>
          <p:cNvSpPr/>
          <p:nvPr/>
        </p:nvSpPr>
        <p:spPr>
          <a:xfrm>
            <a:off x="827584" y="260648"/>
            <a:ext cx="792088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sz="3200" b="1" dirty="0" smtClean="0">
                <a:solidFill>
                  <a:srgbClr val="FFC000"/>
                </a:solidFill>
              </a:rPr>
              <a:t>Модель «</a:t>
            </a:r>
            <a:r>
              <a:rPr lang="ru-RU" sz="3200" b="1" dirty="0" err="1" smtClean="0">
                <a:solidFill>
                  <a:srgbClr val="FFC000"/>
                </a:solidFill>
              </a:rPr>
              <a:t>Громадянин-патріот</a:t>
            </a:r>
            <a:r>
              <a:rPr lang="ru-RU" sz="3200" b="1" dirty="0" smtClean="0">
                <a:solidFill>
                  <a:srgbClr val="FFC000"/>
                </a:solidFill>
              </a:rPr>
              <a:t> </a:t>
            </a:r>
            <a:r>
              <a:rPr lang="ru-RU" sz="3200" b="1" dirty="0" err="1" smtClean="0">
                <a:solidFill>
                  <a:srgbClr val="FFC000"/>
                </a:solidFill>
              </a:rPr>
              <a:t>України</a:t>
            </a:r>
            <a:r>
              <a:rPr lang="ru-RU" sz="3200" b="1" dirty="0" smtClean="0">
                <a:solidFill>
                  <a:srgbClr val="FFC000"/>
                </a:solidFill>
              </a:rPr>
              <a:t>»</a:t>
            </a:r>
            <a:endParaRPr lang="ru-RU" sz="3200" b="1" dirty="0">
              <a:solidFill>
                <a:srgbClr val="FFC000"/>
              </a:solidFill>
            </a:endParaRPr>
          </a:p>
        </p:txBody>
      </p:sp>
      <p:sp>
        <p:nvSpPr>
          <p:cNvPr id="22" name="Овал 21"/>
          <p:cNvSpPr/>
          <p:nvPr/>
        </p:nvSpPr>
        <p:spPr>
          <a:xfrm>
            <a:off x="539552" y="3933056"/>
            <a:ext cx="1778496" cy="914400"/>
          </a:xfrm>
          <a:prstGeom prst="ellipse">
            <a:avLst/>
          </a:prstGeom>
          <a:gradFill rotWithShape="1">
            <a:gsLst>
              <a:gs pos="0">
                <a:srgbClr val="C0BEAF">
                  <a:shade val="58000"/>
                  <a:satMod val="150000"/>
                </a:srgbClr>
              </a:gs>
              <a:gs pos="72000">
                <a:srgbClr val="C0BEAF">
                  <a:tint val="90000"/>
                  <a:satMod val="135000"/>
                </a:srgbClr>
              </a:gs>
              <a:gs pos="100000">
                <a:srgbClr val="C0BEAF">
                  <a:tint val="80000"/>
                  <a:satMod val="155000"/>
                </a:srgb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smtClean="0">
                <a:ln>
                  <a:noFill/>
                </a:ln>
                <a:solidFill>
                  <a:srgbClr val="0070C0"/>
                </a:solidFill>
                <a:effectLst/>
                <a:uLnTx/>
                <a:uFillTx/>
                <a:latin typeface="Cambria"/>
                <a:ea typeface="+mn-ea"/>
                <a:cs typeface="+mn-cs"/>
              </a:rPr>
              <a:t>творчо мислить</a:t>
            </a:r>
            <a:endParaRPr kumimoji="0" lang="ru-RU" sz="1400" b="0" i="0" u="none" strike="noStrike" kern="0" cap="none" spc="0" normalizeH="0" baseline="0" noProof="0" dirty="0" smtClean="0">
              <a:ln>
                <a:noFill/>
              </a:ln>
              <a:solidFill>
                <a:srgbClr val="0070C0"/>
              </a:solidFill>
              <a:effectLst/>
              <a:uLnTx/>
              <a:uFillTx/>
              <a:latin typeface="Cambria"/>
              <a:ea typeface="+mn-ea"/>
              <a:cs typeface="+mn-cs"/>
            </a:endParaRPr>
          </a:p>
        </p:txBody>
      </p:sp>
      <p:sp>
        <p:nvSpPr>
          <p:cNvPr id="23" name="Овал 22"/>
          <p:cNvSpPr/>
          <p:nvPr/>
        </p:nvSpPr>
        <p:spPr>
          <a:xfrm>
            <a:off x="6660232" y="3789040"/>
            <a:ext cx="2304256" cy="914400"/>
          </a:xfrm>
          <a:prstGeom prst="ellipse">
            <a:avLst/>
          </a:prstGeom>
          <a:gradFill rotWithShape="1">
            <a:gsLst>
              <a:gs pos="0">
                <a:srgbClr val="C0BEAF">
                  <a:shade val="58000"/>
                  <a:satMod val="150000"/>
                </a:srgbClr>
              </a:gs>
              <a:gs pos="72000">
                <a:srgbClr val="C0BEAF">
                  <a:tint val="90000"/>
                  <a:satMod val="135000"/>
                </a:srgbClr>
              </a:gs>
              <a:gs pos="100000">
                <a:srgbClr val="C0BEAF">
                  <a:tint val="80000"/>
                  <a:satMod val="155000"/>
                </a:srgb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smtClean="0">
                <a:ln>
                  <a:noFill/>
                </a:ln>
                <a:solidFill>
                  <a:srgbClr val="0070C0"/>
                </a:solidFill>
                <a:effectLst/>
                <a:uLnTx/>
                <a:uFillTx/>
                <a:latin typeface="Cambria"/>
                <a:ea typeface="+mn-ea"/>
                <a:cs typeface="+mn-cs"/>
              </a:rPr>
              <a:t>здатна </a:t>
            </a:r>
            <a:r>
              <a:rPr kumimoji="0" lang="uk-UA" sz="1400" b="0" i="0" u="none" strike="noStrike" kern="0" cap="none" spc="0" normalizeH="0" baseline="0" noProof="0" dirty="0" err="1" smtClean="0">
                <a:ln>
                  <a:noFill/>
                </a:ln>
                <a:solidFill>
                  <a:srgbClr val="0070C0"/>
                </a:solidFill>
                <a:effectLst/>
                <a:uLnTx/>
                <a:uFillTx/>
                <a:latin typeface="Cambria"/>
                <a:ea typeface="+mn-ea"/>
                <a:cs typeface="+mn-cs"/>
              </a:rPr>
              <a:t>саморозвиватися</a:t>
            </a:r>
            <a:r>
              <a:rPr kumimoji="0" lang="uk-UA" sz="1400" b="0" i="0" u="none" strike="noStrike" kern="0" cap="none" spc="0" normalizeH="0" baseline="0" noProof="0" dirty="0" smtClean="0">
                <a:ln>
                  <a:noFill/>
                </a:ln>
                <a:solidFill>
                  <a:srgbClr val="0070C0"/>
                </a:solidFill>
                <a:effectLst/>
                <a:uLnTx/>
                <a:uFillTx/>
                <a:latin typeface="Cambria"/>
                <a:ea typeface="+mn-ea"/>
                <a:cs typeface="+mn-cs"/>
              </a:rPr>
              <a:t> </a:t>
            </a:r>
            <a:endParaRPr kumimoji="0" lang="ru-RU" sz="1400" b="0" i="0" u="none" strike="noStrike" kern="0" cap="none" spc="0" normalizeH="0" baseline="0" noProof="0" dirty="0" smtClean="0">
              <a:ln>
                <a:noFill/>
              </a:ln>
              <a:solidFill>
                <a:srgbClr val="0070C0"/>
              </a:solidFill>
              <a:effectLst/>
              <a:uLnTx/>
              <a:uFillTx/>
              <a:latin typeface="Cambria"/>
              <a:ea typeface="+mn-ea"/>
              <a:cs typeface="+mn-cs"/>
            </a:endParaRPr>
          </a:p>
        </p:txBody>
      </p:sp>
      <p:sp>
        <p:nvSpPr>
          <p:cNvPr id="24" name="Блок-схема: альтернативный процесс 5"/>
          <p:cNvSpPr/>
          <p:nvPr/>
        </p:nvSpPr>
        <p:spPr>
          <a:xfrm>
            <a:off x="611560" y="5589240"/>
            <a:ext cx="2592288" cy="828672"/>
          </a:xfrm>
          <a:prstGeom prst="flowChartAlternateProcess">
            <a:avLst/>
          </a:prstGeom>
          <a:gradFill rotWithShape="1">
            <a:gsLst>
              <a:gs pos="0">
                <a:srgbClr val="C0BEAF">
                  <a:shade val="58000"/>
                  <a:satMod val="150000"/>
                </a:srgbClr>
              </a:gs>
              <a:gs pos="72000">
                <a:srgbClr val="C0BEAF">
                  <a:tint val="90000"/>
                  <a:satMod val="135000"/>
                </a:srgbClr>
              </a:gs>
              <a:gs pos="100000">
                <a:srgbClr val="C0BEAF">
                  <a:tint val="80000"/>
                  <a:satMod val="155000"/>
                </a:srgb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400" b="0" i="0" u="none" strike="noStrike" kern="0" cap="none" spc="0" normalizeH="0" baseline="0" noProof="0" dirty="0" smtClean="0">
              <a:ln>
                <a:noFill/>
              </a:ln>
              <a:solidFill>
                <a:prstClr val="white"/>
              </a:solidFill>
              <a:effectLst/>
              <a:uLnTx/>
              <a:uFillTx/>
              <a:latin typeface="Cambria"/>
              <a:ea typeface="Calibri" pitchFamily="34"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smtClean="0">
                <a:ln>
                  <a:noFill/>
                </a:ln>
                <a:solidFill>
                  <a:srgbClr val="0070C0"/>
                </a:solidFill>
                <a:effectLst/>
                <a:uLnTx/>
                <a:uFillTx/>
                <a:latin typeface="Cambria"/>
                <a:ea typeface="Calibri" pitchFamily="34" charset="0"/>
                <a:cs typeface="Times New Roman" pitchFamily="18" charset="0"/>
              </a:rPr>
              <a:t>дотримується духовних, правових,загальнолюдських законів</a:t>
            </a:r>
            <a:endParaRPr kumimoji="0" lang="uk-UA" sz="1400" b="0" i="0" u="none" strike="noStrike" kern="0" cap="none" spc="0" normalizeH="0" baseline="0" noProof="0" dirty="0" smtClean="0">
              <a:ln>
                <a:noFill/>
              </a:ln>
              <a:solidFill>
                <a:srgbClr val="0070C0"/>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smtClean="0">
              <a:ln>
                <a:noFill/>
              </a:ln>
              <a:solidFill>
                <a:prstClr val="white"/>
              </a:solidFill>
              <a:effectLst/>
              <a:uLnTx/>
              <a:uFillTx/>
              <a:latin typeface="Cambria"/>
              <a:ea typeface="+mn-ea"/>
              <a:cs typeface="+mn-cs"/>
            </a:endParaRPr>
          </a:p>
        </p:txBody>
      </p:sp>
      <p:sp>
        <p:nvSpPr>
          <p:cNvPr id="25" name="Блок-схема: процесс 6"/>
          <p:cNvSpPr/>
          <p:nvPr/>
        </p:nvSpPr>
        <p:spPr>
          <a:xfrm>
            <a:off x="6660232" y="5517232"/>
            <a:ext cx="1872208" cy="864096"/>
          </a:xfrm>
          <a:prstGeom prst="flowChartProcess">
            <a:avLst/>
          </a:prstGeom>
          <a:gradFill rotWithShape="1">
            <a:gsLst>
              <a:gs pos="0">
                <a:srgbClr val="C0BEAF">
                  <a:shade val="58000"/>
                  <a:satMod val="150000"/>
                </a:srgbClr>
              </a:gs>
              <a:gs pos="72000">
                <a:srgbClr val="C0BEAF">
                  <a:tint val="90000"/>
                  <a:satMod val="135000"/>
                </a:srgbClr>
              </a:gs>
              <a:gs pos="100000">
                <a:srgbClr val="C0BEAF">
                  <a:tint val="80000"/>
                  <a:satMod val="155000"/>
                </a:srgb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rtlCol="0" anchor="ctr"/>
          <a:lstStyle/>
          <a:p>
            <a:pPr fontAlgn="base">
              <a:spcBef>
                <a:spcPct val="0"/>
              </a:spcBef>
              <a:spcAft>
                <a:spcPct val="0"/>
              </a:spcAft>
            </a:pPr>
            <a:r>
              <a:rPr lang="uk-UA" dirty="0">
                <a:solidFill>
                  <a:srgbClr val="0070C0"/>
                </a:solidFill>
                <a:latin typeface="Calibri" pitchFamily="34" charset="0"/>
                <a:ea typeface="Calibri" pitchFamily="34" charset="0"/>
                <a:cs typeface="Times New Roman" pitchFamily="18" charset="0"/>
              </a:rPr>
              <a:t>має культуру думки і мови</a:t>
            </a:r>
            <a:endParaRPr lang="uk-UA" dirty="0">
              <a:solidFill>
                <a:srgbClr val="0070C0"/>
              </a:solidFill>
              <a:latin typeface="Arial" pitchFamily="34" charset="0"/>
              <a:cs typeface="Arial" pitchFamily="34" charset="0"/>
            </a:endParaRPr>
          </a:p>
        </p:txBody>
      </p:sp>
      <p:sp>
        <p:nvSpPr>
          <p:cNvPr id="26" name="Блок-схема: подготовка 7"/>
          <p:cNvSpPr/>
          <p:nvPr/>
        </p:nvSpPr>
        <p:spPr>
          <a:xfrm>
            <a:off x="395536" y="2348880"/>
            <a:ext cx="2088232" cy="1008112"/>
          </a:xfrm>
          <a:prstGeom prst="flowChartPreparation">
            <a:avLst/>
          </a:prstGeom>
          <a:gradFill rotWithShape="1">
            <a:gsLst>
              <a:gs pos="0">
                <a:srgbClr val="C0BEAF">
                  <a:shade val="58000"/>
                  <a:satMod val="150000"/>
                </a:srgbClr>
              </a:gs>
              <a:gs pos="72000">
                <a:srgbClr val="C0BEAF">
                  <a:tint val="90000"/>
                  <a:satMod val="135000"/>
                </a:srgbClr>
              </a:gs>
              <a:gs pos="100000">
                <a:srgbClr val="C0BEAF">
                  <a:tint val="80000"/>
                  <a:satMod val="155000"/>
                </a:srgb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rgbClr val="0070C0"/>
                </a:solidFill>
                <a:effectLst/>
                <a:uLnTx/>
                <a:uFillTx/>
                <a:latin typeface="Rockwell"/>
                <a:ea typeface="+mn-ea"/>
                <a:cs typeface="+mn-cs"/>
              </a:rPr>
              <a:t>яка</a:t>
            </a:r>
            <a:r>
              <a:rPr kumimoji="0" lang="en-US" sz="1400" b="1" i="0" u="none" strike="noStrike" kern="0" cap="none" spc="0" normalizeH="0" baseline="0" noProof="0" dirty="0" smtClean="0">
                <a:ln>
                  <a:noFill/>
                </a:ln>
                <a:solidFill>
                  <a:srgbClr val="0070C0"/>
                </a:solidFill>
                <a:effectLst/>
                <a:uLnTx/>
                <a:uFillTx/>
                <a:latin typeface="Rockwell"/>
                <a:ea typeface="+mn-ea"/>
                <a:cs typeface="+mn-cs"/>
              </a:rPr>
              <a:t> </a:t>
            </a:r>
            <a:r>
              <a:rPr kumimoji="0" lang="en-US" sz="1400" b="1" i="0" u="none" strike="noStrike" kern="0" cap="none" spc="0" normalizeH="0" baseline="0" noProof="0" dirty="0" err="1" smtClean="0">
                <a:ln>
                  <a:noFill/>
                </a:ln>
                <a:solidFill>
                  <a:srgbClr val="0070C0"/>
                </a:solidFill>
                <a:effectLst/>
                <a:uLnTx/>
                <a:uFillTx/>
                <a:latin typeface="Rockwell"/>
                <a:ea typeface="+mn-ea"/>
                <a:cs typeface="+mn-cs"/>
              </a:rPr>
              <a:t>знає</a:t>
            </a:r>
            <a:r>
              <a:rPr kumimoji="0" lang="en-US" sz="1400" b="1" i="0" u="none" strike="noStrike" kern="0" cap="none" spc="0" normalizeH="0" baseline="0" noProof="0" dirty="0" smtClean="0">
                <a:ln>
                  <a:noFill/>
                </a:ln>
                <a:solidFill>
                  <a:srgbClr val="0070C0"/>
                </a:solidFill>
                <a:effectLst/>
                <a:uLnTx/>
                <a:uFillTx/>
                <a:latin typeface="Rockwell"/>
                <a:ea typeface="+mn-ea"/>
                <a:cs typeface="+mn-cs"/>
              </a:rPr>
              <a:t> </a:t>
            </a:r>
            <a:r>
              <a:rPr kumimoji="0" lang="en-US" sz="1400" b="1" i="0" u="none" strike="noStrike" kern="0" cap="none" spc="0" normalizeH="0" baseline="0" noProof="0" dirty="0" err="1" smtClean="0">
                <a:ln>
                  <a:noFill/>
                </a:ln>
                <a:solidFill>
                  <a:srgbClr val="0070C0"/>
                </a:solidFill>
                <a:effectLst/>
                <a:uLnTx/>
                <a:uFillTx/>
                <a:latin typeface="Rockwell"/>
                <a:ea typeface="+mn-ea"/>
                <a:cs typeface="+mn-cs"/>
              </a:rPr>
              <a:t>історію</a:t>
            </a:r>
            <a:r>
              <a:rPr kumimoji="0" lang="en-US" sz="1400" b="1" i="0" u="none" strike="noStrike" kern="0" cap="none" spc="0" normalizeH="0" baseline="0" noProof="0" dirty="0" smtClean="0">
                <a:ln>
                  <a:noFill/>
                </a:ln>
                <a:solidFill>
                  <a:srgbClr val="0070C0"/>
                </a:solidFill>
                <a:effectLst/>
                <a:uLnTx/>
                <a:uFillTx/>
                <a:latin typeface="Rockwell"/>
                <a:ea typeface="+mn-ea"/>
                <a:cs typeface="+mn-cs"/>
              </a:rPr>
              <a:t> і </a:t>
            </a:r>
            <a:r>
              <a:rPr kumimoji="0" lang="en-US" sz="1400" b="1" i="0" u="none" strike="noStrike" kern="0" cap="none" spc="0" normalizeH="0" baseline="0" noProof="0" dirty="0" err="1" smtClean="0">
                <a:ln>
                  <a:noFill/>
                </a:ln>
                <a:solidFill>
                  <a:srgbClr val="0070C0"/>
                </a:solidFill>
                <a:effectLst/>
                <a:uLnTx/>
                <a:uFillTx/>
                <a:latin typeface="Rockwell"/>
                <a:ea typeface="+mn-ea"/>
                <a:cs typeface="+mn-cs"/>
              </a:rPr>
              <a:t>культуру</a:t>
            </a:r>
            <a:r>
              <a:rPr kumimoji="0" lang="en-US" sz="1400" b="1" i="0" u="none" strike="noStrike" kern="0" cap="none" spc="0" normalizeH="0" baseline="0" noProof="0" dirty="0" smtClean="0">
                <a:ln>
                  <a:noFill/>
                </a:ln>
                <a:solidFill>
                  <a:srgbClr val="0070C0"/>
                </a:solidFill>
                <a:effectLst/>
                <a:uLnTx/>
                <a:uFillTx/>
                <a:latin typeface="Rockwell"/>
                <a:ea typeface="+mn-ea"/>
                <a:cs typeface="+mn-cs"/>
              </a:rPr>
              <a:t> </a:t>
            </a:r>
            <a:r>
              <a:rPr kumimoji="0" lang="en-US" sz="1400" b="1" i="0" u="none" strike="noStrike" kern="0" cap="none" spc="0" normalizeH="0" baseline="0" noProof="0" dirty="0" err="1" smtClean="0">
                <a:ln>
                  <a:noFill/>
                </a:ln>
                <a:solidFill>
                  <a:srgbClr val="0070C0"/>
                </a:solidFill>
                <a:effectLst/>
                <a:uLnTx/>
                <a:uFillTx/>
                <a:latin typeface="Rockwell"/>
                <a:ea typeface="+mn-ea"/>
                <a:cs typeface="+mn-cs"/>
              </a:rPr>
              <a:t>своєї</a:t>
            </a:r>
            <a:r>
              <a:rPr kumimoji="0" lang="en-US" sz="1400" b="1" i="0" u="none" strike="noStrike" kern="0" cap="none" spc="0" normalizeH="0" baseline="0" noProof="0" dirty="0" smtClean="0">
                <a:ln>
                  <a:noFill/>
                </a:ln>
                <a:solidFill>
                  <a:srgbClr val="0070C0"/>
                </a:solidFill>
                <a:effectLst/>
                <a:uLnTx/>
                <a:uFillTx/>
                <a:latin typeface="Rockwell"/>
                <a:ea typeface="+mn-ea"/>
                <a:cs typeface="+mn-cs"/>
              </a:rPr>
              <a:t> </a:t>
            </a:r>
            <a:r>
              <a:rPr kumimoji="0" lang="en-US" sz="1400" b="1" i="0" u="none" strike="noStrike" kern="0" cap="none" spc="0" normalizeH="0" baseline="0" noProof="0" dirty="0" err="1" smtClean="0">
                <a:ln>
                  <a:noFill/>
                </a:ln>
                <a:solidFill>
                  <a:srgbClr val="0070C0"/>
                </a:solidFill>
                <a:effectLst/>
                <a:uLnTx/>
                <a:uFillTx/>
                <a:latin typeface="Rockwell"/>
                <a:ea typeface="+mn-ea"/>
                <a:cs typeface="+mn-cs"/>
              </a:rPr>
              <a:t>краіни</a:t>
            </a:r>
            <a:endParaRPr kumimoji="0" lang="ru-RU" sz="1400" b="1" i="0" u="none" strike="noStrike" kern="0" cap="none" spc="0" normalizeH="0" baseline="0" noProof="0" dirty="0" smtClean="0">
              <a:ln>
                <a:noFill/>
              </a:ln>
              <a:solidFill>
                <a:srgbClr val="0070C0"/>
              </a:solidFill>
              <a:effectLst/>
              <a:uLnTx/>
              <a:uFillTx/>
              <a:latin typeface="Cambria"/>
              <a:ea typeface="+mn-ea"/>
              <a:cs typeface="+mn-cs"/>
            </a:endParaRPr>
          </a:p>
        </p:txBody>
      </p:sp>
      <p:sp>
        <p:nvSpPr>
          <p:cNvPr id="27" name="Блок-схема: альтернативный процесс 9"/>
          <p:cNvSpPr/>
          <p:nvPr/>
        </p:nvSpPr>
        <p:spPr>
          <a:xfrm>
            <a:off x="3635896" y="1772816"/>
            <a:ext cx="1728192" cy="792088"/>
          </a:xfrm>
          <a:prstGeom prst="flowChartAlternateProcess">
            <a:avLst/>
          </a:prstGeom>
          <a:gradFill rotWithShape="1">
            <a:gsLst>
              <a:gs pos="0">
                <a:srgbClr val="C0BEAF">
                  <a:shade val="58000"/>
                  <a:satMod val="150000"/>
                </a:srgbClr>
              </a:gs>
              <a:gs pos="72000">
                <a:srgbClr val="C0BEAF">
                  <a:tint val="90000"/>
                  <a:satMod val="135000"/>
                </a:srgbClr>
              </a:gs>
              <a:gs pos="100000">
                <a:srgbClr val="C0BEAF">
                  <a:tint val="80000"/>
                  <a:satMod val="155000"/>
                </a:srgb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rtlCol="0" anchor="ctr"/>
          <a:lstStyle/>
          <a:p>
            <a:pPr algn="ctr" fontAlgn="base">
              <a:spcBef>
                <a:spcPct val="0"/>
              </a:spcBef>
              <a:spcAft>
                <a:spcPct val="0"/>
              </a:spcAft>
            </a:pPr>
            <a:r>
              <a:rPr lang="uk-UA" dirty="0">
                <a:solidFill>
                  <a:srgbClr val="0070C0"/>
                </a:solidFill>
                <a:latin typeface="Calibri" pitchFamily="34" charset="0"/>
                <a:ea typeface="Calibri" pitchFamily="34" charset="0"/>
                <a:cs typeface="Times New Roman" pitchFamily="18" charset="0"/>
              </a:rPr>
              <a:t>духовно та фізично здорова</a:t>
            </a:r>
            <a:endParaRPr lang="uk-UA" dirty="0">
              <a:solidFill>
                <a:srgbClr val="0070C0"/>
              </a:solidFill>
              <a:latin typeface="Arial" pitchFamily="34" charset="0"/>
              <a:cs typeface="Arial" pitchFamily="34" charset="0"/>
            </a:endParaRPr>
          </a:p>
        </p:txBody>
      </p:sp>
      <p:sp>
        <p:nvSpPr>
          <p:cNvPr id="28" name="Блок-схема: альтернативный процесс 10"/>
          <p:cNvSpPr/>
          <p:nvPr/>
        </p:nvSpPr>
        <p:spPr>
          <a:xfrm>
            <a:off x="3707904" y="5733256"/>
            <a:ext cx="2016224" cy="864096"/>
          </a:xfrm>
          <a:prstGeom prst="flowChartAlternateProcess">
            <a:avLst/>
          </a:prstGeom>
          <a:gradFill rotWithShape="1">
            <a:gsLst>
              <a:gs pos="0">
                <a:srgbClr val="C0BEAF">
                  <a:shade val="58000"/>
                  <a:satMod val="150000"/>
                </a:srgbClr>
              </a:gs>
              <a:gs pos="72000">
                <a:srgbClr val="C0BEAF">
                  <a:tint val="90000"/>
                  <a:satMod val="135000"/>
                </a:srgbClr>
              </a:gs>
              <a:gs pos="100000">
                <a:srgbClr val="C0BEAF">
                  <a:tint val="80000"/>
                  <a:satMod val="155000"/>
                </a:srgbClr>
              </a:gs>
            </a:gsLst>
            <a:lin ang="16200000" scaled="0"/>
          </a:gradFill>
          <a:ln>
            <a:noFill/>
          </a:ln>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p:spPr>
        <p:txBody>
          <a:bodyPr rtlCol="0" anchor="ctr"/>
          <a:lstStyle/>
          <a:p>
            <a:pPr fontAlgn="base">
              <a:spcBef>
                <a:spcPct val="0"/>
              </a:spcBef>
              <a:spcAft>
                <a:spcPct val="0"/>
              </a:spcAft>
            </a:pPr>
            <a:r>
              <a:rPr lang="uk-UA" dirty="0">
                <a:solidFill>
                  <a:srgbClr val="0070C0"/>
                </a:solidFill>
                <a:latin typeface="Calibri" pitchFamily="34" charset="0"/>
                <a:ea typeface="Calibri" pitchFamily="34" charset="0"/>
                <a:cs typeface="Times New Roman" pitchFamily="18" charset="0"/>
              </a:rPr>
              <a:t>має соціально - активну позицію громадянина</a:t>
            </a:r>
            <a:endParaRPr lang="uk-UA" dirty="0">
              <a:solidFill>
                <a:srgbClr val="0070C0"/>
              </a:solidFill>
              <a:latin typeface="Arial" pitchFamily="34" charset="0"/>
              <a:cs typeface="Arial" pitchFamily="34" charset="0"/>
            </a:endParaRPr>
          </a:p>
        </p:txBody>
      </p:sp>
      <p:sp>
        <p:nvSpPr>
          <p:cNvPr id="29" name="Блок-схема: подготовка 11"/>
          <p:cNvSpPr/>
          <p:nvPr/>
        </p:nvSpPr>
        <p:spPr>
          <a:xfrm>
            <a:off x="6588224" y="2420888"/>
            <a:ext cx="2088232" cy="1008112"/>
          </a:xfrm>
          <a:prstGeom prst="flowChartPreparation">
            <a:avLst/>
          </a:prstGeom>
          <a:gradFill rotWithShape="1">
            <a:gsLst>
              <a:gs pos="0">
                <a:srgbClr val="C0BEAF">
                  <a:shade val="58000"/>
                  <a:satMod val="150000"/>
                </a:srgbClr>
              </a:gs>
              <a:gs pos="72000">
                <a:srgbClr val="C0BEAF">
                  <a:tint val="90000"/>
                  <a:satMod val="135000"/>
                </a:srgbClr>
              </a:gs>
              <a:gs pos="100000">
                <a:srgbClr val="C0BEAF">
                  <a:tint val="80000"/>
                  <a:satMod val="155000"/>
                </a:srgbClr>
              </a:gs>
            </a:gsLst>
            <a:lin ang="16200000" scaled="0"/>
          </a:gradFill>
          <a:ln w="9525" cap="flat" cmpd="sng" algn="ctr">
            <a:solidFill>
              <a:srgbClr val="C0BEAF">
                <a:shade val="80000"/>
              </a:srgbClr>
            </a:solidFill>
            <a:prstDash val="solid"/>
          </a:ln>
          <a:effectLst>
            <a:outerShdw blurRad="50800" dist="38100" dir="5400000" rotWithShape="0">
              <a:srgbClr val="000000">
                <a:alpha val="43137"/>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smtClean="0">
                <a:ln>
                  <a:noFill/>
                </a:ln>
                <a:solidFill>
                  <a:srgbClr val="0070C0"/>
                </a:solidFill>
                <a:effectLst/>
                <a:uLnTx/>
                <a:uFillTx/>
                <a:latin typeface="Cambria"/>
                <a:ea typeface="+mn-ea"/>
                <a:cs typeface="+mn-cs"/>
              </a:rPr>
              <a:t>любить свою Батьківщину і народ</a:t>
            </a:r>
            <a:endParaRPr kumimoji="0" lang="ru-RU" sz="1400" b="0" i="0" u="none" strike="noStrike" kern="0" cap="none" spc="0" normalizeH="0" baseline="0" noProof="0" dirty="0" smtClean="0">
              <a:ln>
                <a:noFill/>
              </a:ln>
              <a:solidFill>
                <a:srgbClr val="0070C0"/>
              </a:solidFill>
              <a:effectLst/>
              <a:uLnTx/>
              <a:uFillTx/>
              <a:latin typeface="Cambria"/>
              <a:ea typeface="+mn-ea"/>
              <a:cs typeface="+mn-cs"/>
            </a:endParaRPr>
          </a:p>
        </p:txBody>
      </p:sp>
      <p:sp>
        <p:nvSpPr>
          <p:cNvPr id="30" name="Блок-схема: решение 12"/>
          <p:cNvSpPr/>
          <p:nvPr/>
        </p:nvSpPr>
        <p:spPr>
          <a:xfrm>
            <a:off x="2071670" y="3212976"/>
            <a:ext cx="4804586" cy="1944216"/>
          </a:xfrm>
          <a:prstGeom prst="flowChartDecision">
            <a:avLst/>
          </a:prstGeom>
          <a:gradFill rotWithShape="1">
            <a:gsLst>
              <a:gs pos="0">
                <a:srgbClr val="E8B7B7">
                  <a:tint val="70000"/>
                  <a:satMod val="180000"/>
                </a:srgbClr>
              </a:gs>
              <a:gs pos="62000">
                <a:srgbClr val="E8B7B7">
                  <a:tint val="30000"/>
                  <a:satMod val="180000"/>
                </a:srgbClr>
              </a:gs>
              <a:gs pos="100000">
                <a:srgbClr val="E8B7B7">
                  <a:tint val="22000"/>
                  <a:satMod val="180000"/>
                </a:srgbClr>
              </a:gs>
            </a:gsLst>
            <a:lin ang="16200000" scaled="0"/>
          </a:gradFill>
          <a:ln w="9525" cap="flat" cmpd="sng" algn="ctr">
            <a:solidFill>
              <a:srgbClr val="E8B7B7">
                <a:shade val="80000"/>
              </a:srgbClr>
            </a:solidFill>
            <a:prstDash val="solid"/>
          </a:ln>
          <a:effectLst>
            <a:outerShdw blurRad="50800" dist="38100" dir="5400000" rotWithShape="0">
              <a:srgbClr val="000000">
                <a:alpha val="43137"/>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err="1" smtClean="0">
                <a:ln>
                  <a:noFill/>
                </a:ln>
                <a:solidFill>
                  <a:srgbClr val="FFC000"/>
                </a:solidFill>
                <a:effectLst/>
                <a:uLnTx/>
                <a:uFillTx/>
                <a:latin typeface="Rockwell"/>
                <a:ea typeface="+mn-ea"/>
                <a:cs typeface="+mn-cs"/>
              </a:rPr>
              <a:t>Особист</a:t>
            </a:r>
            <a:r>
              <a:rPr kumimoji="0" lang="uk-UA" sz="2800" b="1" i="0" u="sng" strike="noStrike" kern="0" cap="none" spc="0" normalizeH="0" baseline="0" noProof="0" dirty="0" smtClean="0">
                <a:ln>
                  <a:noFill/>
                </a:ln>
                <a:solidFill>
                  <a:srgbClr val="FFC000"/>
                </a:solidFill>
                <a:effectLst/>
                <a:uLnTx/>
                <a:uFillTx/>
                <a:latin typeface="Cambria"/>
                <a:ea typeface="+mn-ea"/>
                <a:cs typeface="+mn-cs"/>
              </a:rPr>
              <a:t>і</a:t>
            </a:r>
            <a:r>
              <a:rPr kumimoji="0" lang="en-US" sz="2800" b="1" i="0" u="sng" strike="noStrike" kern="0" cap="none" spc="0" normalizeH="0" baseline="0" noProof="0" dirty="0" err="1" smtClean="0">
                <a:ln>
                  <a:noFill/>
                </a:ln>
                <a:solidFill>
                  <a:srgbClr val="FFC000"/>
                </a:solidFill>
                <a:effectLst/>
                <a:uLnTx/>
                <a:uFillTx/>
                <a:latin typeface="Rockwell"/>
                <a:ea typeface="+mn-ea"/>
                <a:cs typeface="+mn-cs"/>
              </a:rPr>
              <a:t>сть</a:t>
            </a:r>
            <a:r>
              <a:rPr kumimoji="0" lang="en-US" sz="2800" b="1" i="0" u="sng" strike="noStrike" kern="0" cap="none" spc="0" normalizeH="0" baseline="0" noProof="0" dirty="0" smtClean="0">
                <a:ln>
                  <a:noFill/>
                </a:ln>
                <a:solidFill>
                  <a:srgbClr val="FFC000"/>
                </a:solidFill>
                <a:effectLst/>
                <a:uLnTx/>
                <a:uFillTx/>
                <a:latin typeface="Rockwell"/>
                <a:ea typeface="+mn-ea"/>
                <a:cs typeface="+mn-cs"/>
              </a:rPr>
              <a:t> </a:t>
            </a:r>
            <a:endParaRPr kumimoji="0" lang="ru-RU" sz="2800" b="1" i="0" u="sng" strike="noStrike" kern="0" cap="none" spc="0" normalizeH="0" baseline="0" noProof="0" dirty="0" smtClean="0">
              <a:ln>
                <a:noFill/>
              </a:ln>
              <a:solidFill>
                <a:srgbClr val="FFC000"/>
              </a:solidFill>
              <a:effectLst/>
              <a:uLnTx/>
              <a:uFillTx/>
              <a:latin typeface="Cambria"/>
              <a:ea typeface="+mn-ea"/>
              <a:cs typeface="+mn-cs"/>
            </a:endParaRPr>
          </a:p>
        </p:txBody>
      </p:sp>
      <p:cxnSp>
        <p:nvCxnSpPr>
          <p:cNvPr id="31" name="Прямая со стрелкой 23"/>
          <p:cNvCxnSpPr/>
          <p:nvPr/>
        </p:nvCxnSpPr>
        <p:spPr>
          <a:xfrm flipV="1">
            <a:off x="6012160" y="3212976"/>
            <a:ext cx="1080120" cy="648072"/>
          </a:xfrm>
          <a:prstGeom prst="straightConnector1">
            <a:avLst/>
          </a:prstGeom>
          <a:noFill/>
          <a:ln w="9525" cap="flat" cmpd="sng" algn="ctr">
            <a:solidFill>
              <a:srgbClr val="72A376">
                <a:shade val="80000"/>
              </a:srgbClr>
            </a:solidFill>
            <a:prstDash val="solid"/>
            <a:tailEnd type="arrow"/>
          </a:ln>
          <a:effectLst/>
        </p:spPr>
      </p:cxnSp>
      <p:cxnSp>
        <p:nvCxnSpPr>
          <p:cNvPr id="32" name="Прямая со стрелкой 30"/>
          <p:cNvCxnSpPr/>
          <p:nvPr/>
        </p:nvCxnSpPr>
        <p:spPr>
          <a:xfrm rot="10800000">
            <a:off x="2123728" y="3212976"/>
            <a:ext cx="936104" cy="648072"/>
          </a:xfrm>
          <a:prstGeom prst="straightConnector1">
            <a:avLst/>
          </a:prstGeom>
          <a:noFill/>
          <a:ln w="9525" cap="flat" cmpd="sng" algn="ctr">
            <a:solidFill>
              <a:srgbClr val="72A376">
                <a:shade val="80000"/>
              </a:srgbClr>
            </a:solidFill>
            <a:prstDash val="solid"/>
            <a:tailEnd type="arrow"/>
          </a:ln>
          <a:effectLst/>
        </p:spPr>
      </p:cxnSp>
      <p:cxnSp>
        <p:nvCxnSpPr>
          <p:cNvPr id="33" name="Прямая со стрелкой 37"/>
          <p:cNvCxnSpPr/>
          <p:nvPr/>
        </p:nvCxnSpPr>
        <p:spPr>
          <a:xfrm rot="5400000">
            <a:off x="2375756" y="4545124"/>
            <a:ext cx="1224136" cy="864096"/>
          </a:xfrm>
          <a:prstGeom prst="straightConnector1">
            <a:avLst/>
          </a:prstGeom>
          <a:noFill/>
          <a:ln w="9525" cap="flat" cmpd="sng" algn="ctr">
            <a:solidFill>
              <a:srgbClr val="72A376">
                <a:shade val="80000"/>
              </a:srgbClr>
            </a:solidFill>
            <a:prstDash val="solid"/>
            <a:tailEnd type="arrow"/>
          </a:ln>
          <a:effectLst/>
        </p:spPr>
      </p:cxnSp>
      <p:cxnSp>
        <p:nvCxnSpPr>
          <p:cNvPr id="34" name="Прямая со стрелкой 42"/>
          <p:cNvCxnSpPr>
            <a:stCxn id="30" idx="1"/>
          </p:cNvCxnSpPr>
          <p:nvPr/>
        </p:nvCxnSpPr>
        <p:spPr>
          <a:xfrm rot="10800000" flipH="1" flipV="1">
            <a:off x="2071670" y="4185084"/>
            <a:ext cx="268084" cy="36798"/>
          </a:xfrm>
          <a:prstGeom prst="straightConnector1">
            <a:avLst/>
          </a:prstGeom>
          <a:noFill/>
          <a:ln w="9525" cap="flat" cmpd="sng" algn="ctr">
            <a:solidFill>
              <a:srgbClr val="72A376">
                <a:shade val="80000"/>
              </a:srgbClr>
            </a:solidFill>
            <a:prstDash val="solid"/>
            <a:tailEnd type="arrow"/>
          </a:ln>
          <a:effectLst/>
        </p:spPr>
      </p:cxnSp>
      <p:cxnSp>
        <p:nvCxnSpPr>
          <p:cNvPr id="35" name="Прямая со стрелкой 52"/>
          <p:cNvCxnSpPr>
            <a:stCxn id="30" idx="2"/>
          </p:cNvCxnSpPr>
          <p:nvPr/>
        </p:nvCxnSpPr>
        <p:spPr>
          <a:xfrm rot="16200000" flipH="1">
            <a:off x="4270556" y="5360599"/>
            <a:ext cx="576858" cy="170044"/>
          </a:xfrm>
          <a:prstGeom prst="straightConnector1">
            <a:avLst/>
          </a:prstGeom>
          <a:noFill/>
          <a:ln w="9525" cap="flat" cmpd="sng" algn="ctr">
            <a:solidFill>
              <a:srgbClr val="72A376">
                <a:shade val="80000"/>
              </a:srgbClr>
            </a:solidFill>
            <a:prstDash val="solid"/>
            <a:tailEnd type="arrow"/>
          </a:ln>
          <a:effectLst/>
        </p:spPr>
      </p:cxnSp>
      <p:cxnSp>
        <p:nvCxnSpPr>
          <p:cNvPr id="36" name="Прямая со стрелкой 56"/>
          <p:cNvCxnSpPr>
            <a:stCxn id="30" idx="3"/>
            <a:endCxn id="23" idx="2"/>
          </p:cNvCxnSpPr>
          <p:nvPr/>
        </p:nvCxnSpPr>
        <p:spPr>
          <a:xfrm flipH="1">
            <a:off x="6660232" y="4185084"/>
            <a:ext cx="216024" cy="61156"/>
          </a:xfrm>
          <a:prstGeom prst="straightConnector1">
            <a:avLst/>
          </a:prstGeom>
          <a:noFill/>
          <a:ln w="9525" cap="flat" cmpd="sng" algn="ctr">
            <a:solidFill>
              <a:srgbClr val="72A376">
                <a:shade val="80000"/>
              </a:srgbClr>
            </a:solidFill>
            <a:prstDash val="solid"/>
            <a:tailEnd type="arrow"/>
          </a:ln>
          <a:effectLst/>
        </p:spPr>
      </p:cxnSp>
      <p:cxnSp>
        <p:nvCxnSpPr>
          <p:cNvPr id="37" name="Прямая со стрелкой 61"/>
          <p:cNvCxnSpPr/>
          <p:nvPr/>
        </p:nvCxnSpPr>
        <p:spPr>
          <a:xfrm>
            <a:off x="5868144" y="4365104"/>
            <a:ext cx="1584176" cy="1152128"/>
          </a:xfrm>
          <a:prstGeom prst="straightConnector1">
            <a:avLst/>
          </a:prstGeom>
          <a:noFill/>
          <a:ln w="9525" cap="flat" cmpd="sng" algn="ctr">
            <a:solidFill>
              <a:srgbClr val="72A376">
                <a:shade val="80000"/>
              </a:srgbClr>
            </a:solidFill>
            <a:prstDash val="solid"/>
            <a:tailEnd type="arrow"/>
          </a:ln>
          <a:effectLst/>
        </p:spPr>
      </p:cxnSp>
      <p:cxnSp>
        <p:nvCxnSpPr>
          <p:cNvPr id="38" name="Прямая со стрелкой 65"/>
          <p:cNvCxnSpPr>
            <a:stCxn id="30" idx="0"/>
            <a:endCxn id="27" idx="2"/>
          </p:cNvCxnSpPr>
          <p:nvPr/>
        </p:nvCxnSpPr>
        <p:spPr>
          <a:xfrm rot="5400000" flipH="1" flipV="1">
            <a:off x="4162941" y="2875926"/>
            <a:ext cx="648072" cy="26029"/>
          </a:xfrm>
          <a:prstGeom prst="straightConnector1">
            <a:avLst/>
          </a:prstGeom>
          <a:noFill/>
          <a:ln w="9525" cap="flat" cmpd="sng" algn="ctr">
            <a:solidFill>
              <a:srgbClr val="72A376">
                <a:shade val="80000"/>
              </a:srgbClr>
            </a:solidFill>
            <a:prstDash val="solid"/>
            <a:tailEnd type="arrow"/>
          </a:ln>
          <a:effectLst/>
        </p:spPr>
      </p:cxnSp>
    </p:spTree>
    <p:extLst>
      <p:ext uri="{BB962C8B-B14F-4D97-AF65-F5344CB8AC3E}">
        <p14:creationId xmlns:p14="http://schemas.microsoft.com/office/powerpoint/2010/main" xmlns="" val="4498554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165854" y="1678161"/>
            <a:ext cx="6480720" cy="769441"/>
          </a:xfrm>
          <a:prstGeom prst="rect">
            <a:avLst/>
          </a:prstGeom>
          <a:noFill/>
        </p:spPr>
        <p:txBody>
          <a:bodyPr wrap="square" rtlCol="0">
            <a:spAutoFit/>
          </a:bodyPr>
          <a:lstStyle/>
          <a:p>
            <a:r>
              <a:rPr lang="uk-UA" altLang="uk-UA" sz="4400" smtClean="0">
                <a:solidFill>
                  <a:srgbClr val="00B050"/>
                </a:solidFill>
                <a:latin typeface="Monotype Corsiva" pitchFamily="66" charset="0"/>
              </a:rPr>
              <a:t>ДЯКУЮ    </a:t>
            </a:r>
            <a:r>
              <a:rPr lang="uk-UA" altLang="uk-UA" sz="4400" dirty="0">
                <a:solidFill>
                  <a:srgbClr val="00B050"/>
                </a:solidFill>
                <a:latin typeface="Monotype Corsiva" pitchFamily="66" charset="0"/>
              </a:rPr>
              <a:t>ЗА  УВАГУ!!!</a:t>
            </a:r>
            <a:endParaRPr lang="uk-UA" sz="4400" dirty="0"/>
          </a:p>
        </p:txBody>
      </p:sp>
      <p:pic>
        <p:nvPicPr>
          <p:cNvPr id="6" name="Picture 3" descr="7962"/>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a:xfrm>
            <a:off x="276225" y="3883025"/>
            <a:ext cx="3825875" cy="2932113"/>
          </a:xfrm>
          <a:prstGeom prst="rect">
            <a:avLst/>
          </a:prstGeom>
        </p:spPr>
      </p:pic>
    </p:spTree>
    <p:extLst>
      <p:ext uri="{BB962C8B-B14F-4D97-AF65-F5344CB8AC3E}">
        <p14:creationId xmlns:p14="http://schemas.microsoft.com/office/powerpoint/2010/main" xmlns="" val="19681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05"/>
                                          </p:val>
                                        </p:tav>
                                        <p:tav tm="100000">
                                          <p:val>
                                            <p:strVal val="#ppt_y"/>
                                          </p:val>
                                        </p:tav>
                                      </p:tavLst>
                                    </p:anim>
                                  </p:childTnLst>
                                </p:cTn>
                              </p:par>
                            </p:childTnLst>
                          </p:cTn>
                        </p:par>
                        <p:par>
                          <p:cTn id="10" fill="hold">
                            <p:stCondLst>
                              <p:cond delay="500"/>
                            </p:stCondLst>
                            <p:childTnLst>
                              <p:par>
                                <p:cTn id="11" presetID="2" presetClass="exit" presetSubtype="3" fill="hold" nodeType="afterEffect">
                                  <p:stCondLst>
                                    <p:cond delay="0"/>
                                  </p:stCondLst>
                                  <p:childTnLst>
                                    <p:anim calcmode="lin" valueType="num">
                                      <p:cBhvr additive="base">
                                        <p:cTn id="12" dur="5000"/>
                                        <p:tgtEl>
                                          <p:spTgt spid="6"/>
                                        </p:tgtEl>
                                        <p:attrNameLst>
                                          <p:attrName>ppt_x</p:attrName>
                                        </p:attrNameLst>
                                      </p:cBhvr>
                                      <p:tavLst>
                                        <p:tav tm="0">
                                          <p:val>
                                            <p:strVal val="ppt_x"/>
                                          </p:val>
                                        </p:tav>
                                        <p:tav tm="100000">
                                          <p:val>
                                            <p:strVal val="1+ppt_w/2"/>
                                          </p:val>
                                        </p:tav>
                                      </p:tavLst>
                                    </p:anim>
                                    <p:anim calcmode="lin" valueType="num">
                                      <p:cBhvr additive="base">
                                        <p:cTn id="13" dur="5000"/>
                                        <p:tgtEl>
                                          <p:spTgt spid="6"/>
                                        </p:tgtEl>
                                        <p:attrNameLst>
                                          <p:attrName>ppt_y</p:attrName>
                                        </p:attrNameLst>
                                      </p:cBhvr>
                                      <p:tavLst>
                                        <p:tav tm="0">
                                          <p:val>
                                            <p:strVal val="ppt_y"/>
                                          </p:val>
                                        </p:tav>
                                        <p:tav tm="100000">
                                          <p:val>
                                            <p:strVal val="0-ppt_h/2"/>
                                          </p:val>
                                        </p:tav>
                                      </p:tavLst>
                                    </p:anim>
                                    <p:set>
                                      <p:cBhvr>
                                        <p:cTn id="14"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6734" y="0"/>
            <a:ext cx="7595743" cy="6957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40378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63688" y="260648"/>
            <a:ext cx="7128792" cy="5262979"/>
          </a:xfrm>
          <a:prstGeom prst="rect">
            <a:avLst/>
          </a:prstGeom>
          <a:noFill/>
        </p:spPr>
        <p:txBody>
          <a:bodyPr wrap="square" rtlCol="0">
            <a:spAutoFit/>
          </a:bodyPr>
          <a:lstStyle/>
          <a:p>
            <a:pPr algn="ctr"/>
            <a:r>
              <a:rPr lang="uk-UA" sz="2800" b="1" dirty="0">
                <a:solidFill>
                  <a:srgbClr val="FFC000"/>
                </a:solidFill>
              </a:rPr>
              <a:t>Перевагою проектної </a:t>
            </a:r>
            <a:endParaRPr lang="uk-UA" sz="2800" b="1" dirty="0" smtClean="0">
              <a:solidFill>
                <a:srgbClr val="FFC000"/>
              </a:solidFill>
            </a:endParaRPr>
          </a:p>
          <a:p>
            <a:pPr algn="ctr"/>
            <a:r>
              <a:rPr lang="uk-UA" sz="2800" b="1" dirty="0">
                <a:solidFill>
                  <a:srgbClr val="FFC000"/>
                </a:solidFill>
              </a:rPr>
              <a:t>д</a:t>
            </a:r>
            <a:r>
              <a:rPr lang="uk-UA" sz="2800" b="1" dirty="0" smtClean="0">
                <a:solidFill>
                  <a:srgbClr val="FFC000"/>
                </a:solidFill>
              </a:rPr>
              <a:t>іяльності є вміння</a:t>
            </a:r>
          </a:p>
          <a:p>
            <a:pPr algn="just"/>
            <a:endParaRPr lang="uk-UA" sz="2800" b="1" dirty="0"/>
          </a:p>
          <a:p>
            <a:pPr algn="just"/>
            <a:r>
              <a:rPr lang="uk-UA" sz="2800" dirty="0"/>
              <a:t>• планувати свою роботу, попередньо</a:t>
            </a:r>
          </a:p>
          <a:p>
            <a:pPr algn="just"/>
            <a:r>
              <a:rPr lang="uk-UA" sz="2800" dirty="0"/>
              <a:t>прораховуючи можливі результати;</a:t>
            </a:r>
          </a:p>
          <a:p>
            <a:pPr algn="just"/>
            <a:r>
              <a:rPr lang="uk-UA" sz="2800" dirty="0"/>
              <a:t>• самостійно збирати і накопичувати</a:t>
            </a:r>
          </a:p>
          <a:p>
            <a:pPr algn="just"/>
            <a:r>
              <a:rPr lang="uk-UA" sz="2800" dirty="0"/>
              <a:t>матеріал;</a:t>
            </a:r>
          </a:p>
          <a:p>
            <a:pPr algn="just"/>
            <a:r>
              <a:rPr lang="uk-UA" sz="2800" dirty="0"/>
              <a:t>• установлювати соціальні контакти ;</a:t>
            </a:r>
          </a:p>
          <a:p>
            <a:pPr algn="just"/>
            <a:r>
              <a:rPr lang="uk-UA" sz="2800" dirty="0"/>
              <a:t>• створювати “ кінцевий продукт ” —</a:t>
            </a:r>
          </a:p>
          <a:p>
            <a:pPr algn="just"/>
            <a:r>
              <a:rPr lang="uk-UA" sz="2800" dirty="0"/>
              <a:t>матеріальний носій проектної діяльності ;</a:t>
            </a:r>
          </a:p>
          <a:p>
            <a:pPr algn="just"/>
            <a:r>
              <a:rPr lang="uk-UA" sz="2800" dirty="0"/>
              <a:t>• представляти створене перед аудиторією;</a:t>
            </a:r>
          </a:p>
          <a:p>
            <a:pPr algn="just"/>
            <a:r>
              <a:rPr lang="uk-UA" sz="2800" dirty="0"/>
              <a:t>• оцінювати себе та інших.</a:t>
            </a:r>
          </a:p>
        </p:txBody>
      </p:sp>
    </p:spTree>
    <p:extLst>
      <p:ext uri="{BB962C8B-B14F-4D97-AF65-F5344CB8AC3E}">
        <p14:creationId xmlns:p14="http://schemas.microsoft.com/office/powerpoint/2010/main" xmlns="" val="1301449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15228" y="692696"/>
            <a:ext cx="7056784" cy="4401205"/>
          </a:xfrm>
          <a:prstGeom prst="rect">
            <a:avLst/>
          </a:prstGeom>
          <a:noFill/>
        </p:spPr>
        <p:txBody>
          <a:bodyPr wrap="square" rtlCol="0">
            <a:spAutoFit/>
          </a:bodyPr>
          <a:lstStyle/>
          <a:p>
            <a:pPr algn="just"/>
            <a:r>
              <a:rPr lang="uk-UA" dirty="0"/>
              <a:t> </a:t>
            </a:r>
            <a:r>
              <a:rPr lang="uk-UA" sz="4000" b="1" i="1" dirty="0">
                <a:solidFill>
                  <a:srgbClr val="FFC000"/>
                </a:solidFill>
              </a:rPr>
              <a:t>Громадянин</a:t>
            </a:r>
            <a:r>
              <a:rPr lang="uk-UA" sz="4000" dirty="0"/>
              <a:t> – це особа, що має політико-правовий зв’язок з державою, внаслідок якого вона володіє всіма правами та свободами, користується захистом держави і має щодо неї </a:t>
            </a:r>
            <a:r>
              <a:rPr lang="uk-UA" sz="4000" dirty="0" smtClean="0"/>
              <a:t>обов’язки.</a:t>
            </a:r>
            <a:endParaRPr lang="uk-UA" sz="4000" dirty="0"/>
          </a:p>
        </p:txBody>
      </p:sp>
    </p:spTree>
    <p:extLst>
      <p:ext uri="{BB962C8B-B14F-4D97-AF65-F5344CB8AC3E}">
        <p14:creationId xmlns:p14="http://schemas.microsoft.com/office/powerpoint/2010/main" xmlns="" val="2555889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51954"/>
            <a:ext cx="6099175" cy="6513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6926759" y="82545"/>
            <a:ext cx="2108133" cy="6740307"/>
          </a:xfrm>
          <a:prstGeom prst="rect">
            <a:avLst/>
          </a:prstGeom>
          <a:noFill/>
        </p:spPr>
        <p:txBody>
          <a:bodyPr wrap="square" rtlCol="0">
            <a:spAutoFit/>
          </a:bodyPr>
          <a:lstStyle/>
          <a:p>
            <a:r>
              <a:rPr lang="uk-UA" b="1" u="sng" dirty="0">
                <a:solidFill>
                  <a:srgbClr val="FFC000"/>
                </a:solidFill>
              </a:rPr>
              <a:t>Набуття таких </a:t>
            </a:r>
            <a:r>
              <a:rPr lang="uk-UA" b="1" u="sng" dirty="0" err="1">
                <a:solidFill>
                  <a:srgbClr val="FFC000"/>
                </a:solidFill>
              </a:rPr>
              <a:t>здатностей</a:t>
            </a:r>
            <a:r>
              <a:rPr lang="uk-UA" b="1" u="sng" dirty="0">
                <a:solidFill>
                  <a:srgbClr val="FFC000"/>
                </a:solidFill>
              </a:rPr>
              <a:t> забезпечує: </a:t>
            </a:r>
          </a:p>
          <a:p>
            <a:pPr algn="just"/>
            <a:r>
              <a:rPr lang="uk-UA" b="1" dirty="0" smtClean="0"/>
              <a:t>- готовність </a:t>
            </a:r>
            <a:r>
              <a:rPr lang="uk-UA" b="1" dirty="0"/>
              <a:t>особистості здійснювати ефективну соціальну комунікацію;</a:t>
            </a:r>
            <a:endParaRPr lang="uk-UA" dirty="0"/>
          </a:p>
          <a:p>
            <a:pPr algn="just"/>
            <a:r>
              <a:rPr lang="uk-UA" b="1" dirty="0"/>
              <a:t>- готовність особистості до співпраці для досягнення спільних цілей;</a:t>
            </a:r>
            <a:endParaRPr lang="uk-UA" dirty="0"/>
          </a:p>
          <a:p>
            <a:pPr algn="just"/>
            <a:r>
              <a:rPr lang="uk-UA" b="1" dirty="0"/>
              <a:t>- орієнтацію на сприйняття базових демократичних цінностей;</a:t>
            </a:r>
            <a:endParaRPr lang="uk-UA" dirty="0"/>
          </a:p>
          <a:p>
            <a:pPr algn="just"/>
            <a:r>
              <a:rPr lang="uk-UA" b="1" dirty="0"/>
              <a:t>- особисту самореалізацію та участь в суспільних процесах. </a:t>
            </a:r>
            <a:endParaRPr lang="uk-UA" dirty="0"/>
          </a:p>
          <a:p>
            <a:endParaRPr lang="uk-UA" dirty="0"/>
          </a:p>
        </p:txBody>
      </p:sp>
    </p:spTree>
    <p:extLst>
      <p:ext uri="{BB962C8B-B14F-4D97-AF65-F5344CB8AC3E}">
        <p14:creationId xmlns:p14="http://schemas.microsoft.com/office/powerpoint/2010/main" xmlns="" val="235093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4967" y="116632"/>
            <a:ext cx="8181529" cy="6136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53690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4" name="Содержимое 4" descr="свиток 5.png"/>
          <p:cNvPicPr>
            <a:picLocks noChangeAspect="1"/>
          </p:cNvPicPr>
          <p:nvPr/>
        </p:nvPicPr>
        <p:blipFill>
          <a:blip r:embed="rId3"/>
          <a:srcRect/>
          <a:stretch>
            <a:fillRect/>
          </a:stretch>
        </p:blipFill>
        <p:spPr bwMode="auto">
          <a:xfrm>
            <a:off x="357188" y="142875"/>
            <a:ext cx="8429625" cy="3070225"/>
          </a:xfrm>
          <a:prstGeom prst="rect">
            <a:avLst/>
          </a:prstGeom>
          <a:noFill/>
          <a:ln w="9525">
            <a:noFill/>
            <a:miter lim="800000"/>
            <a:headEnd/>
            <a:tailEnd/>
          </a:ln>
          <a:effectLst>
            <a:outerShdw blurRad="292100" dist="139700" dir="2700000" algn="tl" rotWithShape="0">
              <a:srgbClr val="333333">
                <a:alpha val="65000"/>
              </a:srgbClr>
            </a:outerShdw>
          </a:effectLst>
        </p:spPr>
      </p:pic>
      <p:sp>
        <p:nvSpPr>
          <p:cNvPr id="8195" name="Rectangle 6"/>
          <p:cNvSpPr>
            <a:spLocks noChangeArrowheads="1"/>
          </p:cNvSpPr>
          <p:nvPr/>
        </p:nvSpPr>
        <p:spPr bwMode="auto">
          <a:xfrm>
            <a:off x="1187450" y="804863"/>
            <a:ext cx="69850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uk-UA" altLang="uk-UA" sz="2400" b="1" smtClean="0">
                <a:solidFill>
                  <a:prstClr val="black"/>
                </a:solidFill>
                <a:hlinkClick r:id="rId4" action="ppaction://hlinkfile"/>
              </a:rPr>
              <a:t>Громадянська компетентність особистості </a:t>
            </a:r>
            <a:r>
              <a:rPr lang="uk-UA" altLang="uk-UA" sz="2400" b="1" smtClean="0">
                <a:solidFill>
                  <a:prstClr val="black"/>
                </a:solidFill>
              </a:rPr>
              <a:t>–інтегрована здатність особистості до активної та відповідальної суспільної діяльності</a:t>
            </a:r>
            <a:endParaRPr lang="ru-RU" altLang="uk-UA" sz="2400" smtClean="0">
              <a:solidFill>
                <a:prstClr val="black"/>
              </a:solidFill>
            </a:endParaRPr>
          </a:p>
        </p:txBody>
      </p:sp>
      <p:sp>
        <p:nvSpPr>
          <p:cNvPr id="8196" name="Rectangle 7"/>
          <p:cNvSpPr>
            <a:spLocks noChangeArrowheads="1"/>
          </p:cNvSpPr>
          <p:nvPr/>
        </p:nvSpPr>
        <p:spPr bwMode="auto">
          <a:xfrm>
            <a:off x="1619250" y="4024313"/>
            <a:ext cx="6437313" cy="169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uk-UA" altLang="uk-UA" sz="2400" b="1" smtClean="0">
                <a:solidFill>
                  <a:prstClr val="black"/>
                </a:solidFill>
                <a:latin typeface="Times New Roman" pitchFamily="18" charset="0"/>
                <a:cs typeface="Times New Roman" pitchFamily="18" charset="0"/>
              </a:rPr>
              <a:t>МЕТА ГРОМАДЯНСЬКОГО ВИХОВАННЯ </a:t>
            </a:r>
            <a:endParaRPr lang="uk-UA" altLang="uk-UA" sz="2400" b="1" smtClean="0">
              <a:solidFill>
                <a:prstClr val="black"/>
              </a:solidFill>
              <a:cs typeface="Times New Roman" pitchFamily="18" charset="0"/>
            </a:endParaRPr>
          </a:p>
          <a:p>
            <a:pPr algn="ctr" fontAlgn="base">
              <a:spcBef>
                <a:spcPct val="0"/>
              </a:spcBef>
              <a:spcAft>
                <a:spcPct val="0"/>
              </a:spcAft>
            </a:pPr>
            <a:r>
              <a:rPr lang="uk-UA" altLang="uk-UA" sz="2000" b="1" smtClean="0">
                <a:solidFill>
                  <a:prstClr val="black"/>
                </a:solidFill>
                <a:cs typeface="Times New Roman" pitchFamily="18" charset="0"/>
              </a:rPr>
              <a:t>набуття особистістю базових </a:t>
            </a:r>
          </a:p>
          <a:p>
            <a:pPr algn="ctr" fontAlgn="base">
              <a:spcBef>
                <a:spcPct val="0"/>
              </a:spcBef>
              <a:spcAft>
                <a:spcPct val="0"/>
              </a:spcAft>
            </a:pPr>
            <a:r>
              <a:rPr lang="uk-UA" altLang="uk-UA" sz="2000" b="1" smtClean="0">
                <a:solidFill>
                  <a:prstClr val="black"/>
                </a:solidFill>
                <a:cs typeface="Times New Roman" pitchFamily="18" charset="0"/>
              </a:rPr>
              <a:t>громадянських здатностей, </a:t>
            </a:r>
          </a:p>
          <a:p>
            <a:pPr algn="ctr" fontAlgn="base">
              <a:spcBef>
                <a:spcPct val="0"/>
              </a:spcBef>
              <a:spcAft>
                <a:spcPct val="0"/>
              </a:spcAft>
            </a:pPr>
            <a:r>
              <a:rPr lang="uk-UA" altLang="uk-UA" sz="2000" b="1" smtClean="0">
                <a:solidFill>
                  <a:prstClr val="black"/>
                </a:solidFill>
                <a:cs typeface="Times New Roman" pitchFamily="18" charset="0"/>
              </a:rPr>
              <a:t>необхідних для успішної   </a:t>
            </a:r>
          </a:p>
          <a:p>
            <a:pPr algn="ctr" fontAlgn="base">
              <a:spcBef>
                <a:spcPct val="0"/>
              </a:spcBef>
              <a:spcAft>
                <a:spcPct val="0"/>
              </a:spcAft>
            </a:pPr>
            <a:r>
              <a:rPr lang="uk-UA" altLang="uk-UA" sz="2000" b="1" smtClean="0">
                <a:solidFill>
                  <a:prstClr val="black"/>
                </a:solidFill>
                <a:cs typeface="Times New Roman" pitchFamily="18" charset="0"/>
              </a:rPr>
              <a:t>самореалізації та інтеграції у соціум</a:t>
            </a:r>
            <a:r>
              <a:rPr lang="ru-RU" altLang="uk-UA" sz="2000" smtClean="0">
                <a:solidFill>
                  <a:prstClr val="black"/>
                </a:solidFill>
              </a:rPr>
              <a:t> </a:t>
            </a:r>
          </a:p>
        </p:txBody>
      </p:sp>
    </p:spTree>
    <p:extLst>
      <p:ext uri="{BB962C8B-B14F-4D97-AF65-F5344CB8AC3E}">
        <p14:creationId xmlns:p14="http://schemas.microsoft.com/office/powerpoint/2010/main" xmlns="" val="1216777629"/>
      </p:ext>
    </p:extLst>
  </p:cSld>
  <p:clrMapOvr>
    <a:masterClrMapping/>
  </p:clrMapOvr>
  <p:timing>
    <p:tnLst>
      <p:par>
        <p:cTn id="1" dur="indefinite" restart="never" nodeType="tmRoot"/>
      </p:par>
    </p:tnLst>
  </p:timing>
</p:sld>
</file>

<file path=ppt/theme/theme1.xml><?xml version="1.0" encoding="utf-8"?>
<a:theme xmlns:a="http://schemas.openxmlformats.org/drawingml/2006/main" name="шаблон-3">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шаблон-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Презентация-укр-14">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2.xml><?xml version="1.0" encoding="utf-8"?>
<a:theme xmlns:a="http://schemas.openxmlformats.org/drawingml/2006/main" name="Презентация-укр-9">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3.xml><?xml version="1.0" encoding="utf-8"?>
<a:theme xmlns:a="http://schemas.openxmlformats.org/drawingml/2006/main" name="флешмоби">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Презентация-укр-11">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xml><?xml version="1.0" encoding="utf-8"?>
<a:theme xmlns:a="http://schemas.openxmlformats.org/drawingml/2006/main" name="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шаблон-6">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шаблон-4">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шаблон-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Презентация-укр-5">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1_Презентация-укр-12">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Презентация-укр-11">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Презентация-укр-13">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шаблон-7">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шаблон-3</Template>
  <TotalTime>199</TotalTime>
  <Words>1910</Words>
  <Application>Microsoft Office PowerPoint</Application>
  <PresentationFormat>Экран (4:3)</PresentationFormat>
  <Paragraphs>139</Paragraphs>
  <Slides>37</Slides>
  <Notes>0</Notes>
  <HiddenSlides>0</HiddenSlides>
  <MMClips>0</MMClips>
  <ScaleCrop>false</ScaleCrop>
  <HeadingPairs>
    <vt:vector size="4" baseType="variant">
      <vt:variant>
        <vt:lpstr>Тема</vt:lpstr>
      </vt:variant>
      <vt:variant>
        <vt:i4>17</vt:i4>
      </vt:variant>
      <vt:variant>
        <vt:lpstr>Заголовки слайдов</vt:lpstr>
      </vt:variant>
      <vt:variant>
        <vt:i4>37</vt:i4>
      </vt:variant>
    </vt:vector>
  </HeadingPairs>
  <TitlesOfParts>
    <vt:vector size="54" baseType="lpstr">
      <vt:lpstr>шаблон-3</vt:lpstr>
      <vt:lpstr>шаблон-4</vt:lpstr>
      <vt:lpstr>Тема Office</vt:lpstr>
      <vt:lpstr>шаблон-2</vt:lpstr>
      <vt:lpstr>Презентация-укр-5</vt:lpstr>
      <vt:lpstr>1_Презентация-укр-12</vt:lpstr>
      <vt:lpstr>Презентация-укр-11</vt:lpstr>
      <vt:lpstr>Презентация-укр-13</vt:lpstr>
      <vt:lpstr>шаблон-7</vt:lpstr>
      <vt:lpstr>шаблон-5</vt:lpstr>
      <vt:lpstr>Презентация-укр-14</vt:lpstr>
      <vt:lpstr>Презентация-укр-9</vt:lpstr>
      <vt:lpstr>флешмоби</vt:lpstr>
      <vt:lpstr>1_Презентация-укр-11</vt:lpstr>
      <vt:lpstr>Тема1</vt:lpstr>
      <vt:lpstr>1_Тема1</vt:lpstr>
      <vt:lpstr>шаблон-6</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Нормативна база</vt:lpstr>
      <vt:lpstr>Слайд 13</vt:lpstr>
      <vt:lpstr>Слайд 14</vt:lpstr>
      <vt:lpstr>Слайд 15</vt:lpstr>
      <vt:lpstr>Основні орієнтири виховання учнів  1-11 класів загальноосвітніх навчальних закладів України</vt:lpstr>
      <vt:lpstr>В “Основних  орієнтирах виховання учнів 1-11 класів загальноосвітніх навчальних закладів України” зазначено: «Патріотизм виявляється в любові до Батьківщини, свого народу,  турботі про його благо, сприянні становленню й утвердженню України як суверенної, правової, демократичної, соціальної держави, готовності відстояти її незалежність, служити і захищати її, розділити свою долю з її долею, повазі до українських звичаїв і обрядів, відчутті своєї належності до України, усвідомленні спільності власної долі з долею Батьківщини, досконалому володінні українською мовою» </vt:lpstr>
      <vt:lpstr>ЗАХОДИ ЩОДО РЕАЛІЗАЦІЇ КОНЦЕПЦІЇ НАЦІОНАЛЬНО-ПАТРІОТИЧНОГО ВИХОВАННЯ ДІТЕЙ І МОЛОДІ НА 2015-2017 РОКИ</vt:lpstr>
      <vt:lpstr>Опорна школа</vt:lpstr>
      <vt:lpstr>Дунаївська загальноосвітня школа І-ІІІ ступенів  імені Героя України  Олександра Капіноса</vt:lpstr>
      <vt:lpstr>Учнівське самоврядування</vt:lpstr>
      <vt:lpstr>Учнівське об»єднання</vt:lpstr>
      <vt:lpstr>Слайд 23</vt:lpstr>
      <vt:lpstr>Музейна педагогіка</vt:lpstr>
      <vt:lpstr>Слайд 25</vt:lpstr>
      <vt:lpstr>Наказ Міністерства освіти і науки України від 07.09.2000 № 439  "Про затвердження Рекомендацій щодо порядку використання державної символіки в навчальних закладах України"</vt:lpstr>
      <vt:lpstr>Слайд 27</vt:lpstr>
      <vt:lpstr>Слайд 28</vt:lpstr>
      <vt:lpstr>«Книга звитяги»; «Рух опіки»; «Дитячий оберіг для воїна»; «Рушник єднання»;  «ВИПУСКНИЙ У ЧАС ВІЙНИ»; «З вірою у серці»; «Хто живий,  в ряд ставай визволяти рідний край»;  «Я – громадянин України» та ін. </vt:lpstr>
      <vt:lpstr>Флеш-моби:</vt:lpstr>
      <vt:lpstr>Слайд 31</vt:lpstr>
      <vt:lpstr>Слайд 32</vt:lpstr>
      <vt:lpstr>Слайд 33</vt:lpstr>
      <vt:lpstr>Слайд 34</vt:lpstr>
      <vt:lpstr>Слайд 35</vt:lpstr>
      <vt:lpstr>Слайд 36</vt:lpstr>
      <vt:lpstr>Слайд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Ludmila</dc:creator>
  <cp:lastModifiedBy>Людмила Степанівна</cp:lastModifiedBy>
  <cp:revision>68</cp:revision>
  <dcterms:created xsi:type="dcterms:W3CDTF">2016-02-17T14:57:53Z</dcterms:created>
  <dcterms:modified xsi:type="dcterms:W3CDTF">2018-06-07T12:30:55Z</dcterms:modified>
</cp:coreProperties>
</file>