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74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5525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42" d="100"/>
          <a:sy n="42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E662-A7D2-422D-BF77-5960956F4656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05D4-ECD5-47BB-AEC6-50D7D73B6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905D4-ECD5-47BB-AEC6-50D7D73B6C1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9D52FF-C3A6-49D4-B054-F20669623D73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46AA96-F382-45E4-96D8-4423C7A84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6929486" cy="285752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Вивчення біології</a:t>
            </a:r>
            <a:br>
              <a:rPr lang="uk-UA" sz="3600" dirty="0" smtClean="0"/>
            </a:br>
            <a:r>
              <a:rPr lang="uk-UA" sz="3600" dirty="0" smtClean="0"/>
              <a:t> у 6 класі за новою програмою. </a:t>
            </a:r>
            <a:r>
              <a:rPr lang="uk-UA" sz="3600" dirty="0" err="1" smtClean="0"/>
              <a:t>Компетентнісний</a:t>
            </a:r>
            <a:r>
              <a:rPr lang="uk-UA" sz="3600" dirty="0" smtClean="0"/>
              <a:t> підхід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071942"/>
            <a:ext cx="6172200" cy="2071702"/>
          </a:xfrm>
        </p:spPr>
        <p:txBody>
          <a:bodyPr>
            <a:normAutofit/>
          </a:bodyPr>
          <a:lstStyle/>
          <a:p>
            <a:pPr algn="r"/>
            <a:r>
              <a:rPr lang="uk-UA" sz="2400" dirty="0" err="1" smtClean="0"/>
              <a:t>Підотувала</a:t>
            </a:r>
            <a:r>
              <a:rPr lang="uk-UA" sz="2400" dirty="0" smtClean="0"/>
              <a:t> </a:t>
            </a:r>
          </a:p>
          <a:p>
            <a:pPr algn="r"/>
            <a:r>
              <a:rPr lang="uk-UA" sz="2400" dirty="0" smtClean="0"/>
              <a:t>Вчитель біології</a:t>
            </a:r>
          </a:p>
          <a:p>
            <a:pPr algn="r"/>
            <a:r>
              <a:rPr lang="uk-UA" sz="2400" dirty="0" smtClean="0"/>
              <a:t>ТСШ № 7 </a:t>
            </a:r>
          </a:p>
          <a:p>
            <a:pPr algn="r"/>
            <a:r>
              <a:rPr lang="uk-UA" sz="2400" dirty="0" err="1" smtClean="0"/>
              <a:t>Бенч</a:t>
            </a:r>
            <a:r>
              <a:rPr lang="uk-UA" sz="2400" dirty="0" smtClean="0"/>
              <a:t> О.В.</a:t>
            </a:r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8860" y="6429396"/>
            <a:ext cx="6172200" cy="35719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Тернопіль 2014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72452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 компонентів змісту освіти у формуванні предметних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 на  уроках біології у 6 класі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857364"/>
            <a:ext cx="7358114" cy="1428760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uk-UA" sz="2000" dirty="0" smtClean="0"/>
              <a:t>Знання про природу залишаються одним з основних складників змісту біологічної освіти, які необхідні для формування здатності використання їх у різних навчальних та життєвих ситуаціях. </a:t>
            </a:r>
          </a:p>
          <a:p>
            <a:pPr marL="0" indent="0" algn="just">
              <a:buFont typeface="Wingdings" pitchFamily="2" charset="2"/>
              <a:buChar char="Ø"/>
            </a:pPr>
            <a:endParaRPr lang="uk-UA" sz="2000" dirty="0" smtClean="0"/>
          </a:p>
        </p:txBody>
      </p:sp>
      <p:pic>
        <p:nvPicPr>
          <p:cNvPr id="23556" name="Picture 4" descr="Вода-источник жизни на З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233" y="2000240"/>
            <a:ext cx="1157171" cy="142876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06" y="3071834"/>
            <a:ext cx="8572560" cy="4071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6036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розвитку предметних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компетентностей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необхідно: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зменшити кількість понять, що вивчається, оскільки набуття досвіду діяльності потребує більше часу;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відібрати найбільш істотне для засвоєння навколо якого буде розгортатись пізнавальна діяльність учнів, формуватися уміння і набуватись досвід практичної діяльності;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uk-UA" sz="2000" dirty="0" smtClean="0"/>
              <a:t> орієнтиром у відборі змісту, </a:t>
            </a:r>
            <a:r>
              <a:rPr lang="uk-UA" sz="2000" dirty="0" err="1" smtClean="0"/>
              <a:t>обов</a:t>
            </a:r>
            <a:r>
              <a:rPr lang="uk-UA" sz="2000" dirty="0" smtClean="0"/>
              <a:t>*</a:t>
            </a:r>
            <a:r>
              <a:rPr lang="uk-UA" sz="2000" dirty="0" err="1" smtClean="0"/>
              <a:t>язкового</a:t>
            </a:r>
            <a:r>
              <a:rPr lang="uk-UA" sz="2000" dirty="0" smtClean="0"/>
              <a:t> для засвоєння, є державні вимоги до рівня загальноосвітньої підготовки, представлені у правій частині державної програми.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Змістова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частина програми, а також зміст підручників можуть включати питання, які перевищують ці вимоги ).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06" y="1071546"/>
            <a:ext cx="7358082" cy="78579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uk-UA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Інформаційний компонент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идеофрагменты - - Химия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326" y="4929198"/>
            <a:ext cx="2678891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143800" cy="1357322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ІІ.   Операційний компонент – оволодіння досвідом здійснення відомих способів діяльності  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55684"/>
            <a:ext cx="8215370" cy="4045084"/>
          </a:xfrm>
        </p:spPr>
        <p:txBody>
          <a:bodyPr/>
          <a:lstStyle/>
          <a:p>
            <a:pPr marL="0" indent="185738">
              <a:buNone/>
            </a:pPr>
            <a:r>
              <a:rPr lang="uk-UA" dirty="0" smtClean="0"/>
              <a:t>Біологічні знання повинні стати основою для формування в учнів </a:t>
            </a:r>
            <a:r>
              <a:rPr lang="uk-UA" dirty="0" err="1" smtClean="0"/>
              <a:t>загальнонавчальних</a:t>
            </a:r>
            <a:r>
              <a:rPr lang="uk-UA" dirty="0" smtClean="0"/>
              <a:t>  та спеціальних умінь:</a:t>
            </a:r>
          </a:p>
          <a:p>
            <a:pPr marL="0" indent="185738"/>
            <a:r>
              <a:rPr lang="uk-UA" dirty="0" smtClean="0"/>
              <a:t> вести спостереження та описувати їх;</a:t>
            </a:r>
          </a:p>
          <a:p>
            <a:pPr marL="0" indent="185738"/>
            <a:r>
              <a:rPr lang="uk-UA" dirty="0" smtClean="0"/>
              <a:t> виконувати експеримент та оформляти результати;</a:t>
            </a:r>
          </a:p>
          <a:p>
            <a:pPr marL="0" indent="185738"/>
            <a:r>
              <a:rPr lang="uk-UA" dirty="0" smtClean="0"/>
              <a:t> самостійно отримувати та переробляти інформацію;</a:t>
            </a:r>
          </a:p>
          <a:p>
            <a:pPr marL="0" indent="185738"/>
            <a:r>
              <a:rPr lang="uk-UA" dirty="0" smtClean="0"/>
              <a:t> аналізувати факти, процеси, явища;</a:t>
            </a:r>
          </a:p>
          <a:p>
            <a:pPr marL="0" indent="185738"/>
            <a:r>
              <a:rPr lang="uk-UA" dirty="0" smtClean="0"/>
              <a:t> аналізувати текст, що містить протиріччя, неоднозначні ідеї або зайву інформацію.</a:t>
            </a:r>
            <a:endParaRPr lang="ru-RU" dirty="0"/>
          </a:p>
        </p:txBody>
      </p:sp>
      <p:pic>
        <p:nvPicPr>
          <p:cNvPr id="4" name="Picture 2" descr="Участник:Маша - ЗапоВ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00118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7467600" cy="703282"/>
          </a:xfrm>
        </p:spPr>
        <p:txBody>
          <a:bodyPr/>
          <a:lstStyle/>
          <a:p>
            <a:r>
              <a:rPr lang="uk-UA" dirty="0" smtClean="0"/>
              <a:t>Ш.  Досвід творчої діяльності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5829312" cy="1857388"/>
          </a:xfrm>
        </p:spPr>
        <p:txBody>
          <a:bodyPr/>
          <a:lstStyle/>
          <a:p>
            <a:pPr marL="0" indent="371475">
              <a:buNone/>
            </a:pPr>
            <a:r>
              <a:rPr lang="uk-UA" dirty="0" smtClean="0"/>
              <a:t>Реалізовується через проблемний характер вивчення матеріалу, </a:t>
            </a:r>
            <a:r>
              <a:rPr lang="uk-UA" dirty="0" err="1" smtClean="0"/>
              <a:t>розв</a:t>
            </a:r>
            <a:r>
              <a:rPr lang="uk-UA" dirty="0" smtClean="0"/>
              <a:t>*</a:t>
            </a:r>
            <a:r>
              <a:rPr lang="uk-UA" dirty="0" err="1" smtClean="0"/>
              <a:t>язання</a:t>
            </a:r>
            <a:r>
              <a:rPr lang="uk-UA" dirty="0" smtClean="0"/>
              <a:t> творчих завдань, що потребує самостійного вирішення.</a:t>
            </a:r>
            <a:endParaRPr lang="ru-RU" dirty="0"/>
          </a:p>
        </p:txBody>
      </p:sp>
      <p:pic>
        <p:nvPicPr>
          <p:cNvPr id="2050" name="Picture 2" descr="Одноклассники задать вопро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245335" cy="2214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571744"/>
            <a:ext cx="8215370" cy="1428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2800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І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uk-UA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 Досвід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емоційно-ціннісного ставлення до навколишнього світу, до інших людей, до самого себе </a:t>
            </a: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428860" y="4000504"/>
            <a:ext cx="6357982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714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sz="2400" dirty="0" smtClean="0"/>
              <a:t>У зміст цього досвіду входить система норм ставлення до природи, до самого себе, до діяльності, уміння приймати самостійне рішення, давати критичну оцінку на основі особистого досвіду і загальнолюдських цінностей, робити вибір.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2" descr="Сравнение характеристик Vaillant uniSTOR VIH R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6" y="3714752"/>
            <a:ext cx="2405014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24" y="-71462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Акценти !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358246" cy="3571900"/>
          </a:xfrm>
        </p:spPr>
        <p:txBody>
          <a:bodyPr/>
          <a:lstStyle/>
          <a:p>
            <a:pPr marL="0" indent="355600" algn="just">
              <a:buFont typeface="+mj-lt"/>
              <a:buAutoNum type="arabicPeriod"/>
            </a:pPr>
            <a:r>
              <a:rPr lang="uk-UA" dirty="0" smtClean="0"/>
              <a:t>Учитель може застосовувати різні підходи до реалізації змісту навчальної програми, але переважати мають такі, що створять умови для навчальної діяльності учнів ( учіння ) та формування здатності набувати знання,  вчитися, що є важливим за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  підходу до навчання. </a:t>
            </a:r>
          </a:p>
          <a:p>
            <a:pPr marL="0" indent="355600" algn="just">
              <a:buFont typeface="+mj-lt"/>
              <a:buAutoNum type="arabicPeriod"/>
            </a:pPr>
            <a:r>
              <a:rPr lang="uk-UA" dirty="0" smtClean="0"/>
              <a:t> Вивчення навчальної теми доцільно розпочинати не з повідомлення готової інформації про процеси живої природи, а з організації сприйняття учнями </a:t>
            </a:r>
            <a:endParaRPr lang="ru-RU" dirty="0"/>
          </a:p>
        </p:txBody>
      </p:sp>
      <p:pic>
        <p:nvPicPr>
          <p:cNvPr id="4" name="Picture 2" descr="Программа для создания сайтов на русском языке редактора сайтов - 24 Ноября 2013 - Blog - 1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3" y="4357694"/>
            <a:ext cx="2465631" cy="24288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14612" y="4214818"/>
            <a:ext cx="5929354" cy="250030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uk-UA" sz="2400" dirty="0" smtClean="0"/>
              <a:t>с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амостійно</a:t>
            </a:r>
            <a:r>
              <a:rPr lang="uk-UA" sz="2400" noProof="0" dirty="0" smtClean="0"/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матеріальних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або матеріалізованих об*</a:t>
            </a:r>
            <a:r>
              <a:rPr kumimoji="0" lang="uk-U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єктів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процесів живої природи. В результаті учіння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школя</a:t>
            </a:r>
            <a:r>
              <a:rPr lang="uk-UA" sz="2400" dirty="0" err="1" smtClean="0"/>
              <a:t>рі</a:t>
            </a:r>
            <a:r>
              <a:rPr lang="uk-UA" sz="2400" dirty="0" smtClean="0"/>
              <a:t> здобувають власні емпіричні знання, які далі збагачуватимуться засобами підручника, додаткової літератури, слів учителя.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6215106" cy="2786082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uk-UA" sz="3000" dirty="0" smtClean="0"/>
              <a:t>Такий підхід до вивчення матеріалу розвиває пізнавальний інтерес, збагачує індивідуальний досвід учня та забезпечує </a:t>
            </a:r>
            <a:r>
              <a:rPr lang="uk-UA" sz="3000" dirty="0" err="1" smtClean="0"/>
              <a:t>діяльнісний</a:t>
            </a:r>
            <a:r>
              <a:rPr lang="uk-UA" sz="3000" dirty="0" smtClean="0"/>
              <a:t> підхід до навчання.</a:t>
            </a:r>
            <a:endParaRPr lang="ru-RU" sz="3000" dirty="0"/>
          </a:p>
        </p:txBody>
      </p:sp>
      <p:pic>
        <p:nvPicPr>
          <p:cNvPr id="27650" name="Picture 2" descr="Девочка рассматривают яблоко через увеличительное стекло (фотография) - - Pres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210292" cy="278608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28992" y="3286124"/>
            <a:ext cx="5072098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63538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Можливості для самостійного  вивчення учнями об*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єктів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живої природи,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створюються під час лабораторних  досліджень  та  </a:t>
            </a:r>
            <a:r>
              <a:rPr kumimoji="0" lang="uk-U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досдідницького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практикуму, проектів  передбачених програмою.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Опыты с объектами живой и неживой природы средняя группа - Большой архив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04802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7467600" cy="560406"/>
          </a:xfrm>
        </p:spPr>
        <p:txBody>
          <a:bodyPr/>
          <a:lstStyle/>
          <a:p>
            <a:r>
              <a:rPr lang="uk-UA" dirty="0" smtClean="0"/>
              <a:t>Лабораторні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642918"/>
            <a:ext cx="8715436" cy="5500726"/>
          </a:xfrm>
        </p:spPr>
        <p:txBody>
          <a:bodyPr>
            <a:normAutofit/>
          </a:bodyPr>
          <a:lstStyle/>
          <a:p>
            <a:pPr marL="0" indent="352425" algn="just"/>
            <a:r>
              <a:rPr lang="uk-UA" sz="2000" dirty="0" smtClean="0"/>
              <a:t>забезпечують процесуальну складову </a:t>
            </a:r>
            <a:r>
              <a:rPr lang="uk-UA" sz="2000" dirty="0" err="1" smtClean="0"/>
              <a:t>навчанння</a:t>
            </a:r>
            <a:r>
              <a:rPr lang="uk-UA" sz="2000" dirty="0" smtClean="0"/>
              <a:t> біології;</a:t>
            </a:r>
          </a:p>
          <a:p>
            <a:pPr marL="0" indent="352425" algn="just"/>
            <a:r>
              <a:rPr lang="uk-UA" sz="2000" dirty="0" smtClean="0"/>
              <a:t> учні виконують їх на етапі вивчення нового матеріалу за завданнями, які пропонує вчитель, з використанням натуральних об*</a:t>
            </a:r>
            <a:r>
              <a:rPr lang="uk-UA" sz="2000" dirty="0" err="1" smtClean="0"/>
              <a:t>єктів</a:t>
            </a:r>
            <a:r>
              <a:rPr lang="uk-UA" sz="2000" dirty="0" smtClean="0"/>
              <a:t>, гербарних зразків, колекцій, моделей, муляжів, зображень, відеоматеріалів;</a:t>
            </a:r>
          </a:p>
          <a:p>
            <a:pPr marL="0" indent="352425" algn="just"/>
            <a:r>
              <a:rPr lang="uk-UA" sz="2000" dirty="0" smtClean="0"/>
              <a:t> мета такої діяльності – розвиток уміння спостерігати, описувати, виділяти істотні ознаки, виконувати рисунки біологічних об*</a:t>
            </a:r>
            <a:r>
              <a:rPr lang="uk-UA" sz="2000" dirty="0" err="1" smtClean="0"/>
              <a:t>єктів</a:t>
            </a:r>
            <a:r>
              <a:rPr lang="uk-UA" sz="2000" dirty="0" smtClean="0"/>
              <a:t>; формування навичок користування мікроскопом, </a:t>
            </a:r>
            <a:r>
              <a:rPr lang="uk-UA" sz="2000" dirty="0" err="1" smtClean="0"/>
              <a:t>розв</a:t>
            </a:r>
            <a:r>
              <a:rPr lang="uk-UA" sz="2000" dirty="0" smtClean="0"/>
              <a:t>*</a:t>
            </a:r>
            <a:r>
              <a:rPr lang="uk-UA" sz="2000" dirty="0" err="1" smtClean="0"/>
              <a:t>язування</a:t>
            </a:r>
            <a:r>
              <a:rPr lang="uk-UA" sz="2000" dirty="0" smtClean="0"/>
              <a:t> пізнавальних завдань;</a:t>
            </a:r>
          </a:p>
          <a:p>
            <a:pPr marL="0" indent="352425" algn="just"/>
            <a:r>
              <a:rPr lang="uk-UA" sz="2000" dirty="0" smtClean="0"/>
              <a:t> лабораторні дослідження не підлягають </a:t>
            </a:r>
            <a:r>
              <a:rPr lang="uk-UA" sz="2000" dirty="0" err="1" smtClean="0"/>
              <a:t>обов</a:t>
            </a:r>
            <a:r>
              <a:rPr lang="uk-UA" sz="2000" dirty="0" smtClean="0"/>
              <a:t>*</a:t>
            </a:r>
            <a:r>
              <a:rPr lang="uk-UA" sz="2000" dirty="0" err="1" smtClean="0"/>
              <a:t>язковому</a:t>
            </a:r>
            <a:r>
              <a:rPr lang="uk-UA" sz="2000" dirty="0" smtClean="0"/>
              <a:t> оформленню в зошиті; </a:t>
            </a:r>
          </a:p>
          <a:p>
            <a:pPr marL="0" indent="352425" algn="just"/>
            <a:r>
              <a:rPr lang="uk-UA" sz="2000" dirty="0" smtClean="0"/>
              <a:t> прийоми виконання лабораторних досліджень та їх реєстрація визначається учителем під час уроку;</a:t>
            </a:r>
          </a:p>
          <a:p>
            <a:pPr marL="0" indent="352425" algn="just"/>
            <a:r>
              <a:rPr lang="uk-UA" sz="2000" dirty="0" smtClean="0"/>
              <a:t> програмою не передбачено оцінювання лабораторних  досліджень, оскільки їх мета набуття нових знань у процесі діяльності та формування спеціальних  умінь.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лика Болотова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368184" y="669732"/>
            <a:ext cx="2418658" cy="2116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2512"/>
            <a:ext cx="7467600" cy="631844"/>
          </a:xfrm>
        </p:spPr>
        <p:txBody>
          <a:bodyPr/>
          <a:lstStyle/>
          <a:p>
            <a:r>
              <a:rPr lang="uk-UA" dirty="0" smtClean="0"/>
              <a:t>Практичні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8" y="785794"/>
            <a:ext cx="6357950" cy="2000264"/>
          </a:xfrm>
        </p:spPr>
        <p:txBody>
          <a:bodyPr>
            <a:normAutofit fontScale="92500"/>
          </a:bodyPr>
          <a:lstStyle/>
          <a:p>
            <a:pPr marL="0" indent="365125" algn="just">
              <a:buNone/>
            </a:pPr>
            <a:r>
              <a:rPr lang="uk-UA" dirty="0" smtClean="0"/>
              <a:t>Виконуються з метою формування практичних умінь і навичок. На виконання практичної роботи виділяється окремий урок, який передбачає такі орієнтовні етапи : </a:t>
            </a:r>
          </a:p>
          <a:p>
            <a:pPr marL="0" indent="365125" algn="just">
              <a:buBlip>
                <a:blip r:embed="rId4"/>
              </a:buBlip>
            </a:pPr>
            <a:r>
              <a:rPr lang="uk-UA" dirty="0" smtClean="0"/>
              <a:t> визначення мети і завдань уроку;.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06" y="2714620"/>
            <a:ext cx="8286808" cy="385762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0" marR="0" lvl="0" indent="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4"/>
              </a:buBlip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пояснення учителя (теоретичні аспекти теми практичної роботи ); </a:t>
            </a:r>
          </a:p>
          <a:p>
            <a:pPr marL="0" marR="0" lvl="0" indent="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4"/>
              </a:buBlip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демонстрування вчителем операції у цілому  і окремих дій ;</a:t>
            </a:r>
          </a:p>
          <a:p>
            <a:pPr marL="0" marR="0" lvl="0" indent="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4"/>
              </a:buBlip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пробне виконання окремими учнями , спостереження іншими, виконання роботи всіма учнями;</a:t>
            </a:r>
          </a:p>
          <a:p>
            <a:pPr marL="0" marR="0" lvl="0" indent="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4"/>
              </a:buBlip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допомога учителя тим, хто має проблеми, аналіз помилок  і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проговорювання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вголос  прийомів виконання операцій і їх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послідовості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Blip>
                <a:blip r:embed="rId4"/>
              </a:buBlip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тренувальні вправи на закріплення вмінь і навичок.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71414"/>
            <a:ext cx="5072098" cy="6500858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uk-UA" dirty="0" smtClean="0"/>
              <a:t> виконавши практичну роботу, учні в зошитах оформляють звіт про роботу або підсумки;</a:t>
            </a:r>
          </a:p>
          <a:p>
            <a:pPr algn="just">
              <a:buBlip>
                <a:blip r:embed="rId2"/>
              </a:buBlip>
            </a:pPr>
            <a:r>
              <a:rPr lang="uk-UA" dirty="0" smtClean="0"/>
              <a:t> виконання практичних робіт оцінюється у всіх учнів, при цьому оцінюванню підлягають передусім практичні вміння, визначенні метою роботи: вміння налаштовувати мікроскоп, виготовляти мікропрепарат, порівнювати, тобто знаходити спільні і відмінні ознаки біологічних об*</a:t>
            </a:r>
            <a:r>
              <a:rPr lang="uk-UA" dirty="0" err="1" smtClean="0"/>
              <a:t>єктів</a:t>
            </a:r>
            <a:r>
              <a:rPr lang="uk-UA" dirty="0" smtClean="0"/>
              <a:t>, уміння розрізняти отруйні гриби, визначати, які кімнатні рослини можна вирощувати в приміщенні з певними характеристиками середовища.</a:t>
            </a:r>
            <a:endParaRPr lang="ru-RU" dirty="0"/>
          </a:p>
        </p:txBody>
      </p:sp>
      <p:pic>
        <p:nvPicPr>
          <p:cNvPr id="30722" name="Picture 2" descr="Яндекс.Афиша : Детям : Удивительные стороны вещей&quot;, мастер-класс по работе с микроскопом для детей от 8 лет в &quot;Экспериментаниу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52"/>
            <a:ext cx="3214710" cy="1996057"/>
          </a:xfrm>
          <a:prstGeom prst="rect">
            <a:avLst/>
          </a:prstGeom>
          <a:noFill/>
        </p:spPr>
      </p:pic>
      <p:pic>
        <p:nvPicPr>
          <p:cNvPr id="30724" name="Picture 4" descr="2013 Октябрь 21 &quot; Николлет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00306"/>
            <a:ext cx="1595417" cy="1357298"/>
          </a:xfrm>
          <a:prstGeom prst="rect">
            <a:avLst/>
          </a:prstGeom>
          <a:noFill/>
        </p:spPr>
      </p:pic>
      <p:pic>
        <p:nvPicPr>
          <p:cNvPr id="30726" name="Picture 6" descr="TUT.BY ФОТО ТУТ - Гриб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00306"/>
            <a:ext cx="1714512" cy="1340837"/>
          </a:xfrm>
          <a:prstGeom prst="rect">
            <a:avLst/>
          </a:prstGeom>
          <a:noFill/>
        </p:spPr>
      </p:pic>
      <p:pic>
        <p:nvPicPr>
          <p:cNvPr id="30728" name="Picture 8" descr="Кімнатні рослини на щастя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71942"/>
            <a:ext cx="2000264" cy="23812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anusya: рисунки збережемо прир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85449"/>
            <a:ext cx="2286016" cy="2280650"/>
          </a:xfrm>
          <a:prstGeom prst="rect">
            <a:avLst/>
          </a:prstGeom>
          <a:noFill/>
        </p:spPr>
      </p:pic>
      <p:pic>
        <p:nvPicPr>
          <p:cNvPr id="9" name="Picture 8" descr="Удивительное рядом. Портал &quot;100 Кругов&quot; - открыт TGFamily`s news. Семейные новост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500" y="4894908"/>
            <a:ext cx="2166922" cy="1820239"/>
          </a:xfrm>
          <a:prstGeom prst="rect">
            <a:avLst/>
          </a:prstGeom>
          <a:noFill/>
        </p:spPr>
      </p:pic>
      <p:pic>
        <p:nvPicPr>
          <p:cNvPr id="10" name="Picture 10" descr="люди Записи в рубрике люди Дневник svetiky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828470"/>
            <a:ext cx="2214578" cy="191192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4862" y="-142900"/>
            <a:ext cx="7467600" cy="71437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Міні-проекти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501122" cy="4286280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5"/>
              </a:buBlip>
            </a:pPr>
            <a:r>
              <a:rPr lang="uk-UA" dirty="0" smtClean="0"/>
              <a:t> мета – формування уміння знаходити необхідну інформацію про живі організми в різних джерелах ( у тому числі з використанням інформаційно-комунікаційних технологій );</a:t>
            </a:r>
          </a:p>
          <a:p>
            <a:pPr algn="just">
              <a:buBlip>
                <a:blip r:embed="rId5"/>
              </a:buBlip>
            </a:pPr>
            <a:r>
              <a:rPr lang="uk-UA" dirty="0" smtClean="0"/>
              <a:t>проекти розробляють окремі учні або групи учнів у процесі вивчення навчальної теми;</a:t>
            </a:r>
          </a:p>
          <a:p>
            <a:pPr algn="just">
              <a:buBlip>
                <a:blip r:embed="rId5"/>
              </a:buBlip>
            </a:pPr>
            <a:r>
              <a:rPr lang="uk-UA" dirty="0" smtClean="0"/>
              <a:t> форма представлення результатів проекту може бути різною: у вигляді повідомлень, презентації, виготовлення буклетів, планшетів, альбомів;</a:t>
            </a:r>
          </a:p>
          <a:p>
            <a:pPr algn="just">
              <a:buBlip>
                <a:blip r:embed="rId5"/>
              </a:buBlip>
            </a:pPr>
            <a:r>
              <a:rPr lang="uk-UA" dirty="0" smtClean="0"/>
              <a:t> проект може бути колективним і виконуватись на уроці;</a:t>
            </a:r>
          </a:p>
          <a:p>
            <a:pPr algn="just">
              <a:buBlip>
                <a:blip r:embed="rId5"/>
              </a:buBlip>
            </a:pPr>
            <a:r>
              <a:rPr lang="uk-UA" dirty="0" smtClean="0"/>
              <a:t> для захисту проектів може бути виділено окремий урок або частина відповідного за змістом уроку.</a:t>
            </a:r>
          </a:p>
          <a:p>
            <a:pPr algn="just">
              <a:buBlip>
                <a:blip r:embed="rId5"/>
              </a:buBlip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Оцінювання навчальних досягнень учнів </a:t>
            </a:r>
            <a:br>
              <a:rPr lang="uk-UA" dirty="0" smtClean="0"/>
            </a:br>
            <a:r>
              <a:rPr lang="uk-UA" dirty="0" smtClean="0"/>
              <a:t>6 класів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001056" cy="3143272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uk-UA" dirty="0" smtClean="0"/>
              <a:t> здійснюється відповідно до Критеріїв оцінювання</a:t>
            </a:r>
            <a:r>
              <a:rPr lang="en-US" dirty="0" smtClean="0"/>
              <a:t> ( </a:t>
            </a:r>
            <a:r>
              <a:rPr lang="uk-UA" dirty="0" smtClean="0"/>
              <a:t>наказ Міністерства № 329  від 13.04.2011 ), які визначають загальні підходи до визначення рівня навчальних досягнень учнів та орієнтовних вимог до оцінювання,  затверджених наказом Міністерства  від 21.08.2013 №1222 “ Про затвердження орієнтовних вимог оцінювання навчальних досягнень учнів із базових дисциплін у системі загальної середньої освіти “</a:t>
            </a:r>
            <a:endParaRPr lang="ru-RU" dirty="0"/>
          </a:p>
        </p:txBody>
      </p:sp>
      <p:pic>
        <p:nvPicPr>
          <p:cNvPr id="36866" name="Picture 2" descr="http://im0-tub-ua.yandex.net/i?id=0cfced716c11c558669f6da376ddd240-7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80"/>
            <a:ext cx="3750480" cy="250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Лист Міністерства освіти і науки України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4257676" cy="61435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Від 01.07.2014 №1</a:t>
            </a:r>
            <a:r>
              <a:rPr lang="en-US" dirty="0" smtClean="0"/>
              <a:t>/</a:t>
            </a:r>
            <a:r>
              <a:rPr lang="uk-UA" dirty="0" smtClean="0"/>
              <a:t>9 - 343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2500306"/>
            <a:ext cx="7467600" cy="14287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uk-UA" sz="2400" b="1" dirty="0" smtClean="0"/>
              <a:t>    Про організацію навчально-виховного процесу у загальноосвітніх  навчальних закладах і вивчення базових дисциплін в основній школі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4071942"/>
            <a:ext cx="8215370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marR="0" lvl="0" indent="358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uk-UA" sz="2400" dirty="0" smtClean="0"/>
              <a:t>Міністерством освіти і науки надсилає для практичного використання методичні рекомендації щодо організації навчально-виховного процесу у 2014</a:t>
            </a:r>
            <a:r>
              <a:rPr lang="en-US" sz="2400" dirty="0" smtClean="0"/>
              <a:t>/</a:t>
            </a:r>
            <a:r>
              <a:rPr lang="uk-UA" sz="2400" dirty="0" smtClean="0"/>
              <a:t>2015 році у загальноосвітніх  навчальних закладах , що додаються.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Про тимчасове призупинення навчального процесу у навчальних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00108"/>
            <a:ext cx="207170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3786214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Відомий педагог </a:t>
            </a:r>
            <a:r>
              <a:rPr lang="uk-UA" b="1" dirty="0" smtClean="0"/>
              <a:t>В.Ф.</a:t>
            </a:r>
            <a:r>
              <a:rPr lang="uk-UA" b="1" dirty="0" err="1" smtClean="0"/>
              <a:t>Шаталов</a:t>
            </a:r>
            <a:r>
              <a:rPr lang="uk-UA" b="1" dirty="0" smtClean="0"/>
              <a:t> </a:t>
            </a:r>
            <a:r>
              <a:rPr lang="uk-UA" dirty="0" smtClean="0"/>
              <a:t> відзначав :</a:t>
            </a:r>
          </a:p>
          <a:p>
            <a:pPr algn="just">
              <a:buNone/>
            </a:pPr>
            <a:r>
              <a:rPr lang="uk-UA" dirty="0" smtClean="0"/>
              <a:t> “ … Нехай наші учні помиляються, нехай вони сперечаються і не погоджуються з нами, вчителями , нехай тільки вони ніколи не будуть байдужими  “ , а саме активні методи та форми навчальної діяльності спонукають учнів до висловлення та обстоювання власної думки формують емоційно-ціннісне ставлення до предмета.</a:t>
            </a:r>
            <a:endParaRPr lang="ru-RU" dirty="0"/>
          </a:p>
        </p:txBody>
      </p:sp>
      <p:pic>
        <p:nvPicPr>
          <p:cNvPr id="1026" name="Picture 2" descr="http://im3-tub-ua.yandex.net/i?id=a010ca46cf826da232557a54116c2de3-4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86610" cy="4357718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Дякую за увагу !</a:t>
            </a:r>
            <a:endParaRPr lang="ru-RU" sz="8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86050" y="357166"/>
            <a:ext cx="5715040" cy="1643074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Додаток 1 до листа </a:t>
            </a:r>
          </a:p>
          <a:p>
            <a:pPr algn="r">
              <a:buNone/>
            </a:pPr>
            <a:r>
              <a:rPr lang="uk-UA" dirty="0" smtClean="0"/>
              <a:t>Міністерства освіти і науки України </a:t>
            </a:r>
          </a:p>
          <a:p>
            <a:pPr algn="r">
              <a:buNone/>
            </a:pPr>
            <a:r>
              <a:rPr lang="uk-UA" dirty="0" smtClean="0"/>
              <a:t>Від 01.07. 2014 №1</a:t>
            </a:r>
            <a:r>
              <a:rPr lang="en-US" dirty="0" smtClean="0"/>
              <a:t>/</a:t>
            </a:r>
            <a:r>
              <a:rPr lang="uk-UA" dirty="0" smtClean="0"/>
              <a:t>9 - 343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928802"/>
            <a:ext cx="8286808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Педагогічні особливості навчання учнів у шостих класах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86050" y="3357562"/>
            <a:ext cx="5715040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Витяг із додатка 3 до листа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sz="2400" dirty="0" smtClean="0"/>
              <a:t>Міністерства освіти і науки України</a:t>
            </a:r>
          </a:p>
          <a:p>
            <a:pPr marL="274320" indent="-27432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sz="2400" dirty="0" smtClean="0"/>
              <a:t>Від 01.07. 2014 №1</a:t>
            </a:r>
            <a:r>
              <a:rPr lang="en-US" sz="2400" dirty="0" smtClean="0"/>
              <a:t>/</a:t>
            </a:r>
            <a:r>
              <a:rPr lang="uk-UA" sz="2400" dirty="0" smtClean="0"/>
              <a:t>9 - 343</a:t>
            </a:r>
            <a:endParaRPr lang="ru-RU" sz="2400" dirty="0" smtClean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sz="2400" dirty="0" smtClean="0"/>
              <a:t>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4857760"/>
            <a:ext cx="8286808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Основна школа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uk-UA" sz="2400" b="1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Біологія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Гриф Міністерства освіти і науки, молоді та спорту Україн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14818"/>
            <a:ext cx="317181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072494" cy="5429288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uk-UA" b="1" dirty="0" smtClean="0"/>
              <a:t>У 2014</a:t>
            </a:r>
            <a:r>
              <a:rPr lang="en-US" b="1" dirty="0" smtClean="0"/>
              <a:t>/</a:t>
            </a:r>
            <a:r>
              <a:rPr lang="uk-UA" b="1" dirty="0" smtClean="0"/>
              <a:t>2015 навчальному році вивчення предмету </a:t>
            </a:r>
            <a:r>
              <a:rPr lang="uk-UA" b="1" dirty="0" err="1" smtClean="0"/>
              <a:t>“Біологія”</a:t>
            </a:r>
            <a:r>
              <a:rPr lang="uk-UA" b="1" dirty="0" smtClean="0"/>
              <a:t> у 6 класі відбуватиметься за новою навчальною програмою, укладеною відповідно до нової редакції Державного стандарту базової і повної загальної середньої освіти.</a:t>
            </a:r>
          </a:p>
          <a:p>
            <a:pPr algn="just">
              <a:buNone/>
            </a:pPr>
            <a:endParaRPr lang="uk-UA" b="1" dirty="0" smtClean="0"/>
          </a:p>
          <a:p>
            <a:pPr algn="just">
              <a:buNone/>
            </a:pPr>
            <a:endParaRPr lang="uk-UA" b="1" dirty="0" smtClean="0"/>
          </a:p>
          <a:p>
            <a:pPr algn="just">
              <a:buBlip>
                <a:blip r:embed="rId2"/>
              </a:buBlip>
            </a:pPr>
            <a:r>
              <a:rPr lang="en-US" b="1" dirty="0" smtClean="0"/>
              <a:t>//</a:t>
            </a:r>
            <a:r>
              <a:rPr lang="uk-UA" b="1" dirty="0" smtClean="0"/>
              <a:t> Навчальні програми для загальноосвітніх навчальних закладів: Природознавство. Біологія. 5-9 класи. – К.: Видавничий дім “ Освіта ”, 2013. – 64 ст.; </a:t>
            </a:r>
            <a:r>
              <a:rPr lang="en-US" b="1" dirty="0" smtClean="0"/>
              <a:t>//</a:t>
            </a:r>
            <a:endParaRPr lang="uk-UA" b="1" dirty="0" smtClean="0"/>
          </a:p>
          <a:p>
            <a:pPr algn="just"/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Компетентнісний</a:t>
            </a:r>
            <a:r>
              <a:rPr lang="uk-UA" sz="4000" b="1" dirty="0" smtClean="0"/>
              <a:t> підхід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58246" cy="2857520"/>
          </a:xfrm>
        </p:spPr>
        <p:txBody>
          <a:bodyPr/>
          <a:lstStyle/>
          <a:p>
            <a:pPr marL="0" indent="354013" algn="just">
              <a:buNone/>
              <a:tabLst>
                <a:tab pos="0" algn="l"/>
              </a:tabLst>
            </a:pPr>
            <a:r>
              <a:rPr lang="uk-UA" b="1" dirty="0" smtClean="0">
                <a:solidFill>
                  <a:srgbClr val="552579"/>
                </a:solidFill>
              </a:rPr>
              <a:t>Формування </a:t>
            </a:r>
            <a:r>
              <a:rPr lang="uk-UA" b="1" dirty="0" err="1" smtClean="0">
                <a:solidFill>
                  <a:srgbClr val="552579"/>
                </a:solidFill>
              </a:rPr>
              <a:t>компетентностей</a:t>
            </a:r>
            <a:r>
              <a:rPr lang="uk-UA" b="1" dirty="0" smtClean="0">
                <a:solidFill>
                  <a:srgbClr val="552579"/>
                </a:solidFill>
              </a:rPr>
              <a:t> </a:t>
            </a:r>
            <a:r>
              <a:rPr lang="uk-UA" dirty="0" smtClean="0"/>
              <a:t>– це складний, цілеспрямований процес.</a:t>
            </a:r>
          </a:p>
          <a:p>
            <a:pPr marL="0" indent="352425" algn="just">
              <a:buNone/>
            </a:pPr>
            <a:r>
              <a:rPr lang="uk-UA" b="1" dirty="0" smtClean="0"/>
              <a:t>Крок 1: </a:t>
            </a:r>
            <a:r>
              <a:rPr lang="uk-UA" dirty="0" smtClean="0"/>
              <a:t>визначення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, які можуть бути сформовані на уроках біології, а також установлення співвідношення між ключовими і предметними </a:t>
            </a:r>
            <a:r>
              <a:rPr lang="uk-UA" dirty="0" err="1" smtClean="0"/>
              <a:t>компетентностями</a:t>
            </a:r>
            <a:r>
              <a:rPr lang="uk-UA" dirty="0" smtClean="0"/>
              <a:t>, які реалізуються в шкільному курсі біології.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929066"/>
            <a:ext cx="4286280" cy="2286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Предметна компетентність (оволодіння прийомами роботи з текстами, схемами, зображеннями біологічних об*</a:t>
            </a:r>
            <a:r>
              <a:rPr lang="uk-UA" sz="2400" dirty="0" err="1" smtClean="0">
                <a:solidFill>
                  <a:srgbClr val="002060"/>
                </a:solidFill>
              </a:rPr>
              <a:t>єктів</a:t>
            </a:r>
            <a:r>
              <a:rPr lang="uk-UA" sz="2400" dirty="0" smtClean="0">
                <a:solidFill>
                  <a:srgbClr val="002060"/>
                </a:solidFill>
              </a:rPr>
              <a:t>, таблицями 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4916606">
            <a:off x="4854521" y="4021648"/>
            <a:ext cx="964270" cy="1571635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8" y="3929066"/>
            <a:ext cx="4357686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540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0" algn="l"/>
              </a:tabLs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 rot="20323638">
            <a:off x="4286248" y="4553336"/>
            <a:ext cx="2000264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540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>
                <a:tab pos="0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формує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286512" y="3929066"/>
            <a:ext cx="2357486" cy="1214446"/>
            <a:chOff x="6286512" y="4500570"/>
            <a:chExt cx="2357486" cy="12144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357950" y="4500570"/>
              <a:ext cx="2286016" cy="12144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6286512" y="4572008"/>
              <a:ext cx="2357486" cy="1143008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/>
            <a:p>
              <a:pPr marL="0" marR="0" lvl="0" indent="354013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"/>
                <a:buNone/>
                <a:tabLst>
                  <a:tab pos="0" algn="l"/>
                </a:tabLst>
                <a:defRPr/>
              </a:pPr>
              <a:r>
                <a:rPr kumimoji="0" lang="uk-UA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525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Ключову</a:t>
              </a:r>
              <a:r>
                <a:rPr kumimoji="0" lang="uk-UA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55257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інформаційну компетентність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" y="357166"/>
            <a:ext cx="8115328" cy="60007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 smtClean="0"/>
              <a:t>Крок 2:</a:t>
            </a:r>
          </a:p>
          <a:p>
            <a:pPr algn="just"/>
            <a:r>
              <a:rPr lang="uk-UA" b="1" dirty="0" smtClean="0"/>
              <a:t> </a:t>
            </a:r>
            <a:r>
              <a:rPr lang="uk-UA" sz="2800" dirty="0" smtClean="0"/>
              <a:t>аналіз навчальної програми з метою визначення предметних </a:t>
            </a:r>
            <a:r>
              <a:rPr lang="uk-UA" sz="2800" dirty="0" err="1" smtClean="0"/>
              <a:t>компетентностей</a:t>
            </a:r>
            <a:r>
              <a:rPr lang="uk-UA" sz="2800" dirty="0" smtClean="0"/>
              <a:t>, які можуть бути сформовані під час вивчення певної теми і системи пізнавальних дій учнів, які забезпечують  їх формування ;</a:t>
            </a:r>
          </a:p>
          <a:p>
            <a:pPr algn="just"/>
            <a:r>
              <a:rPr lang="uk-UA" sz="2800" dirty="0" smtClean="0"/>
              <a:t>визначення конкретних  знань, умінь і здатностей,  які складають компетентності і якими повинні оволодіти учні упродовж вивчення теми ;</a:t>
            </a:r>
          </a:p>
          <a:p>
            <a:pPr algn="just"/>
            <a:r>
              <a:rPr lang="uk-UA" sz="2800" dirty="0" smtClean="0"/>
              <a:t>відібрати зміст, методи і засоби навчання, які забезпечать формування визначеної компетентності.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115328" cy="257176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Приклади </a:t>
            </a:r>
            <a:r>
              <a:rPr lang="uk-UA" sz="2800" dirty="0" err="1" smtClean="0"/>
              <a:t>співвідношеня</a:t>
            </a:r>
            <a:r>
              <a:rPr lang="uk-UA" sz="2800" dirty="0" smtClean="0"/>
              <a:t> ключових і предметних </a:t>
            </a:r>
            <a:r>
              <a:rPr lang="uk-UA" sz="2800" dirty="0" err="1" smtClean="0"/>
              <a:t>компетентностей</a:t>
            </a:r>
            <a:r>
              <a:rPr lang="uk-UA" sz="2800" dirty="0" smtClean="0"/>
              <a:t> та пізнавальних дій учнів у курсі </a:t>
            </a:r>
            <a:br>
              <a:rPr lang="uk-UA" sz="2800" dirty="0" smtClean="0"/>
            </a:br>
            <a:r>
              <a:rPr lang="uk-UA" sz="2800" dirty="0" smtClean="0"/>
              <a:t>біології 6 класу</a:t>
            </a:r>
            <a:br>
              <a:rPr lang="uk-UA" sz="2800" dirty="0" smtClean="0"/>
            </a:br>
            <a:r>
              <a:rPr lang="uk-UA" sz="2800" dirty="0" smtClean="0"/>
              <a:t>( Тема 5. Гриби 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71438" y="2281263"/>
          <a:ext cx="9001156" cy="460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3"/>
                <a:gridCol w="2329995"/>
                <a:gridCol w="2242037"/>
                <a:gridCol w="2143141"/>
              </a:tblGrid>
              <a:tr h="1432595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1900" dirty="0" smtClean="0"/>
                        <a:t>Ключова компетентність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1900" dirty="0" smtClean="0"/>
                        <a:t>Предметна компетентність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 smtClean="0"/>
                    </a:p>
                    <a:p>
                      <a:pPr algn="ctr"/>
                      <a:r>
                        <a:rPr lang="uk-UA" sz="1800" dirty="0" smtClean="0"/>
                        <a:t>Знання,</a:t>
                      </a:r>
                      <a:r>
                        <a:rPr lang="uk-UA" sz="1800" baseline="0" dirty="0" smtClean="0"/>
                        <a:t> уміння і здатності учнів визначені програмою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900" dirty="0" smtClean="0"/>
                    </a:p>
                    <a:p>
                      <a:pPr algn="ctr"/>
                      <a:r>
                        <a:rPr lang="uk-UA" sz="1900" dirty="0" err="1" smtClean="0"/>
                        <a:t>Професійністьі</a:t>
                      </a:r>
                      <a:r>
                        <a:rPr lang="uk-UA" sz="1900" baseline="0" dirty="0" smtClean="0"/>
                        <a:t> творчість </a:t>
                      </a:r>
                      <a:r>
                        <a:rPr lang="uk-UA" sz="1900" dirty="0" smtClean="0"/>
                        <a:t>учителя</a:t>
                      </a:r>
                      <a:endParaRPr lang="ru-RU" sz="1900" dirty="0"/>
                    </a:p>
                  </a:txBody>
                  <a:tcPr/>
                </a:tc>
              </a:tr>
              <a:tr h="3144143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Здоров*я</a:t>
                      </a:r>
                      <a:r>
                        <a:rPr lang="uk-UA" baseline="0" dirty="0" smtClean="0"/>
                        <a:t> – </a:t>
                      </a:r>
                      <a:r>
                        <a:rPr lang="uk-UA" baseline="0" dirty="0" err="1" smtClean="0"/>
                        <a:t>збережувальна</a:t>
                      </a:r>
                      <a:r>
                        <a:rPr lang="uk-UA" baseline="0" dirty="0" smtClean="0"/>
                        <a:t> компетентність.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Дотримання заходів щодо профілактики захворювань, що спричиняються</a:t>
                      </a:r>
                      <a:r>
                        <a:rPr lang="uk-UA" sz="1600" baseline="0" dirty="0" smtClean="0"/>
                        <a:t> грибами 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uk-UA" sz="1300" b="1" dirty="0" smtClean="0"/>
                        <a:t>Наводять</a:t>
                      </a:r>
                      <a:r>
                        <a:rPr lang="uk-UA" sz="1300" dirty="0" smtClean="0"/>
                        <a:t> приклади отруйних грибів свого краю, розпізнають їх;</a:t>
                      </a:r>
                      <a:r>
                        <a:rPr lang="uk-UA" sz="1300" baseline="0" dirty="0" smtClean="0"/>
                        <a:t> </a:t>
                      </a:r>
                      <a:r>
                        <a:rPr lang="uk-UA" sz="1300" b="1" baseline="0" dirty="0" smtClean="0"/>
                        <a:t>пояснюють</a:t>
                      </a:r>
                      <a:r>
                        <a:rPr lang="uk-UA" sz="1300" baseline="0" dirty="0" smtClean="0"/>
                        <a:t> як відрізнити отруйні гриби; негативні наслідки вживання в їжу продуктів, що вражені цвілевими грибами , </a:t>
                      </a:r>
                      <a:r>
                        <a:rPr lang="uk-UA" sz="1300" b="1" baseline="0" dirty="0" smtClean="0"/>
                        <a:t>застосовують</a:t>
                      </a:r>
                      <a:r>
                        <a:rPr lang="uk-UA" sz="1300" baseline="0" dirty="0" smtClean="0"/>
                        <a:t> знання для зберігання продуктів харчування , профілактики отруєння грибами.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Відібрати зміст,</a:t>
                      </a:r>
                      <a:r>
                        <a:rPr lang="uk-UA" baseline="0" dirty="0" smtClean="0"/>
                        <a:t> методи і засоби навчання, які забезпечать формування визначеної компетентності.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142852"/>
            <a:ext cx="8186766" cy="1143000"/>
          </a:xfrm>
        </p:spPr>
        <p:txBody>
          <a:bodyPr/>
          <a:lstStyle/>
          <a:p>
            <a:pPr algn="ctr"/>
            <a:r>
              <a:rPr lang="uk-UA" dirty="0" smtClean="0"/>
              <a:t>Успішна реалізація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 підходу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357298"/>
            <a:ext cx="485778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552579"/>
                </a:solidFill>
              </a:rPr>
              <a:t>Вчителю необхідно :</a:t>
            </a:r>
            <a:r>
              <a:rPr lang="uk-UA" sz="3200" b="1" dirty="0" smtClean="0"/>
              <a:t> </a:t>
            </a:r>
          </a:p>
          <a:p>
            <a:pPr>
              <a:buNone/>
            </a:pPr>
            <a:endParaRPr lang="ru-RU" sz="3200" b="1" dirty="0"/>
          </a:p>
        </p:txBody>
      </p:sp>
      <p:pic>
        <p:nvPicPr>
          <p:cNvPr id="1026" name="Picture 2" descr="Мир покера - Стратегия на префло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52" y="3214686"/>
            <a:ext cx="2940388" cy="350046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071678"/>
            <a:ext cx="8358246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uk-UA" dirty="0" smtClean="0"/>
              <a:t>н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акопичити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систематизувати прийоми формування навчально-пізнавальних 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компентностей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уміти проектувати навчальні задачі;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143240" y="3214686"/>
            <a:ext cx="5572164" cy="3071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uk-UA" dirty="0" smtClean="0"/>
              <a:t> використовувати проблемно-пошуковий або дослідницький методи;</a:t>
            </a:r>
            <a:endParaRPr lang="ru-RU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uk-UA" dirty="0" smtClean="0"/>
              <a:t>о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рганізовувати</a:t>
            </a:r>
            <a:r>
              <a:rPr kumimoji="0" lang="uk-UA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самостійну навчальну діяльність учнів;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uk-UA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максимально використовувати краєзнавчі матеріали;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 зміст навчальної програми і її структурних компонентів.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Програма реалізує всі компоненти змісту освіти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71638"/>
            <a:ext cx="4471990" cy="4972072"/>
          </a:xfrm>
        </p:spPr>
        <p:txBody>
          <a:bodyPr>
            <a:normAutofit/>
          </a:bodyPr>
          <a:lstStyle/>
          <a:p>
            <a:r>
              <a:rPr lang="uk-UA" dirty="0" smtClean="0"/>
              <a:t>Інформаційний ( знання про природу і способи пізнання);</a:t>
            </a:r>
          </a:p>
          <a:p>
            <a:r>
              <a:rPr lang="uk-UA" dirty="0" smtClean="0"/>
              <a:t>Операційний (уміння : </a:t>
            </a:r>
            <a:r>
              <a:rPr lang="uk-UA" dirty="0" err="1" smtClean="0"/>
              <a:t>загальнонавчальні</a:t>
            </a:r>
            <a:r>
              <a:rPr lang="uk-UA" dirty="0" smtClean="0"/>
              <a:t> і спеціальні);</a:t>
            </a:r>
          </a:p>
          <a:p>
            <a:r>
              <a:rPr lang="uk-UA" dirty="0" smtClean="0"/>
              <a:t>Досвід творчої діяльності</a:t>
            </a:r>
          </a:p>
          <a:p>
            <a:r>
              <a:rPr lang="uk-UA" dirty="0" smtClean="0"/>
              <a:t>Досвід емоційно-ціннісного ставлення до навколишнього світу, до інших людей, до самого себе .</a:t>
            </a:r>
            <a:endParaRPr lang="ru-RU" dirty="0"/>
          </a:p>
        </p:txBody>
      </p:sp>
      <p:pic>
        <p:nvPicPr>
          <p:cNvPr id="22530" name="Picture 2" descr="План факультатива по биологии 6 класс - Книги и учебники"/>
          <p:cNvPicPr>
            <a:picLocks noChangeAspect="1" noChangeArrowheads="1"/>
          </p:cNvPicPr>
          <p:nvPr/>
        </p:nvPicPr>
        <p:blipFill>
          <a:blip r:embed="rId2" cstate="print"/>
          <a:srcRect l="10870" t="7116" r="7608" b="11764"/>
          <a:stretch>
            <a:fillRect/>
          </a:stretch>
        </p:blipFill>
        <p:spPr bwMode="auto">
          <a:xfrm>
            <a:off x="4429125" y="2957510"/>
            <a:ext cx="1500197" cy="1900250"/>
          </a:xfrm>
          <a:prstGeom prst="rect">
            <a:avLst/>
          </a:prstGeom>
          <a:noFill/>
        </p:spPr>
      </p:pic>
      <p:pic>
        <p:nvPicPr>
          <p:cNvPr id="22532" name="Picture 4" descr="Деминой Нины Алексеевны, учителя высшей категории элективный ку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2857520" cy="1643074"/>
          </a:xfrm>
          <a:prstGeom prst="rect">
            <a:avLst/>
          </a:prstGeom>
          <a:noFill/>
        </p:spPr>
      </p:pic>
      <p:pic>
        <p:nvPicPr>
          <p:cNvPr id="22534" name="Picture 6" descr="Время Отдыхать! - путевки, туры и новости мира путешеств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857779"/>
            <a:ext cx="2857488" cy="17144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439</TotalTime>
  <Words>1397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  Вивчення біології  у 6 класі за новою програмою. Компетентнісний підхід </vt:lpstr>
      <vt:lpstr>Лист Міністерства освіти і науки України </vt:lpstr>
      <vt:lpstr>Слайд 3</vt:lpstr>
      <vt:lpstr>Слайд 4</vt:lpstr>
      <vt:lpstr>Компетентнісний підхід</vt:lpstr>
      <vt:lpstr>Слайд 6</vt:lpstr>
      <vt:lpstr>Приклади співвідношеня ключових і предметних компетентностей та пізнавальних дій учнів у курсі  біології 6 класу ( Тема 5. Гриби )</vt:lpstr>
      <vt:lpstr>Успішна реалізація компетентнісного підходу </vt:lpstr>
      <vt:lpstr>Програма реалізує всі компоненти змісту освіти</vt:lpstr>
      <vt:lpstr>Місце компонентів змісту освіти у формуванні предметних компетентностей  на  уроках біології у 6 класі </vt:lpstr>
      <vt:lpstr>ІІ.   Операційний компонент – оволодіння досвідом здійснення відомих способів діяльності   </vt:lpstr>
      <vt:lpstr>Ш.  Досвід творчої діяльності </vt:lpstr>
      <vt:lpstr>Акценти !</vt:lpstr>
      <vt:lpstr>Слайд 14</vt:lpstr>
      <vt:lpstr>Лабораторні дослідження</vt:lpstr>
      <vt:lpstr>Практичні роботи</vt:lpstr>
      <vt:lpstr>Слайд 17</vt:lpstr>
      <vt:lpstr>Міні-проекти</vt:lpstr>
      <vt:lpstr>Оцінювання навчальних досягнень учнів  6 класів </vt:lpstr>
      <vt:lpstr>Слайд 20</vt:lpstr>
      <vt:lpstr>Дякую за увагу 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Вивчення біології у 6 класі за новою програмою. Компетентнісний підхід </dc:title>
  <dc:creator>Ольга</dc:creator>
  <cp:lastModifiedBy>Inna</cp:lastModifiedBy>
  <cp:revision>66</cp:revision>
  <dcterms:created xsi:type="dcterms:W3CDTF">2001-12-31T22:39:44Z</dcterms:created>
  <dcterms:modified xsi:type="dcterms:W3CDTF">2002-01-02T02:15:07Z</dcterms:modified>
</cp:coreProperties>
</file>