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1" r:id="rId6"/>
    <p:sldId id="260" r:id="rId7"/>
    <p:sldId id="262" r:id="rId8"/>
    <p:sldId id="267" r:id="rId9"/>
    <p:sldId id="263" r:id="rId10"/>
    <p:sldId id="265" r:id="rId11"/>
    <p:sldId id="273" r:id="rId12"/>
    <p:sldId id="274" r:id="rId13"/>
    <p:sldId id="277" r:id="rId14"/>
    <p:sldId id="275" r:id="rId15"/>
    <p:sldId id="276" r:id="rId16"/>
    <p:sldId id="271" r:id="rId17"/>
    <p:sldId id="270" r:id="rId18"/>
    <p:sldId id="278"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128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C2C3D5-E533-47B8-BC0B-9B757CA5408E}" type="datetimeFigureOut">
              <a:rPr lang="uk-UA" smtClean="0"/>
              <a:pPr/>
              <a:t>21.03.2016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28A4B91-CDB6-446E-AAC5-2B65E8A96E1D}"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2C3D5-E533-47B8-BC0B-9B757CA5408E}" type="datetimeFigureOut">
              <a:rPr lang="uk-UA" smtClean="0"/>
              <a:pPr/>
              <a:t>21.03.2016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A4B91-CDB6-446E-AAC5-2B65E8A96E1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Оля\Мои документы\Фони\фони\010-41.jpg"/>
          <p:cNvPicPr>
            <a:picLocks noChangeAspect="1" noChangeArrowheads="1"/>
          </p:cNvPicPr>
          <p:nvPr/>
        </p:nvPicPr>
        <p:blipFill>
          <a:blip r:embed="rId2" cstate="print"/>
          <a:srcRect/>
          <a:stretch>
            <a:fillRect/>
          </a:stretch>
        </p:blipFill>
        <p:spPr bwMode="auto">
          <a:xfrm>
            <a:off x="0" y="-18288"/>
            <a:ext cx="9144000" cy="6876288"/>
          </a:xfrm>
          <a:prstGeom prst="rect">
            <a:avLst/>
          </a:prstGeom>
          <a:noFill/>
        </p:spPr>
      </p:pic>
      <p:sp>
        <p:nvSpPr>
          <p:cNvPr id="7" name="Заголовок 6"/>
          <p:cNvSpPr>
            <a:spLocks noGrp="1"/>
          </p:cNvSpPr>
          <p:nvPr>
            <p:ph type="ctrTitle"/>
          </p:nvPr>
        </p:nvSpPr>
        <p:spPr>
          <a:xfrm>
            <a:off x="-142908" y="1714488"/>
            <a:ext cx="7415210" cy="1714512"/>
          </a:xfrm>
        </p:spPr>
        <p:txBody>
          <a:bodyPr>
            <a:normAutofit fontScale="90000"/>
          </a:bodyPr>
          <a:lstStyle/>
          <a:p>
            <a:r>
              <a:rPr lang="uk-UA" b="1" dirty="0" smtClean="0">
                <a:solidFill>
                  <a:srgbClr val="0070C0"/>
                </a:solidFill>
              </a:rPr>
              <a:t>Елементи народознавства</a:t>
            </a:r>
            <a:br>
              <a:rPr lang="uk-UA" b="1" dirty="0" smtClean="0">
                <a:solidFill>
                  <a:srgbClr val="0070C0"/>
                </a:solidFill>
              </a:rPr>
            </a:br>
            <a:r>
              <a:rPr lang="uk-UA" b="1" dirty="0" smtClean="0">
                <a:solidFill>
                  <a:srgbClr val="0070C0"/>
                </a:solidFill>
              </a:rPr>
              <a:t> на уроках біології </a:t>
            </a:r>
            <a:br>
              <a:rPr lang="uk-UA" b="1" dirty="0" smtClean="0">
                <a:solidFill>
                  <a:srgbClr val="0070C0"/>
                </a:solidFill>
              </a:rPr>
            </a:br>
            <a:r>
              <a:rPr lang="uk-UA" b="1" dirty="0" smtClean="0">
                <a:solidFill>
                  <a:srgbClr val="0070C0"/>
                </a:solidFill>
              </a:rPr>
              <a:t>у 6 класі</a:t>
            </a:r>
            <a:endParaRPr lang="uk-UA" b="1" dirty="0">
              <a:solidFill>
                <a:srgbClr val="0070C0"/>
              </a:solidFill>
            </a:endParaRPr>
          </a:p>
        </p:txBody>
      </p:sp>
      <p:sp>
        <p:nvSpPr>
          <p:cNvPr id="8" name="Подзаголовок 7"/>
          <p:cNvSpPr>
            <a:spLocks noGrp="1"/>
          </p:cNvSpPr>
          <p:nvPr>
            <p:ph type="subTitle" idx="1"/>
          </p:nvPr>
        </p:nvSpPr>
        <p:spPr>
          <a:xfrm>
            <a:off x="5500694" y="3929066"/>
            <a:ext cx="3000396" cy="3071834"/>
          </a:xfrm>
        </p:spPr>
        <p:txBody>
          <a:bodyPr>
            <a:normAutofit/>
          </a:bodyPr>
          <a:lstStyle/>
          <a:p>
            <a:pPr algn="r"/>
            <a:r>
              <a:rPr lang="uk-UA" sz="2800" b="1" dirty="0" smtClean="0">
                <a:solidFill>
                  <a:schemeClr val="accent6">
                    <a:lumMod val="75000"/>
                  </a:schemeClr>
                </a:solidFill>
              </a:rPr>
              <a:t>Підготувала</a:t>
            </a:r>
          </a:p>
          <a:p>
            <a:pPr algn="r"/>
            <a:r>
              <a:rPr lang="uk-UA" sz="2800" b="1" dirty="0" smtClean="0">
                <a:solidFill>
                  <a:schemeClr val="accent6">
                    <a:lumMod val="75000"/>
                  </a:schemeClr>
                </a:solidFill>
              </a:rPr>
              <a:t>Учитель біології</a:t>
            </a:r>
          </a:p>
          <a:p>
            <a:pPr algn="r"/>
            <a:r>
              <a:rPr lang="uk-UA" sz="2800" b="1" dirty="0" smtClean="0">
                <a:solidFill>
                  <a:schemeClr val="accent6">
                    <a:lumMod val="75000"/>
                  </a:schemeClr>
                </a:solidFill>
              </a:rPr>
              <a:t>ТСШ №7</a:t>
            </a:r>
          </a:p>
          <a:p>
            <a:pPr algn="r"/>
            <a:r>
              <a:rPr lang="uk-UA" sz="2800" b="1" dirty="0" err="1" smtClean="0">
                <a:solidFill>
                  <a:schemeClr val="accent6">
                    <a:lumMod val="75000"/>
                  </a:schemeClr>
                </a:solidFill>
              </a:rPr>
              <a:t>Бенч</a:t>
            </a:r>
            <a:r>
              <a:rPr lang="uk-UA" sz="2800" b="1" dirty="0" smtClean="0">
                <a:solidFill>
                  <a:schemeClr val="accent6">
                    <a:lumMod val="75000"/>
                  </a:schemeClr>
                </a:solidFill>
              </a:rPr>
              <a:t> О. В.</a:t>
            </a:r>
            <a:endParaRPr lang="uk-UA" sz="2800" b="1" dirty="0">
              <a:solidFill>
                <a:schemeClr val="accent6">
                  <a:lumMod val="75000"/>
                </a:schemeClr>
              </a:solidFill>
            </a:endParaRPr>
          </a:p>
        </p:txBody>
      </p:sp>
      <p:sp>
        <p:nvSpPr>
          <p:cNvPr id="12" name="Подзаголовок 7"/>
          <p:cNvSpPr txBox="1">
            <a:spLocks/>
          </p:cNvSpPr>
          <p:nvPr/>
        </p:nvSpPr>
        <p:spPr>
          <a:xfrm>
            <a:off x="2786050" y="6286544"/>
            <a:ext cx="3357586" cy="785794"/>
          </a:xfrm>
          <a:prstGeom prst="rect">
            <a:avLst/>
          </a:prstGeom>
        </p:spPr>
        <p:txBody>
          <a:bodyPr vert="horz" lIns="91440" tIns="45720" rIns="91440" bIns="45720" rtlCol="0">
            <a:normAutofit/>
          </a:bodyPr>
          <a:lstStyle/>
          <a:p>
            <a:pPr lvl="0" algn="ctr">
              <a:spcBef>
                <a:spcPct val="20000"/>
              </a:spcBef>
            </a:pPr>
            <a:r>
              <a:rPr kumimoji="0" lang="uk-UA" sz="3200" b="1" i="0" u="none" strike="noStrike" kern="1200" cap="none" spc="0" normalizeH="0" baseline="0" noProof="0" dirty="0" smtClean="0">
                <a:ln>
                  <a:noFill/>
                </a:ln>
                <a:solidFill>
                  <a:srgbClr val="0070C0"/>
                </a:solidFill>
                <a:effectLst/>
                <a:uLnTx/>
                <a:uFillTx/>
                <a:latin typeface="+mn-lt"/>
                <a:ea typeface="+mn-ea"/>
                <a:cs typeface="+mn-cs"/>
              </a:rPr>
              <a:t>Тернопіль 2016</a:t>
            </a:r>
          </a:p>
        </p:txBody>
      </p:sp>
      <p:pic>
        <p:nvPicPr>
          <p:cNvPr id="1031" name="Picture 7" descr="C:\Documents and Settings\Оля\Мои документы\Фони\україна\49703_html_717c7592.png"/>
          <p:cNvPicPr>
            <a:picLocks noChangeAspect="1" noChangeArrowheads="1"/>
          </p:cNvPicPr>
          <p:nvPr/>
        </p:nvPicPr>
        <p:blipFill>
          <a:blip r:embed="rId3" cstate="print"/>
          <a:srcRect/>
          <a:stretch>
            <a:fillRect/>
          </a:stretch>
        </p:blipFill>
        <p:spPr bwMode="auto">
          <a:xfrm>
            <a:off x="6429388" y="0"/>
            <a:ext cx="2714644" cy="2363079"/>
          </a:xfrm>
          <a:prstGeom prst="rect">
            <a:avLst/>
          </a:prstGeom>
          <a:noFill/>
        </p:spPr>
      </p:pic>
      <p:pic>
        <p:nvPicPr>
          <p:cNvPr id="1032" name="Picture 8" descr="C:\Documents and Settings\Оля\Мои документы\Фони\україна\529af393e6d9b180bfe2ef5623850230_560x280.png"/>
          <p:cNvPicPr>
            <a:picLocks noChangeAspect="1" noChangeArrowheads="1"/>
          </p:cNvPicPr>
          <p:nvPr/>
        </p:nvPicPr>
        <p:blipFill>
          <a:blip r:embed="rId4" cstate="print"/>
          <a:srcRect/>
          <a:stretch>
            <a:fillRect/>
          </a:stretch>
        </p:blipFill>
        <p:spPr bwMode="auto">
          <a:xfrm>
            <a:off x="0" y="3690958"/>
            <a:ext cx="5334000" cy="266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Оля\Мои документы\Фони\рослини\2012-11-15_204800.png"/>
          <p:cNvPicPr>
            <a:picLocks noChangeAspect="1" noChangeArrowheads="1"/>
          </p:cNvPicPr>
          <p:nvPr/>
        </p:nvPicPr>
        <p:blipFill>
          <a:blip r:embed="rId2" cstate="print"/>
          <a:srcRect/>
          <a:stretch>
            <a:fillRect/>
          </a:stretch>
        </p:blipFill>
        <p:spPr bwMode="auto">
          <a:xfrm>
            <a:off x="0" y="-152400"/>
            <a:ext cx="9144000" cy="7010400"/>
          </a:xfrm>
          <a:prstGeom prst="rect">
            <a:avLst/>
          </a:prstGeom>
          <a:noFill/>
        </p:spPr>
      </p:pic>
      <p:sp>
        <p:nvSpPr>
          <p:cNvPr id="2" name="Заголовок 1"/>
          <p:cNvSpPr>
            <a:spLocks noGrp="1"/>
          </p:cNvSpPr>
          <p:nvPr>
            <p:ph type="title"/>
          </p:nvPr>
        </p:nvSpPr>
        <p:spPr>
          <a:xfrm>
            <a:off x="128646" y="-285776"/>
            <a:ext cx="8729634" cy="1643066"/>
          </a:xfrm>
        </p:spPr>
        <p:txBody>
          <a:bodyPr>
            <a:normAutofit/>
          </a:bodyPr>
          <a:lstStyle/>
          <a:p>
            <a:r>
              <a:rPr lang="uk-UA" b="1" dirty="0" smtClean="0">
                <a:solidFill>
                  <a:schemeClr val="accent1">
                    <a:lumMod val="50000"/>
                  </a:schemeClr>
                </a:solidFill>
              </a:rPr>
              <a:t>Приказки та прислів'я </a:t>
            </a:r>
            <a:br>
              <a:rPr lang="uk-UA" b="1" dirty="0" smtClean="0">
                <a:solidFill>
                  <a:schemeClr val="accent1">
                    <a:lumMod val="50000"/>
                  </a:schemeClr>
                </a:solidFill>
              </a:rPr>
            </a:br>
            <a:r>
              <a:rPr lang="uk-UA" sz="4000" dirty="0" smtClean="0">
                <a:solidFill>
                  <a:schemeClr val="accent1">
                    <a:lumMod val="50000"/>
                  </a:schemeClr>
                </a:solidFill>
              </a:rPr>
              <a:t>(евристична бесіда)</a:t>
            </a:r>
            <a:endParaRPr lang="uk-UA" sz="4000" dirty="0">
              <a:solidFill>
                <a:schemeClr val="accent1">
                  <a:lumMod val="50000"/>
                </a:schemeClr>
              </a:solidFill>
            </a:endParaRPr>
          </a:p>
        </p:txBody>
      </p:sp>
      <p:sp>
        <p:nvSpPr>
          <p:cNvPr id="3" name="Содержимое 2"/>
          <p:cNvSpPr>
            <a:spLocks noGrp="1"/>
          </p:cNvSpPr>
          <p:nvPr>
            <p:ph idx="1"/>
          </p:nvPr>
        </p:nvSpPr>
        <p:spPr>
          <a:xfrm>
            <a:off x="142844" y="1357298"/>
            <a:ext cx="9001156" cy="5500702"/>
          </a:xfrm>
        </p:spPr>
        <p:txBody>
          <a:bodyPr>
            <a:normAutofit/>
          </a:bodyPr>
          <a:lstStyle/>
          <a:p>
            <a:pPr>
              <a:buNone/>
            </a:pPr>
            <a:r>
              <a:rPr lang="uk-UA" sz="2400" dirty="0" smtClean="0">
                <a:solidFill>
                  <a:schemeClr val="accent1">
                    <a:lumMod val="50000"/>
                  </a:schemeClr>
                </a:solidFill>
              </a:rPr>
              <a:t>(“ </a:t>
            </a:r>
            <a:r>
              <a:rPr lang="uk-UA" sz="2800" b="1" dirty="0" smtClean="0">
                <a:solidFill>
                  <a:schemeClr val="accent1">
                    <a:lumMod val="50000"/>
                  </a:schemeClr>
                </a:solidFill>
              </a:rPr>
              <a:t>Покритонасінні </a:t>
            </a:r>
            <a:r>
              <a:rPr lang="uk-UA" sz="2800" dirty="0" smtClean="0">
                <a:solidFill>
                  <a:schemeClr val="accent1">
                    <a:lumMod val="50000"/>
                  </a:schemeClr>
                </a:solidFill>
              </a:rPr>
              <a:t>” </a:t>
            </a:r>
            <a:r>
              <a:rPr lang="uk-UA" sz="2800" b="1" dirty="0" smtClean="0">
                <a:solidFill>
                  <a:schemeClr val="accent1">
                    <a:lumMod val="50000"/>
                  </a:schemeClr>
                </a:solidFill>
              </a:rPr>
              <a:t>“ Видозміни  вегетативних органів ”</a:t>
            </a:r>
            <a:r>
              <a:rPr lang="uk-UA" sz="2800" dirty="0" smtClean="0">
                <a:solidFill>
                  <a:schemeClr val="accent1">
                    <a:lumMod val="50000"/>
                  </a:schemeClr>
                </a:solidFill>
              </a:rPr>
              <a:t>)</a:t>
            </a:r>
            <a:endParaRPr lang="uk-UA" sz="2800" dirty="0" smtClean="0">
              <a:solidFill>
                <a:schemeClr val="accent1">
                  <a:lumMod val="50000"/>
                </a:schemeClr>
              </a:solidFill>
            </a:endParaRPr>
          </a:p>
          <a:p>
            <a:r>
              <a:rPr lang="uk-UA" sz="2800" dirty="0" smtClean="0">
                <a:solidFill>
                  <a:schemeClr val="accent1">
                    <a:lumMod val="50000"/>
                  </a:schemeClr>
                </a:solidFill>
              </a:rPr>
              <a:t>У кожної троянди є колючки.</a:t>
            </a:r>
          </a:p>
          <a:p>
            <a:r>
              <a:rPr lang="uk-UA" sz="2800" dirty="0" smtClean="0">
                <a:solidFill>
                  <a:schemeClr val="accent1">
                    <a:lumMod val="50000"/>
                  </a:schemeClr>
                </a:solidFill>
              </a:rPr>
              <a:t>Кожна капуста має свою голову.</a:t>
            </a:r>
          </a:p>
          <a:p>
            <a:r>
              <a:rPr lang="uk-UA" sz="2800" dirty="0" smtClean="0">
                <a:solidFill>
                  <a:schemeClr val="accent1">
                    <a:lumMod val="50000"/>
                  </a:schemeClr>
                </a:solidFill>
              </a:rPr>
              <a:t>Хто капустину кожен день споживає, той себе добре почуває.</a:t>
            </a:r>
          </a:p>
          <a:p>
            <a:r>
              <a:rPr lang="uk-UA" sz="2800" dirty="0" smtClean="0">
                <a:solidFill>
                  <a:schemeClr val="accent1">
                    <a:lumMod val="50000"/>
                  </a:schemeClr>
                </a:solidFill>
              </a:rPr>
              <a:t>Де волошки - там хліба трошки.</a:t>
            </a:r>
          </a:p>
          <a:p>
            <a:r>
              <a:rPr lang="uk-UA" sz="2800" dirty="0" smtClean="0">
                <a:solidFill>
                  <a:schemeClr val="accent1">
                    <a:lumMod val="50000"/>
                  </a:schemeClr>
                </a:solidFill>
              </a:rPr>
              <a:t>Хто полю годить - тому жито родить.</a:t>
            </a:r>
          </a:p>
          <a:p>
            <a:r>
              <a:rPr lang="uk-UA" sz="2800" dirty="0" smtClean="0">
                <a:solidFill>
                  <a:schemeClr val="accent1">
                    <a:lumMod val="50000"/>
                  </a:schemeClr>
                </a:solidFill>
              </a:rPr>
              <a:t>Хто житній хліб вживає, тому Бог здоров’я прибавляє.</a:t>
            </a:r>
          </a:p>
          <a:p>
            <a:r>
              <a:rPr lang="uk-UA" sz="2800" dirty="0" smtClean="0">
                <a:solidFill>
                  <a:schemeClr val="accent1">
                    <a:lumMod val="50000"/>
                  </a:schemeClr>
                </a:solidFill>
              </a:rPr>
              <a:t>Не розкусивши горіх, зерна не з’їси. </a:t>
            </a:r>
            <a:r>
              <a:rPr lang="uk-UA" sz="2800" dirty="0" smtClean="0">
                <a:solidFill>
                  <a:schemeClr val="accent1">
                    <a:lumMod val="50000"/>
                  </a:schemeClr>
                </a:solidFill>
              </a:rPr>
              <a:t>(“ </a:t>
            </a:r>
            <a:r>
              <a:rPr lang="uk-UA" sz="2800" b="1" dirty="0" smtClean="0">
                <a:solidFill>
                  <a:schemeClr val="accent1">
                    <a:lumMod val="50000"/>
                  </a:schemeClr>
                </a:solidFill>
              </a:rPr>
              <a:t>Плоди </a:t>
            </a:r>
            <a:r>
              <a:rPr lang="uk-UA" sz="2800" dirty="0" smtClean="0">
                <a:solidFill>
                  <a:schemeClr val="accent1">
                    <a:lumMod val="50000"/>
                  </a:schemeClr>
                </a:solidFill>
              </a:rPr>
              <a:t>”)</a:t>
            </a:r>
            <a:endParaRPr lang="uk-UA" sz="2800" dirty="0" smtClean="0">
              <a:solidFill>
                <a:schemeClr val="accent1">
                  <a:lumMod val="50000"/>
                </a:schemeClr>
              </a:solidFill>
            </a:endParaRPr>
          </a:p>
        </p:txBody>
      </p:sp>
      <p:sp>
        <p:nvSpPr>
          <p:cNvPr id="7" name="TextBox 6"/>
          <p:cNvSpPr txBox="1"/>
          <p:nvPr/>
        </p:nvSpPr>
        <p:spPr>
          <a:xfrm>
            <a:off x="932533" y="5773183"/>
            <a:ext cx="2996525" cy="584775"/>
          </a:xfrm>
          <a:prstGeom prst="rect">
            <a:avLst/>
          </a:prstGeom>
          <a:noFill/>
        </p:spPr>
        <p:txBody>
          <a:bodyPr wrap="square" rtlCol="0">
            <a:spAutoFit/>
          </a:bodyPr>
          <a:lstStyle/>
          <a:p>
            <a:pPr>
              <a:buFont typeface="Arial" pitchFamily="34" charset="0"/>
              <a:buChar char="•"/>
            </a:pPr>
            <a:r>
              <a:rPr lang="uk-UA" sz="3200" dirty="0" smtClean="0">
                <a:solidFill>
                  <a:schemeClr val="accent1">
                    <a:lumMod val="50000"/>
                  </a:schemeClr>
                </a:solidFill>
              </a:rPr>
              <a:t>  </a:t>
            </a:r>
            <a:r>
              <a:rPr lang="uk-UA" sz="2800" dirty="0" smtClean="0">
                <a:solidFill>
                  <a:schemeClr val="accent1">
                    <a:lumMod val="50000"/>
                  </a:schemeClr>
                </a:solidFill>
              </a:rPr>
              <a:t>Сльози як горох.</a:t>
            </a:r>
            <a:endParaRPr lang="uk-UA"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Оля\Мои документы\Фони\рослини\596662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57288" y="1643058"/>
            <a:ext cx="8229600" cy="1143000"/>
          </a:xfrm>
        </p:spPr>
        <p:txBody>
          <a:bodyPr>
            <a:normAutofit fontScale="90000"/>
          </a:bodyPr>
          <a:lstStyle/>
          <a:p>
            <a:r>
              <a:rPr lang="uk-UA" b="1" dirty="0" smtClean="0">
                <a:solidFill>
                  <a:schemeClr val="accent1">
                    <a:lumMod val="50000"/>
                  </a:schemeClr>
                </a:solidFill>
              </a:rPr>
              <a:t>Перекази, легенди, </a:t>
            </a:r>
            <a:br>
              <a:rPr lang="uk-UA" b="1" dirty="0" smtClean="0">
                <a:solidFill>
                  <a:schemeClr val="accent1">
                    <a:lumMod val="50000"/>
                  </a:schemeClr>
                </a:solidFill>
              </a:rPr>
            </a:br>
            <a:r>
              <a:rPr lang="uk-UA" b="1" dirty="0" smtClean="0">
                <a:solidFill>
                  <a:schemeClr val="accent1">
                    <a:lumMod val="50000"/>
                  </a:schemeClr>
                </a:solidFill>
              </a:rPr>
              <a:t>оповіді про:</a:t>
            </a:r>
            <a:endParaRPr lang="uk-UA" b="1" dirty="0">
              <a:solidFill>
                <a:schemeClr val="accent1">
                  <a:lumMod val="50000"/>
                </a:schemeClr>
              </a:solidFill>
            </a:endParaRPr>
          </a:p>
        </p:txBody>
      </p:sp>
      <p:sp>
        <p:nvSpPr>
          <p:cNvPr id="5" name="Содержимое 4"/>
          <p:cNvSpPr txBox="1">
            <a:spLocks noGrp="1"/>
          </p:cNvSpPr>
          <p:nvPr>
            <p:ph idx="1"/>
          </p:nvPr>
        </p:nvSpPr>
        <p:spPr>
          <a:xfrm>
            <a:off x="428596" y="2824798"/>
            <a:ext cx="6215106" cy="1175706"/>
          </a:xfrm>
          <a:prstGeom prst="rect">
            <a:avLst/>
          </a:prstGeom>
          <a:noFill/>
        </p:spPr>
        <p:txBody>
          <a:bodyPr wrap="square" numCol="2" rtlCol="0">
            <a:spAutoFit/>
          </a:bodyPr>
          <a:lstStyle/>
          <a:p>
            <a:r>
              <a:rPr lang="uk-UA" dirty="0" smtClean="0">
                <a:solidFill>
                  <a:schemeClr val="accent1">
                    <a:lumMod val="50000"/>
                  </a:schemeClr>
                </a:solidFill>
              </a:rPr>
              <a:t> біле латаття</a:t>
            </a:r>
          </a:p>
          <a:p>
            <a:r>
              <a:rPr lang="uk-UA" dirty="0" smtClean="0">
                <a:solidFill>
                  <a:schemeClr val="accent1">
                    <a:lumMod val="50000"/>
                  </a:schemeClr>
                </a:solidFill>
              </a:rPr>
              <a:t>калину </a:t>
            </a:r>
          </a:p>
          <a:p>
            <a:r>
              <a:rPr lang="uk-UA" dirty="0" smtClean="0">
                <a:solidFill>
                  <a:schemeClr val="accent1">
                    <a:lumMod val="50000"/>
                  </a:schemeClr>
                </a:solidFill>
              </a:rPr>
              <a:t>вербу</a:t>
            </a:r>
          </a:p>
          <a:p>
            <a:r>
              <a:rPr lang="uk-UA" dirty="0" smtClean="0">
                <a:solidFill>
                  <a:schemeClr val="accent1">
                    <a:lumMod val="50000"/>
                  </a:schemeClr>
                </a:solidFill>
              </a:rPr>
              <a:t>соняшник</a:t>
            </a:r>
            <a:endParaRPr lang="uk-UA" sz="3200" dirty="0">
              <a:solidFill>
                <a:schemeClr val="accent1">
                  <a:lumMod val="50000"/>
                </a:schemeClr>
              </a:solidFill>
            </a:endParaRPr>
          </a:p>
        </p:txBody>
      </p:sp>
      <p:pic>
        <p:nvPicPr>
          <p:cNvPr id="4098" name="Picture 2" descr="C:\Documents and Settings\Оля\Мои документы\Фони\Зображення\скачанные файлы (4).jpg"/>
          <p:cNvPicPr>
            <a:picLocks noChangeAspect="1" noChangeArrowheads="1"/>
          </p:cNvPicPr>
          <p:nvPr/>
        </p:nvPicPr>
        <p:blipFill>
          <a:blip r:embed="rId3" cstate="print"/>
          <a:srcRect/>
          <a:stretch>
            <a:fillRect/>
          </a:stretch>
        </p:blipFill>
        <p:spPr bwMode="auto">
          <a:xfrm>
            <a:off x="6643717" y="4214819"/>
            <a:ext cx="2071687" cy="2214578"/>
          </a:xfrm>
          <a:prstGeom prst="rect">
            <a:avLst/>
          </a:prstGeom>
          <a:noFill/>
        </p:spPr>
      </p:pic>
      <p:pic>
        <p:nvPicPr>
          <p:cNvPr id="4099" name="Picture 3" descr="C:\Documents and Settings\Оля\Мои документы\Фони\Зображення\скачанные файлы (1).jpg"/>
          <p:cNvPicPr>
            <a:picLocks noChangeAspect="1" noChangeArrowheads="1"/>
          </p:cNvPicPr>
          <p:nvPr/>
        </p:nvPicPr>
        <p:blipFill>
          <a:blip r:embed="rId4" cstate="print"/>
          <a:srcRect/>
          <a:stretch>
            <a:fillRect/>
          </a:stretch>
        </p:blipFill>
        <p:spPr bwMode="auto">
          <a:xfrm>
            <a:off x="6143636" y="2124912"/>
            <a:ext cx="2599384" cy="1947030"/>
          </a:xfrm>
          <a:prstGeom prst="rect">
            <a:avLst/>
          </a:prstGeom>
          <a:noFill/>
        </p:spPr>
      </p:pic>
      <p:pic>
        <p:nvPicPr>
          <p:cNvPr id="4100" name="Picture 4" descr="C:\Documents and Settings\Оля\Мои документы\Фони\Зображення\скачанные файлы (2).jpg"/>
          <p:cNvPicPr>
            <a:picLocks noChangeAspect="1" noChangeArrowheads="1"/>
          </p:cNvPicPr>
          <p:nvPr/>
        </p:nvPicPr>
        <p:blipFill>
          <a:blip r:embed="rId5" cstate="print"/>
          <a:srcRect/>
          <a:stretch>
            <a:fillRect/>
          </a:stretch>
        </p:blipFill>
        <p:spPr bwMode="auto">
          <a:xfrm>
            <a:off x="3571868" y="4214818"/>
            <a:ext cx="2999110" cy="2246437"/>
          </a:xfrm>
          <a:prstGeom prst="rect">
            <a:avLst/>
          </a:prstGeom>
          <a:noFill/>
        </p:spPr>
      </p:pic>
      <p:pic>
        <p:nvPicPr>
          <p:cNvPr id="4101" name="Picture 5" descr="C:\Documents and Settings\Оля\Мои документы\Фони\Зображення\скачанные файлы (3).jpg"/>
          <p:cNvPicPr>
            <a:picLocks noChangeAspect="1" noChangeArrowheads="1"/>
          </p:cNvPicPr>
          <p:nvPr/>
        </p:nvPicPr>
        <p:blipFill>
          <a:blip r:embed="rId6" cstate="print"/>
          <a:srcRect r="22857"/>
          <a:stretch>
            <a:fillRect/>
          </a:stretch>
        </p:blipFill>
        <p:spPr bwMode="auto">
          <a:xfrm>
            <a:off x="357158" y="4239560"/>
            <a:ext cx="3071834" cy="2237382"/>
          </a:xfrm>
          <a:prstGeom prst="rect">
            <a:avLst/>
          </a:prstGeom>
          <a:noFill/>
        </p:spPr>
      </p:pic>
      <p:sp>
        <p:nvSpPr>
          <p:cNvPr id="13" name="TextBox 12"/>
          <p:cNvSpPr txBox="1"/>
          <p:nvPr/>
        </p:nvSpPr>
        <p:spPr>
          <a:xfrm>
            <a:off x="428596" y="428604"/>
            <a:ext cx="7295587" cy="584775"/>
          </a:xfrm>
          <a:prstGeom prst="rect">
            <a:avLst/>
          </a:prstGeom>
          <a:noFill/>
        </p:spPr>
        <p:txBody>
          <a:bodyPr wrap="none" rtlCol="0">
            <a:spAutoFit/>
          </a:bodyPr>
          <a:lstStyle/>
          <a:p>
            <a:r>
              <a:rPr lang="uk-UA" sz="3200" b="1" dirty="0" smtClean="0">
                <a:solidFill>
                  <a:schemeClr val="tx2">
                    <a:lumMod val="75000"/>
                  </a:schemeClr>
                </a:solidFill>
              </a:rPr>
              <a:t>Етап уроку: вивчення нового матеріалу </a:t>
            </a:r>
            <a:endParaRPr lang="uk-UA" sz="3200" b="1" dirty="0">
              <a:solidFill>
                <a:schemeClr val="tx2">
                  <a:lumMod val="75000"/>
                </a:schemeClr>
              </a:solidFill>
            </a:endParaRPr>
          </a:p>
        </p:txBody>
      </p:sp>
      <p:sp>
        <p:nvSpPr>
          <p:cNvPr id="14" name="TextBox 13"/>
          <p:cNvSpPr txBox="1"/>
          <p:nvPr/>
        </p:nvSpPr>
        <p:spPr>
          <a:xfrm>
            <a:off x="2541384" y="986837"/>
            <a:ext cx="3745128" cy="584775"/>
          </a:xfrm>
          <a:prstGeom prst="rect">
            <a:avLst/>
          </a:prstGeom>
          <a:noFill/>
        </p:spPr>
        <p:txBody>
          <a:bodyPr wrap="none" rtlCol="0">
            <a:spAutoFit/>
          </a:bodyPr>
          <a:lstStyle/>
          <a:p>
            <a:r>
              <a:rPr lang="uk-UA" sz="3200" dirty="0" smtClean="0">
                <a:solidFill>
                  <a:schemeClr val="accent1">
                    <a:lumMod val="50000"/>
                  </a:schemeClr>
                </a:solidFill>
              </a:rPr>
              <a:t>(“ Покритонасінні ”) </a:t>
            </a:r>
            <a:endParaRPr lang="uk-UA"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Оля\Мои документы\Фони\рослини\178.jpg"/>
          <p:cNvPicPr>
            <a:picLocks noChangeAspect="1" noChangeArrowheads="1"/>
          </p:cNvPicPr>
          <p:nvPr/>
        </p:nvPicPr>
        <p:blipFill>
          <a:blip r:embed="rId2" cstate="print"/>
          <a:srcRect/>
          <a:stretch>
            <a:fillRect/>
          </a:stretch>
        </p:blipFill>
        <p:spPr bwMode="auto">
          <a:xfrm>
            <a:off x="0" y="0"/>
            <a:ext cx="9132888" cy="6858000"/>
          </a:xfrm>
          <a:prstGeom prst="rect">
            <a:avLst/>
          </a:prstGeom>
          <a:noFill/>
        </p:spPr>
      </p:pic>
      <p:pic>
        <p:nvPicPr>
          <p:cNvPr id="4" name="Picture 2" descr="C:\Documents and Settings\Оля\Мои документы\Фони\рослини\178.jpg"/>
          <p:cNvPicPr>
            <a:picLocks noChangeAspect="1" noChangeArrowheads="1"/>
          </p:cNvPicPr>
          <p:nvPr/>
        </p:nvPicPr>
        <p:blipFill>
          <a:blip r:embed="rId2" cstate="print"/>
          <a:srcRect/>
          <a:stretch>
            <a:fillRect/>
          </a:stretch>
        </p:blipFill>
        <p:spPr bwMode="auto">
          <a:xfrm>
            <a:off x="11112" y="0"/>
            <a:ext cx="9132888" cy="6858000"/>
          </a:xfrm>
          <a:prstGeom prst="rect">
            <a:avLst/>
          </a:prstGeom>
          <a:noFill/>
        </p:spPr>
      </p:pic>
      <p:sp>
        <p:nvSpPr>
          <p:cNvPr id="2" name="Заголовок 1"/>
          <p:cNvSpPr>
            <a:spLocks noGrp="1"/>
          </p:cNvSpPr>
          <p:nvPr>
            <p:ph type="title"/>
          </p:nvPr>
        </p:nvSpPr>
        <p:spPr>
          <a:xfrm>
            <a:off x="0" y="0"/>
            <a:ext cx="9429784" cy="1785926"/>
          </a:xfrm>
        </p:spPr>
        <p:txBody>
          <a:bodyPr>
            <a:noAutofit/>
          </a:bodyPr>
          <a:lstStyle/>
          <a:p>
            <a:r>
              <a:rPr lang="uk-UA" sz="3600" b="1" dirty="0" smtClean="0">
                <a:solidFill>
                  <a:schemeClr val="tx2">
                    <a:lumMod val="75000"/>
                  </a:schemeClr>
                </a:solidFill>
              </a:rPr>
              <a:t>Етап уроку: вивчення нового матеріалу </a:t>
            </a:r>
            <a:r>
              <a:rPr lang="uk-UA" sz="2800" b="1" dirty="0" smtClean="0">
                <a:solidFill>
                  <a:schemeClr val="accent2">
                    <a:lumMod val="75000"/>
                  </a:schemeClr>
                </a:solidFill>
              </a:rPr>
              <a:t>(</a:t>
            </a:r>
            <a:r>
              <a:rPr lang="uk-UA" sz="2800" b="1" dirty="0" err="1" smtClean="0">
                <a:solidFill>
                  <a:schemeClr val="accent2">
                    <a:lumMod val="75000"/>
                  </a:schemeClr>
                </a:solidFill>
              </a:rPr>
              <a:t>“Основні</a:t>
            </a:r>
            <a:r>
              <a:rPr lang="uk-UA" sz="2800" b="1" dirty="0" smtClean="0">
                <a:solidFill>
                  <a:schemeClr val="accent2">
                    <a:lumMod val="75000"/>
                  </a:schemeClr>
                </a:solidFill>
              </a:rPr>
              <a:t> процеси життєдіяльності </a:t>
            </a:r>
            <a:r>
              <a:rPr lang="uk-UA" sz="2800" b="1" dirty="0" err="1" smtClean="0">
                <a:solidFill>
                  <a:schemeClr val="accent2">
                    <a:lumMod val="75000"/>
                  </a:schemeClr>
                </a:solidFill>
              </a:rPr>
              <a:t>рослин”</a:t>
            </a:r>
            <a:r>
              <a:rPr lang="uk-UA" sz="2800" b="1" dirty="0" smtClean="0">
                <a:solidFill>
                  <a:schemeClr val="accent2">
                    <a:lumMod val="75000"/>
                  </a:schemeClr>
                </a:solidFill>
              </a:rPr>
              <a:t>)</a:t>
            </a:r>
            <a:endParaRPr lang="uk-UA" sz="2800" dirty="0">
              <a:solidFill>
                <a:schemeClr val="accent2">
                  <a:lumMod val="75000"/>
                </a:schemeClr>
              </a:solidFill>
            </a:endParaRPr>
          </a:p>
        </p:txBody>
      </p:sp>
      <p:sp>
        <p:nvSpPr>
          <p:cNvPr id="3" name="Содержимое 2"/>
          <p:cNvSpPr>
            <a:spLocks noGrp="1"/>
          </p:cNvSpPr>
          <p:nvPr>
            <p:ph idx="1"/>
          </p:nvPr>
        </p:nvSpPr>
        <p:spPr>
          <a:xfrm>
            <a:off x="1500166" y="1600200"/>
            <a:ext cx="7643834" cy="4525963"/>
          </a:xfrm>
        </p:spPr>
        <p:txBody>
          <a:bodyPr>
            <a:normAutofit fontScale="85000" lnSpcReduction="20000"/>
          </a:bodyPr>
          <a:lstStyle/>
          <a:p>
            <a:pPr algn="ctr">
              <a:buNone/>
            </a:pPr>
            <a:r>
              <a:rPr lang="uk-UA" sz="4000" b="1" dirty="0" smtClean="0">
                <a:solidFill>
                  <a:schemeClr val="tx2">
                    <a:lumMod val="75000"/>
                  </a:schemeClr>
                </a:solidFill>
              </a:rPr>
              <a:t>«Казка про краплинку, яка хотіла напоїти дерево».</a:t>
            </a:r>
          </a:p>
          <a:p>
            <a:pPr algn="ctr">
              <a:buNone/>
            </a:pPr>
            <a:r>
              <a:rPr lang="uk-UA" sz="4000" dirty="0" smtClean="0"/>
              <a:t>…Тільки встигла </a:t>
            </a:r>
            <a:r>
              <a:rPr lang="uk-UA" sz="4000" dirty="0" err="1" smtClean="0"/>
              <a:t>дощинка</a:t>
            </a:r>
            <a:r>
              <a:rPr lang="uk-UA" sz="4000" dirty="0" smtClean="0"/>
              <a:t> це подумати та присунутися до ниток ближче, щоб розглянути трохи краще, як опинилася усередині них! Це були тонкі кореневі волоски, але Краплинонька цього, ясна річ, не знала. Вона тільки відчула, що піднімається вгору — до цього вона весь час рухалася вниз…</a:t>
            </a:r>
            <a:endParaRPr lang="uk-UA" sz="4000" b="1" dirty="0">
              <a:solidFill>
                <a:schemeClr val="tx2">
                  <a:lumMod val="75000"/>
                </a:schemeClr>
              </a:solidFill>
            </a:endParaRPr>
          </a:p>
        </p:txBody>
      </p:sp>
      <p:pic>
        <p:nvPicPr>
          <p:cNvPr id="3075" name="Picture 3" descr="C:\Documents and Settings\Оля\Мои документы\Фони\Зображення\скачанные файлы (6).jpg"/>
          <p:cNvPicPr>
            <a:picLocks noChangeAspect="1" noChangeArrowheads="1"/>
          </p:cNvPicPr>
          <p:nvPr/>
        </p:nvPicPr>
        <p:blipFill>
          <a:blip r:embed="rId3" cstate="print"/>
          <a:srcRect/>
          <a:stretch>
            <a:fillRect/>
          </a:stretch>
        </p:blipFill>
        <p:spPr bwMode="auto">
          <a:xfrm>
            <a:off x="0" y="2643182"/>
            <a:ext cx="1643041" cy="17410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Оля\Мои документы\Фони\рослини\21.jpg"/>
          <p:cNvPicPr>
            <a:picLocks noChangeAspect="1" noChangeArrowheads="1"/>
          </p:cNvPicPr>
          <p:nvPr/>
        </p:nvPicPr>
        <p:blipFill>
          <a:blip r:embed="rId2" cstate="print"/>
          <a:srcRect/>
          <a:stretch>
            <a:fillRect/>
          </a:stretch>
        </p:blipFill>
        <p:spPr bwMode="auto">
          <a:xfrm>
            <a:off x="0" y="1"/>
            <a:ext cx="9149379" cy="6858000"/>
          </a:xfrm>
          <a:prstGeom prst="rect">
            <a:avLst/>
          </a:prstGeom>
          <a:noFill/>
        </p:spPr>
      </p:pic>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2857520" y="2000240"/>
            <a:ext cx="6572264" cy="4357694"/>
          </a:xfrm>
        </p:spPr>
        <p:txBody>
          <a:bodyPr>
            <a:noAutofit/>
          </a:bodyPr>
          <a:lstStyle/>
          <a:p>
            <a:pPr>
              <a:buNone/>
            </a:pPr>
            <a:r>
              <a:rPr lang="uk-UA" dirty="0" smtClean="0">
                <a:solidFill>
                  <a:schemeClr val="accent6">
                    <a:lumMod val="50000"/>
                  </a:schemeClr>
                </a:solidFill>
              </a:rPr>
              <a:t>    </a:t>
            </a:r>
            <a:r>
              <a:rPr lang="uk-UA" b="1" dirty="0" smtClean="0">
                <a:solidFill>
                  <a:schemeClr val="accent6">
                    <a:lumMod val="50000"/>
                  </a:schemeClr>
                </a:solidFill>
              </a:rPr>
              <a:t>• Охарактеризуйте будову кореневих волосків, які Краплинка побачила на коренях дерева. </a:t>
            </a:r>
            <a:br>
              <a:rPr lang="uk-UA" b="1" dirty="0" smtClean="0">
                <a:solidFill>
                  <a:schemeClr val="accent6">
                    <a:lumMod val="50000"/>
                  </a:schemeClr>
                </a:solidFill>
              </a:rPr>
            </a:br>
            <a:r>
              <a:rPr lang="uk-UA" b="1" dirty="0" smtClean="0">
                <a:solidFill>
                  <a:schemeClr val="accent6">
                    <a:lumMod val="50000"/>
                  </a:schemeClr>
                </a:solidFill>
              </a:rPr>
              <a:t>• Завдяки чому Краплинка проникла углиб кореня і піднялася по стеблу до листків? </a:t>
            </a:r>
            <a:br>
              <a:rPr lang="uk-UA" b="1" dirty="0" smtClean="0">
                <a:solidFill>
                  <a:schemeClr val="accent6">
                    <a:lumMod val="50000"/>
                  </a:schemeClr>
                </a:solidFill>
              </a:rPr>
            </a:br>
            <a:r>
              <a:rPr lang="uk-UA" b="1" dirty="0" smtClean="0">
                <a:solidFill>
                  <a:schemeClr val="accent6">
                    <a:lumMod val="50000"/>
                  </a:schemeClr>
                </a:solidFill>
              </a:rPr>
              <a:t>• Завдяки якому процесу Краплинка повернулася до своєї хмаринки? </a:t>
            </a:r>
            <a:r>
              <a:rPr lang="uk-UA" b="1" dirty="0" smtClean="0">
                <a:solidFill>
                  <a:srgbClr val="0070C0"/>
                </a:solidFill>
              </a:rPr>
              <a:t/>
            </a:r>
            <a:br>
              <a:rPr lang="uk-UA" b="1" dirty="0" smtClean="0">
                <a:solidFill>
                  <a:srgbClr val="0070C0"/>
                </a:solidFill>
              </a:rPr>
            </a:br>
            <a:endParaRPr lang="uk-UA" sz="28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Оля\Мои документы\Фони\рослини\9424088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1406" y="928678"/>
            <a:ext cx="3471858" cy="1143000"/>
          </a:xfrm>
        </p:spPr>
        <p:txBody>
          <a:bodyPr/>
          <a:lstStyle/>
          <a:p>
            <a:r>
              <a:rPr lang="uk-UA" dirty="0" smtClean="0">
                <a:solidFill>
                  <a:schemeClr val="tx2">
                    <a:lumMod val="75000"/>
                  </a:schemeClr>
                </a:solidFill>
              </a:rPr>
              <a:t>Прикмети</a:t>
            </a:r>
            <a:endParaRPr lang="uk-UA" dirty="0">
              <a:solidFill>
                <a:schemeClr val="tx2">
                  <a:lumMod val="75000"/>
                </a:schemeClr>
              </a:solidFill>
            </a:endParaRPr>
          </a:p>
        </p:txBody>
      </p:sp>
      <p:sp>
        <p:nvSpPr>
          <p:cNvPr id="3" name="Содержимое 2"/>
          <p:cNvSpPr>
            <a:spLocks noGrp="1"/>
          </p:cNvSpPr>
          <p:nvPr>
            <p:ph idx="1"/>
          </p:nvPr>
        </p:nvSpPr>
        <p:spPr>
          <a:xfrm>
            <a:off x="357158" y="1785926"/>
            <a:ext cx="8501122" cy="5072074"/>
          </a:xfrm>
        </p:spPr>
        <p:txBody>
          <a:bodyPr>
            <a:normAutofit fontScale="92500" lnSpcReduction="10000"/>
          </a:bodyPr>
          <a:lstStyle/>
          <a:p>
            <a:pPr marL="0" indent="371475" algn="just"/>
            <a:r>
              <a:rPr lang="uk-UA" dirty="0" smtClean="0">
                <a:solidFill>
                  <a:schemeClr val="tx2">
                    <a:lumMod val="75000"/>
                  </a:schemeClr>
                </a:solidFill>
              </a:rPr>
              <a:t>За допомогою моху можна визначити сторони горизонту: він завжди росте з північної сторони </a:t>
            </a:r>
            <a:endParaRPr lang="uk-UA" dirty="0" smtClean="0">
              <a:solidFill>
                <a:schemeClr val="tx2">
                  <a:lumMod val="75000"/>
                </a:schemeClr>
              </a:solidFill>
            </a:endParaRPr>
          </a:p>
          <a:p>
            <a:pPr marL="0" indent="371475" algn="just">
              <a:buNone/>
            </a:pPr>
            <a:r>
              <a:rPr lang="uk-UA" dirty="0" smtClean="0">
                <a:solidFill>
                  <a:schemeClr val="tx2">
                    <a:lumMod val="75000"/>
                  </a:schemeClr>
                </a:solidFill>
              </a:rPr>
              <a:t>(“ Мохи “).</a:t>
            </a:r>
          </a:p>
          <a:p>
            <a:pPr marL="0" indent="371475" algn="just"/>
            <a:r>
              <a:rPr lang="uk-UA" dirty="0" smtClean="0">
                <a:solidFill>
                  <a:schemeClr val="tx2">
                    <a:lumMod val="75000"/>
                  </a:schemeClr>
                </a:solidFill>
              </a:rPr>
              <a:t>Восени </a:t>
            </a:r>
            <a:r>
              <a:rPr lang="uk-UA" dirty="0" smtClean="0">
                <a:solidFill>
                  <a:schemeClr val="tx2">
                    <a:lumMod val="75000"/>
                  </a:schemeClr>
                </a:solidFill>
              </a:rPr>
              <a:t>модрина скидає хвою – через 2–3 дні випаде сніг.</a:t>
            </a:r>
          </a:p>
          <a:p>
            <a:pPr marL="0" indent="371475" algn="just"/>
            <a:r>
              <a:rPr lang="uk-UA" dirty="0" smtClean="0">
                <a:solidFill>
                  <a:schemeClr val="tx2">
                    <a:lumMod val="75000"/>
                  </a:schemeClr>
                </a:solidFill>
              </a:rPr>
              <a:t>На смереках рясно вродили шишки, запасайтесь на зиму добрими кожухами.</a:t>
            </a:r>
          </a:p>
          <a:p>
            <a:pPr marL="0" indent="371475" algn="just"/>
            <a:r>
              <a:rPr lang="uk-UA" dirty="0" smtClean="0">
                <a:solidFill>
                  <a:schemeClr val="tx2">
                    <a:lumMod val="75000"/>
                  </a:schemeClr>
                </a:solidFill>
              </a:rPr>
              <a:t>Затріщали смереки – буря недалеко.</a:t>
            </a:r>
          </a:p>
          <a:p>
            <a:pPr marL="0" indent="371475" algn="just"/>
            <a:r>
              <a:rPr lang="uk-UA" dirty="0" smtClean="0">
                <a:solidFill>
                  <a:schemeClr val="tx2">
                    <a:lumMod val="75000"/>
                  </a:schemeClr>
                </a:solidFill>
              </a:rPr>
              <a:t>На сосні багато шишок – добре вродить ячмінь.</a:t>
            </a:r>
          </a:p>
          <a:p>
            <a:pPr marL="0" indent="371475" algn="r">
              <a:buNone/>
            </a:pPr>
            <a:r>
              <a:rPr lang="uk-UA" dirty="0" smtClean="0">
                <a:solidFill>
                  <a:schemeClr val="tx2">
                    <a:lumMod val="75000"/>
                  </a:schemeClr>
                </a:solidFill>
              </a:rPr>
              <a:t>(“ Голонасінні ”)</a:t>
            </a:r>
            <a:endParaRPr lang="uk-UA"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Оля\Мои документы\Фони\рослини\41797520.jpg"/>
          <p:cNvPicPr>
            <a:picLocks noChangeAspect="1" noChangeArrowheads="1"/>
          </p:cNvPicPr>
          <p:nvPr/>
        </p:nvPicPr>
        <p:blipFill>
          <a:blip r:embed="rId2" cstate="print"/>
          <a:srcRect/>
          <a:stretch>
            <a:fillRect/>
          </a:stretch>
        </p:blipFill>
        <p:spPr bwMode="auto">
          <a:xfrm>
            <a:off x="0" y="14561"/>
            <a:ext cx="9144000" cy="6843439"/>
          </a:xfrm>
          <a:prstGeom prst="rect">
            <a:avLst/>
          </a:prstGeom>
          <a:noFill/>
        </p:spPr>
      </p:pic>
      <p:sp>
        <p:nvSpPr>
          <p:cNvPr id="3" name="Содержимое 2"/>
          <p:cNvSpPr>
            <a:spLocks noGrp="1"/>
          </p:cNvSpPr>
          <p:nvPr>
            <p:ph idx="1"/>
          </p:nvPr>
        </p:nvSpPr>
        <p:spPr>
          <a:xfrm>
            <a:off x="1285852" y="285776"/>
            <a:ext cx="7858148" cy="6715124"/>
          </a:xfrm>
        </p:spPr>
        <p:txBody>
          <a:bodyPr>
            <a:noAutofit/>
          </a:bodyPr>
          <a:lstStyle/>
          <a:p>
            <a:pPr indent="28575">
              <a:buNone/>
            </a:pPr>
            <a:r>
              <a:rPr lang="uk-UA" sz="3000" dirty="0" smtClean="0">
                <a:solidFill>
                  <a:schemeClr val="tx2">
                    <a:lumMod val="75000"/>
                  </a:schemeClr>
                </a:solidFill>
              </a:rPr>
              <a:t>(“ </a:t>
            </a:r>
            <a:r>
              <a:rPr lang="uk-UA" sz="3000" b="1" dirty="0" smtClean="0">
                <a:solidFill>
                  <a:schemeClr val="tx2">
                    <a:lumMod val="75000"/>
                  </a:schemeClr>
                </a:solidFill>
              </a:rPr>
              <a:t>Покритонасінні </a:t>
            </a:r>
            <a:r>
              <a:rPr lang="uk-UA" sz="3000" dirty="0" smtClean="0">
                <a:solidFill>
                  <a:schemeClr val="tx2">
                    <a:lumMod val="75000"/>
                  </a:schemeClr>
                </a:solidFill>
              </a:rPr>
              <a:t>”)</a:t>
            </a:r>
          </a:p>
          <a:p>
            <a:pPr indent="28575"/>
            <a:r>
              <a:rPr lang="uk-UA" sz="3000" dirty="0" smtClean="0">
                <a:solidFill>
                  <a:schemeClr val="tx2">
                    <a:lumMod val="75000"/>
                  </a:schemeClr>
                </a:solidFill>
              </a:rPr>
              <a:t>  Якщо довкола жовтої акації кружляє багато комах, - чекайте погоди. (</a:t>
            </a:r>
            <a:r>
              <a:rPr lang="uk-UA" sz="3000" b="1" dirty="0" smtClean="0">
                <a:solidFill>
                  <a:schemeClr val="tx2">
                    <a:lumMod val="75000"/>
                  </a:schemeClr>
                </a:solidFill>
              </a:rPr>
              <a:t>“ Запилення “</a:t>
            </a:r>
            <a:r>
              <a:rPr lang="uk-UA" sz="3000" dirty="0" smtClean="0">
                <a:solidFill>
                  <a:schemeClr val="tx2">
                    <a:lumMod val="75000"/>
                  </a:schemeClr>
                </a:solidFill>
              </a:rPr>
              <a:t>)</a:t>
            </a:r>
          </a:p>
          <a:p>
            <a:pPr indent="28575"/>
            <a:r>
              <a:rPr lang="uk-UA" sz="3000" dirty="0" smtClean="0">
                <a:solidFill>
                  <a:schemeClr val="tx2">
                    <a:lumMod val="75000"/>
                  </a:schemeClr>
                </a:solidFill>
              </a:rPr>
              <a:t>  Запах бузку посилюється на дощ.</a:t>
            </a:r>
          </a:p>
          <a:p>
            <a:pPr indent="28575"/>
            <a:r>
              <a:rPr lang="uk-UA" sz="3000" dirty="0" smtClean="0">
                <a:solidFill>
                  <a:schemeClr val="tx2">
                    <a:lumMod val="75000"/>
                  </a:schemeClr>
                </a:solidFill>
              </a:rPr>
              <a:t>  Якщо у жовтні дерева у листках - то буде пізня зима.</a:t>
            </a:r>
          </a:p>
          <a:p>
            <a:pPr indent="28575"/>
            <a:r>
              <a:rPr lang="uk-UA" sz="3000" dirty="0" smtClean="0">
                <a:solidFill>
                  <a:schemeClr val="tx2">
                    <a:lumMod val="75000"/>
                  </a:schemeClr>
                </a:solidFill>
              </a:rPr>
              <a:t>  Якщо листопад дерев не обтрусить - довга зима бути мусить.</a:t>
            </a:r>
          </a:p>
          <a:p>
            <a:pPr indent="28575"/>
            <a:r>
              <a:rPr lang="uk-UA" sz="3000" dirty="0" smtClean="0">
                <a:solidFill>
                  <a:schemeClr val="tx2">
                    <a:lumMod val="75000"/>
                  </a:schemeClr>
                </a:solidFill>
              </a:rPr>
              <a:t>  Під час зими багато </a:t>
            </a:r>
            <a:r>
              <a:rPr lang="uk-UA" sz="3000" dirty="0" err="1" smtClean="0">
                <a:solidFill>
                  <a:schemeClr val="tx2">
                    <a:lumMod val="75000"/>
                  </a:schemeClr>
                </a:solidFill>
              </a:rPr>
              <a:t>інію</a:t>
            </a:r>
            <a:r>
              <a:rPr lang="uk-UA" sz="3000" dirty="0" smtClean="0">
                <a:solidFill>
                  <a:schemeClr val="tx2">
                    <a:lumMod val="75000"/>
                  </a:schemeClr>
                </a:solidFill>
              </a:rPr>
              <a:t> на деревах – літо важке для здоров’я ( підвищена вологість ).</a:t>
            </a:r>
          </a:p>
          <a:p>
            <a:pPr indent="28575"/>
            <a:r>
              <a:rPr lang="uk-UA" sz="3000" dirty="0" smtClean="0">
                <a:solidFill>
                  <a:schemeClr val="tx2">
                    <a:lumMod val="75000"/>
                  </a:schemeClr>
                </a:solidFill>
              </a:rPr>
              <a:t>  На весні рясно зацвіли проліски буде гарний урожай картоплі.</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Оля\Мои документы\Фони\рослини\abstrakter-grüner-hintergrund-18728488.jpg"/>
          <p:cNvPicPr>
            <a:picLocks noChangeAspect="1" noChangeArrowheads="1"/>
          </p:cNvPicPr>
          <p:nvPr/>
        </p:nvPicPr>
        <p:blipFill>
          <a:blip r:embed="rId2" cstate="print"/>
          <a:srcRect b="670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57422" y="260359"/>
            <a:ext cx="7215238" cy="2000240"/>
          </a:xfrm>
        </p:spPr>
        <p:txBody>
          <a:bodyPr>
            <a:normAutofit fontScale="90000"/>
          </a:bodyPr>
          <a:lstStyle/>
          <a:p>
            <a:r>
              <a:rPr lang="uk-UA" b="1" dirty="0" smtClean="0">
                <a:solidFill>
                  <a:schemeClr val="tx2">
                    <a:lumMod val="75000"/>
                  </a:schemeClr>
                </a:solidFill>
              </a:rPr>
              <a:t>Етап уроку:</a:t>
            </a:r>
            <a:r>
              <a:rPr lang="uk-UA" b="1" dirty="0" smtClean="0">
                <a:solidFill>
                  <a:srgbClr val="C00000"/>
                </a:solidFill>
              </a:rPr>
              <a:t> </a:t>
            </a:r>
            <a:r>
              <a:rPr lang="uk-UA" b="1" dirty="0" smtClean="0">
                <a:solidFill>
                  <a:srgbClr val="0070C0"/>
                </a:solidFill>
              </a:rPr>
              <a:t>узагальнення і систематизація знань учнів</a:t>
            </a:r>
            <a:br>
              <a:rPr lang="uk-UA" b="1" dirty="0" smtClean="0">
                <a:solidFill>
                  <a:srgbClr val="0070C0"/>
                </a:solidFill>
              </a:rPr>
            </a:br>
            <a:r>
              <a:rPr lang="uk-UA" b="1" dirty="0" err="1" smtClean="0">
                <a:solidFill>
                  <a:srgbClr val="002060"/>
                </a:solidFill>
              </a:rPr>
              <a:t>“</a:t>
            </a:r>
            <a:r>
              <a:rPr lang="uk-UA" sz="4000" b="1" dirty="0" err="1" smtClean="0">
                <a:solidFill>
                  <a:srgbClr val="002060"/>
                </a:solidFill>
              </a:rPr>
              <a:t>Плід.Поширення</a:t>
            </a:r>
            <a:r>
              <a:rPr lang="uk-UA" sz="4000" b="1" dirty="0" smtClean="0">
                <a:solidFill>
                  <a:srgbClr val="002060"/>
                </a:solidFill>
              </a:rPr>
              <a:t> плодів </a:t>
            </a:r>
            <a:r>
              <a:rPr lang="uk-UA" b="1" dirty="0" smtClean="0">
                <a:solidFill>
                  <a:srgbClr val="002060"/>
                </a:solidFill>
              </a:rPr>
              <a:t>”</a:t>
            </a:r>
            <a:r>
              <a:rPr lang="uk-UA" b="1" dirty="0" smtClean="0">
                <a:solidFill>
                  <a:srgbClr val="C00000"/>
                </a:solidFill>
              </a:rPr>
              <a:t/>
            </a:r>
            <a:br>
              <a:rPr lang="uk-UA" b="1" dirty="0" smtClean="0">
                <a:solidFill>
                  <a:srgbClr val="C00000"/>
                </a:solidFill>
              </a:rPr>
            </a:br>
            <a:r>
              <a:rPr lang="uk-UA" b="1" dirty="0" smtClean="0">
                <a:solidFill>
                  <a:srgbClr val="C00000"/>
                </a:solidFill>
              </a:rPr>
              <a:t> - загадки:</a:t>
            </a:r>
            <a:endParaRPr lang="uk-UA" dirty="0">
              <a:solidFill>
                <a:srgbClr val="C00000"/>
              </a:solidFill>
            </a:endParaRPr>
          </a:p>
        </p:txBody>
      </p:sp>
      <p:sp>
        <p:nvSpPr>
          <p:cNvPr id="3" name="Содержимое 2"/>
          <p:cNvSpPr>
            <a:spLocks noGrp="1"/>
          </p:cNvSpPr>
          <p:nvPr>
            <p:ph idx="1"/>
          </p:nvPr>
        </p:nvSpPr>
        <p:spPr>
          <a:xfrm>
            <a:off x="0" y="2403499"/>
            <a:ext cx="9144000" cy="4525963"/>
          </a:xfrm>
        </p:spPr>
        <p:txBody>
          <a:bodyPr>
            <a:normAutofit fontScale="77500" lnSpcReduction="20000"/>
          </a:bodyPr>
          <a:lstStyle/>
          <a:p>
            <a:r>
              <a:rPr lang="uk-UA" b="1" dirty="0" smtClean="0">
                <a:solidFill>
                  <a:schemeClr val="tx2">
                    <a:lumMod val="75000"/>
                  </a:schemeClr>
                </a:solidFill>
              </a:rPr>
              <a:t>У зеленім кожушку</a:t>
            </a:r>
            <a:r>
              <a:rPr lang="uk-UA" sz="3500" b="1" dirty="0" smtClean="0">
                <a:solidFill>
                  <a:schemeClr val="tx2">
                    <a:lumMod val="75000"/>
                  </a:schemeClr>
                </a:solidFill>
              </a:rPr>
              <a:t>, кістяній </a:t>
            </a:r>
            <a:r>
              <a:rPr lang="uk-UA" b="1" dirty="0" smtClean="0">
                <a:solidFill>
                  <a:schemeClr val="tx2">
                    <a:lumMod val="75000"/>
                  </a:schemeClr>
                </a:solidFill>
              </a:rPr>
              <a:t>сорочечці </a:t>
            </a:r>
            <a:br>
              <a:rPr lang="uk-UA" b="1" dirty="0" smtClean="0">
                <a:solidFill>
                  <a:schemeClr val="tx2">
                    <a:lumMod val="75000"/>
                  </a:schemeClr>
                </a:solidFill>
              </a:rPr>
            </a:br>
            <a:r>
              <a:rPr lang="uk-UA" b="1" dirty="0" smtClean="0">
                <a:solidFill>
                  <a:schemeClr val="tx2">
                    <a:lumMod val="75000"/>
                  </a:schemeClr>
                </a:solidFill>
              </a:rPr>
              <a:t>Я росту собі в ліску, </a:t>
            </a:r>
            <a:br>
              <a:rPr lang="uk-UA" b="1" dirty="0" smtClean="0">
                <a:solidFill>
                  <a:schemeClr val="tx2">
                    <a:lumMod val="75000"/>
                  </a:schemeClr>
                </a:solidFill>
              </a:rPr>
            </a:br>
            <a:r>
              <a:rPr lang="uk-UA" b="1" dirty="0" smtClean="0">
                <a:solidFill>
                  <a:schemeClr val="tx2">
                    <a:lumMod val="75000"/>
                  </a:schemeClr>
                </a:solidFill>
              </a:rPr>
              <a:t>всім зірвати хочеться. (Ліщина — горіх.)</a:t>
            </a:r>
          </a:p>
          <a:p>
            <a:r>
              <a:rPr lang="uk-UA" b="1" dirty="0" smtClean="0">
                <a:solidFill>
                  <a:schemeClr val="tx2">
                    <a:lumMod val="75000"/>
                  </a:schemeClr>
                </a:solidFill>
              </a:rPr>
              <a:t> Довгі коси маю, та не заплітаю. (Кукурудза — зернівка.) </a:t>
            </a:r>
          </a:p>
          <a:p>
            <a:r>
              <a:rPr lang="uk-UA" b="1" dirty="0" smtClean="0">
                <a:solidFill>
                  <a:schemeClr val="tx2">
                    <a:lumMod val="75000"/>
                  </a:schemeClr>
                </a:solidFill>
              </a:rPr>
              <a:t>Зелений, а не дуб, круглий, а не місяць, </a:t>
            </a:r>
            <a:br>
              <a:rPr lang="uk-UA" b="1" dirty="0" smtClean="0">
                <a:solidFill>
                  <a:schemeClr val="tx2">
                    <a:lumMod val="75000"/>
                  </a:schemeClr>
                </a:solidFill>
              </a:rPr>
            </a:br>
            <a:r>
              <a:rPr lang="uk-UA" b="1" dirty="0" smtClean="0">
                <a:solidFill>
                  <a:schemeClr val="tx2">
                    <a:lumMod val="75000"/>
                  </a:schemeClr>
                </a:solidFill>
              </a:rPr>
              <a:t>З хвостиком, а не миша. (Кавун — ягода.)</a:t>
            </a:r>
          </a:p>
          <a:p>
            <a:r>
              <a:rPr lang="uk-UA" b="1" dirty="0" smtClean="0">
                <a:solidFill>
                  <a:schemeClr val="tx2">
                    <a:lumMod val="75000"/>
                  </a:schemeClr>
                </a:solidFill>
              </a:rPr>
              <a:t> Синій мундир, </a:t>
            </a:r>
            <a:br>
              <a:rPr lang="uk-UA" b="1" dirty="0" smtClean="0">
                <a:solidFill>
                  <a:schemeClr val="tx2">
                    <a:lumMod val="75000"/>
                  </a:schemeClr>
                </a:solidFill>
              </a:rPr>
            </a:br>
            <a:r>
              <a:rPr lang="uk-UA" b="1" dirty="0" smtClean="0">
                <a:solidFill>
                  <a:schemeClr val="tx2">
                    <a:lumMod val="75000"/>
                  </a:schemeClr>
                </a:solidFill>
              </a:rPr>
              <a:t>Жовта підкладка, </a:t>
            </a:r>
            <a:br>
              <a:rPr lang="uk-UA" b="1" dirty="0" smtClean="0">
                <a:solidFill>
                  <a:schemeClr val="tx2">
                    <a:lumMod val="75000"/>
                  </a:schemeClr>
                </a:solidFill>
              </a:rPr>
            </a:br>
            <a:r>
              <a:rPr lang="uk-UA" b="1" dirty="0" smtClean="0">
                <a:solidFill>
                  <a:schemeClr val="tx2">
                    <a:lumMod val="75000"/>
                  </a:schemeClr>
                </a:solidFill>
              </a:rPr>
              <a:t>А в середині — солодко.(Слива — кістянка.) </a:t>
            </a:r>
          </a:p>
          <a:p>
            <a:endParaRPr lang="uk-UA" b="1" dirty="0" smtClean="0">
              <a:solidFill>
                <a:schemeClr val="tx2">
                  <a:lumMod val="75000"/>
                </a:schemeClr>
              </a:solidFill>
            </a:endParaRPr>
          </a:p>
          <a:p>
            <a:pPr>
              <a:buNone/>
            </a:pPr>
            <a:r>
              <a:rPr lang="uk-UA" sz="4200" b="1" dirty="0" smtClean="0">
                <a:solidFill>
                  <a:srgbClr val="C00000"/>
                </a:solidFill>
              </a:rPr>
              <a:t>  - Ланцюжок прислів‘їв</a:t>
            </a:r>
            <a:r>
              <a:rPr lang="uk-UA" b="1" dirty="0" smtClean="0">
                <a:solidFill>
                  <a:schemeClr val="tx2">
                    <a:lumMod val="75000"/>
                  </a:schemeClr>
                </a:solidFill>
              </a:rPr>
              <a:t/>
            </a:r>
            <a:br>
              <a:rPr lang="uk-UA" b="1" dirty="0" smtClean="0">
                <a:solidFill>
                  <a:schemeClr val="tx2">
                    <a:lumMod val="75000"/>
                  </a:schemeClr>
                </a:solidFill>
              </a:rPr>
            </a:br>
            <a:endParaRPr lang="uk-UA" b="1" dirty="0">
              <a:solidFill>
                <a:schemeClr val="tx2">
                  <a:lumMod val="75000"/>
                </a:schemeClr>
              </a:solidFill>
            </a:endParaRPr>
          </a:p>
        </p:txBody>
      </p:sp>
      <p:pic>
        <p:nvPicPr>
          <p:cNvPr id="2053" name="Picture 5" descr="C:\Documents and Settings\Оля\Мои документы\Фони\Зображення\10304.jpg"/>
          <p:cNvPicPr>
            <a:picLocks noChangeAspect="1" noChangeArrowheads="1"/>
          </p:cNvPicPr>
          <p:nvPr/>
        </p:nvPicPr>
        <p:blipFill>
          <a:blip r:embed="rId3" cstate="print"/>
          <a:srcRect/>
          <a:stretch>
            <a:fillRect/>
          </a:stretch>
        </p:blipFill>
        <p:spPr bwMode="auto">
          <a:xfrm>
            <a:off x="0" y="0"/>
            <a:ext cx="2857488" cy="21431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Оля\Мои документы\Фони\рослини\fon_lista_i_pticy.jpg"/>
          <p:cNvPicPr>
            <a:picLocks noChangeAspect="1" noChangeArrowheads="1"/>
          </p:cNvPicPr>
          <p:nvPr/>
        </p:nvPicPr>
        <p:blipFill>
          <a:blip r:embed="rId2" cstate="print"/>
          <a:srcRect l="19735"/>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000232" y="857240"/>
            <a:ext cx="5800708" cy="1143000"/>
          </a:xfrm>
        </p:spPr>
        <p:txBody>
          <a:bodyPr/>
          <a:lstStyle/>
          <a:p>
            <a:r>
              <a:rPr lang="uk-UA" b="1" dirty="0" smtClean="0">
                <a:solidFill>
                  <a:srgbClr val="C00000"/>
                </a:solidFill>
              </a:rPr>
              <a:t>Пісні</a:t>
            </a:r>
            <a:endParaRPr lang="uk-UA" b="1" dirty="0">
              <a:solidFill>
                <a:srgbClr val="C00000"/>
              </a:solidFill>
            </a:endParaRPr>
          </a:p>
        </p:txBody>
      </p:sp>
      <p:sp>
        <p:nvSpPr>
          <p:cNvPr id="3" name="Содержимое 2"/>
          <p:cNvSpPr>
            <a:spLocks noGrp="1"/>
          </p:cNvSpPr>
          <p:nvPr>
            <p:ph idx="1"/>
          </p:nvPr>
        </p:nvSpPr>
        <p:spPr>
          <a:xfrm>
            <a:off x="1200184" y="1831995"/>
            <a:ext cx="6157898" cy="4525963"/>
          </a:xfrm>
        </p:spPr>
        <p:txBody>
          <a:bodyPr/>
          <a:lstStyle/>
          <a:p>
            <a:r>
              <a:rPr lang="ru-RU" b="1" dirty="0" smtClean="0">
                <a:solidFill>
                  <a:schemeClr val="tx2">
                    <a:lumMod val="75000"/>
                  </a:schemeClr>
                </a:solidFill>
              </a:rPr>
              <a:t>«</a:t>
            </a:r>
            <a:r>
              <a:rPr lang="ru-RU" b="1" dirty="0" err="1" smtClean="0">
                <a:solidFill>
                  <a:schemeClr val="tx2">
                    <a:lumMod val="75000"/>
                  </a:schemeClr>
                </a:solidFill>
              </a:rPr>
              <a:t>Ой,у</a:t>
            </a:r>
            <a:r>
              <a:rPr lang="ru-RU" b="1" dirty="0" smtClean="0">
                <a:solidFill>
                  <a:schemeClr val="tx2">
                    <a:lumMod val="75000"/>
                  </a:schemeClr>
                </a:solidFill>
              </a:rPr>
              <a:t> </a:t>
            </a:r>
            <a:r>
              <a:rPr lang="ru-RU" b="1" dirty="0" err="1" smtClean="0">
                <a:solidFill>
                  <a:schemeClr val="tx2">
                    <a:lumMod val="75000"/>
                  </a:schemeClr>
                </a:solidFill>
              </a:rPr>
              <a:t>лузі</a:t>
            </a:r>
            <a:r>
              <a:rPr lang="ru-RU" b="1" dirty="0" smtClean="0">
                <a:solidFill>
                  <a:schemeClr val="tx2">
                    <a:lumMod val="75000"/>
                  </a:schemeClr>
                </a:solidFill>
              </a:rPr>
              <a:t> </a:t>
            </a:r>
            <a:r>
              <a:rPr lang="ru-RU" b="1" dirty="0" err="1" smtClean="0">
                <a:solidFill>
                  <a:schemeClr val="tx2">
                    <a:lumMod val="75000"/>
                  </a:schemeClr>
                </a:solidFill>
              </a:rPr>
              <a:t>червона</a:t>
            </a:r>
            <a:r>
              <a:rPr lang="ru-RU" b="1" dirty="0" smtClean="0">
                <a:solidFill>
                  <a:schemeClr val="tx2">
                    <a:lumMod val="75000"/>
                  </a:schemeClr>
                </a:solidFill>
              </a:rPr>
              <a:t> калина»</a:t>
            </a:r>
          </a:p>
          <a:p>
            <a:r>
              <a:rPr lang="ru-RU" b="1" dirty="0" smtClean="0">
                <a:solidFill>
                  <a:schemeClr val="tx2">
                    <a:lumMod val="75000"/>
                  </a:schemeClr>
                </a:solidFill>
              </a:rPr>
              <a:t>«</a:t>
            </a:r>
            <a:r>
              <a:rPr lang="ru-RU" b="1" dirty="0" err="1" smtClean="0">
                <a:solidFill>
                  <a:schemeClr val="tx2">
                    <a:lumMod val="75000"/>
                  </a:schemeClr>
                </a:solidFill>
              </a:rPr>
              <a:t>Ой,на</a:t>
            </a:r>
            <a:r>
              <a:rPr lang="ru-RU" b="1" dirty="0" smtClean="0">
                <a:solidFill>
                  <a:schemeClr val="tx2">
                    <a:lumMod val="75000"/>
                  </a:schemeClr>
                </a:solidFill>
              </a:rPr>
              <a:t> </a:t>
            </a:r>
            <a:r>
              <a:rPr lang="ru-RU" b="1" dirty="0" err="1" smtClean="0">
                <a:solidFill>
                  <a:schemeClr val="tx2">
                    <a:lumMod val="75000"/>
                  </a:schemeClr>
                </a:solidFill>
              </a:rPr>
              <a:t>горі</a:t>
            </a:r>
            <a:r>
              <a:rPr lang="ru-RU" b="1" dirty="0" smtClean="0">
                <a:solidFill>
                  <a:schemeClr val="tx2">
                    <a:lumMod val="75000"/>
                  </a:schemeClr>
                </a:solidFill>
              </a:rPr>
              <a:t> два дубки»</a:t>
            </a:r>
          </a:p>
          <a:p>
            <a:r>
              <a:rPr lang="ru-RU" b="1" dirty="0" smtClean="0">
                <a:solidFill>
                  <a:schemeClr val="tx2">
                    <a:lumMod val="75000"/>
                  </a:schemeClr>
                </a:solidFill>
              </a:rPr>
              <a:t>«Ой, у вишневому саду»</a:t>
            </a:r>
          </a:p>
          <a:p>
            <a:r>
              <a:rPr lang="ru-RU" b="1" dirty="0" smtClean="0">
                <a:solidFill>
                  <a:schemeClr val="tx2">
                    <a:lumMod val="75000"/>
                  </a:schemeClr>
                </a:solidFill>
              </a:rPr>
              <a:t>«Ой, у </a:t>
            </a:r>
            <a:r>
              <a:rPr lang="ru-RU" b="1" dirty="0" err="1" smtClean="0">
                <a:solidFill>
                  <a:schemeClr val="tx2">
                    <a:lumMod val="75000"/>
                  </a:schemeClr>
                </a:solidFill>
              </a:rPr>
              <a:t>полі</a:t>
            </a:r>
            <a:r>
              <a:rPr lang="ru-RU" b="1" dirty="0" smtClean="0">
                <a:solidFill>
                  <a:schemeClr val="tx2">
                    <a:lumMod val="75000"/>
                  </a:schemeClr>
                </a:solidFill>
              </a:rPr>
              <a:t> береза стояла»</a:t>
            </a:r>
          </a:p>
          <a:p>
            <a:r>
              <a:rPr lang="ru-RU" b="1" dirty="0" smtClean="0">
                <a:solidFill>
                  <a:schemeClr val="tx2">
                    <a:lumMod val="75000"/>
                  </a:schemeClr>
                </a:solidFill>
              </a:rPr>
              <a:t>«</a:t>
            </a:r>
            <a:r>
              <a:rPr lang="ru-RU" b="1" dirty="0" err="1" smtClean="0">
                <a:solidFill>
                  <a:schemeClr val="tx2">
                    <a:lumMod val="75000"/>
                  </a:schemeClr>
                </a:solidFill>
              </a:rPr>
              <a:t>Зеленеє</a:t>
            </a:r>
            <a:r>
              <a:rPr lang="ru-RU" b="1" dirty="0" smtClean="0">
                <a:solidFill>
                  <a:schemeClr val="tx2">
                    <a:lumMod val="75000"/>
                  </a:schemeClr>
                </a:solidFill>
              </a:rPr>
              <a:t> жито, </a:t>
            </a:r>
            <a:r>
              <a:rPr lang="ru-RU" b="1" dirty="0" err="1" smtClean="0">
                <a:solidFill>
                  <a:schemeClr val="tx2">
                    <a:lumMod val="75000"/>
                  </a:schemeClr>
                </a:solidFill>
              </a:rPr>
              <a:t>зелене</a:t>
            </a:r>
            <a:r>
              <a:rPr lang="ru-RU" b="1" dirty="0" smtClean="0">
                <a:solidFill>
                  <a:schemeClr val="tx2">
                    <a:lumMod val="75000"/>
                  </a:schemeClr>
                </a:solidFill>
              </a:rPr>
              <a:t>»</a:t>
            </a:r>
          </a:p>
          <a:p>
            <a:r>
              <a:rPr lang="ru-RU" b="1" dirty="0" smtClean="0">
                <a:solidFill>
                  <a:schemeClr val="tx2">
                    <a:lumMod val="75000"/>
                  </a:schemeClr>
                </a:solidFill>
              </a:rPr>
              <a:t>«</a:t>
            </a:r>
            <a:r>
              <a:rPr lang="ru-RU" b="1" dirty="0" err="1" smtClean="0">
                <a:solidFill>
                  <a:schemeClr val="tx2">
                    <a:lumMod val="75000"/>
                  </a:schemeClr>
                </a:solidFill>
              </a:rPr>
              <a:t>Осінні</a:t>
            </a:r>
            <a:r>
              <a:rPr lang="ru-RU" b="1" dirty="0" smtClean="0">
                <a:solidFill>
                  <a:schemeClr val="tx2">
                    <a:lumMod val="75000"/>
                  </a:schemeClr>
                </a:solidFill>
              </a:rPr>
              <a:t> </a:t>
            </a:r>
            <a:r>
              <a:rPr lang="ru-RU" b="1" dirty="0" err="1" smtClean="0">
                <a:solidFill>
                  <a:schemeClr val="tx2">
                    <a:lumMod val="75000"/>
                  </a:schemeClr>
                </a:solidFill>
              </a:rPr>
              <a:t>квіти</a:t>
            </a:r>
            <a:r>
              <a:rPr lang="ru-RU" b="1" dirty="0" smtClean="0">
                <a:solidFill>
                  <a:schemeClr val="tx2">
                    <a:lumMod val="75000"/>
                  </a:schemeClr>
                </a:solidFill>
              </a:rPr>
              <a:t>»</a:t>
            </a:r>
          </a:p>
          <a:p>
            <a:endParaRPr lang="ru-RU" b="1" dirty="0" smtClean="0">
              <a:solidFill>
                <a:schemeClr val="tx2">
                  <a:lumMod val="75000"/>
                </a:schemeClr>
              </a:solidFill>
            </a:endParaRPr>
          </a:p>
          <a:p>
            <a:endParaRPr lang="uk-UA" dirty="0">
              <a:solidFill>
                <a:schemeClr val="tx2">
                  <a:lumMod val="75000"/>
                </a:schemeClr>
              </a:solidFill>
            </a:endParaRPr>
          </a:p>
        </p:txBody>
      </p:sp>
      <p:pic>
        <p:nvPicPr>
          <p:cNvPr id="7177" name="Picture 9" descr="C:\Documents and Settings\Оля\Мои документы\Фони\україна\49703_html_717c7592.png"/>
          <p:cNvPicPr>
            <a:picLocks noChangeAspect="1" noChangeArrowheads="1"/>
          </p:cNvPicPr>
          <p:nvPr/>
        </p:nvPicPr>
        <p:blipFill>
          <a:blip r:embed="rId3" cstate="print"/>
          <a:srcRect/>
          <a:stretch>
            <a:fillRect/>
          </a:stretch>
        </p:blipFill>
        <p:spPr bwMode="auto">
          <a:xfrm>
            <a:off x="-142908" y="71414"/>
            <a:ext cx="2928926" cy="2549610"/>
          </a:xfrm>
          <a:prstGeom prst="rect">
            <a:avLst/>
          </a:prstGeom>
          <a:noFill/>
        </p:spPr>
      </p:pic>
      <p:pic>
        <p:nvPicPr>
          <p:cNvPr id="7170" name="Picture 2" descr="C:\Documents and Settings\Оля\Мои документы\Фони\україна\80370397.png"/>
          <p:cNvPicPr>
            <a:picLocks noChangeAspect="1" noChangeArrowheads="1"/>
          </p:cNvPicPr>
          <p:nvPr/>
        </p:nvPicPr>
        <p:blipFill>
          <a:blip r:embed="rId4" cstate="print"/>
          <a:srcRect/>
          <a:stretch>
            <a:fillRect/>
          </a:stretch>
        </p:blipFill>
        <p:spPr bwMode="auto">
          <a:xfrm>
            <a:off x="3571868" y="2571744"/>
            <a:ext cx="5786478" cy="4286256"/>
          </a:xfrm>
          <a:prstGeom prst="rect">
            <a:avLst/>
          </a:prstGeom>
          <a:noFill/>
        </p:spPr>
      </p:pic>
      <p:sp>
        <p:nvSpPr>
          <p:cNvPr id="8" name="TextBox 7"/>
          <p:cNvSpPr txBox="1"/>
          <p:nvPr/>
        </p:nvSpPr>
        <p:spPr>
          <a:xfrm>
            <a:off x="3098883" y="142852"/>
            <a:ext cx="5759397" cy="769441"/>
          </a:xfrm>
          <a:prstGeom prst="rect">
            <a:avLst/>
          </a:prstGeom>
          <a:noFill/>
        </p:spPr>
        <p:txBody>
          <a:bodyPr wrap="none" rtlCol="0">
            <a:spAutoFit/>
          </a:bodyPr>
          <a:lstStyle/>
          <a:p>
            <a:r>
              <a:rPr lang="uk-UA" sz="4400" b="1" dirty="0" smtClean="0">
                <a:solidFill>
                  <a:schemeClr val="tx2">
                    <a:lumMod val="75000"/>
                  </a:schemeClr>
                </a:solidFill>
              </a:rPr>
              <a:t>Етап уроку: релаксація</a:t>
            </a:r>
            <a:endParaRPr lang="uk-UA" sz="4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Оля\Мои документы\Фони\рослини\волошки\74475061.jpg"/>
          <p:cNvPicPr>
            <a:picLocks noChangeAspect="1" noChangeArrowheads="1"/>
          </p:cNvPicPr>
          <p:nvPr/>
        </p:nvPicPr>
        <p:blipFill>
          <a:blip r:embed="rId2" cstate="print"/>
          <a:srcRect/>
          <a:stretch>
            <a:fillRect/>
          </a:stretch>
        </p:blipFill>
        <p:spPr bwMode="auto">
          <a:xfrm>
            <a:off x="0" y="0"/>
            <a:ext cx="9144000" cy="6881813"/>
          </a:xfrm>
          <a:prstGeom prst="rect">
            <a:avLst/>
          </a:prstGeom>
          <a:noFill/>
        </p:spPr>
      </p:pic>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1142976" y="1885952"/>
            <a:ext cx="6900882" cy="3543312"/>
          </a:xfrm>
        </p:spPr>
        <p:txBody>
          <a:bodyPr>
            <a:normAutofit lnSpcReduction="10000"/>
          </a:bodyPr>
          <a:lstStyle/>
          <a:p>
            <a:pPr algn="ctr">
              <a:buNone/>
            </a:pPr>
            <a:r>
              <a:rPr lang="uk-UA" sz="4400" b="1" dirty="0" smtClean="0">
                <a:solidFill>
                  <a:srgbClr val="0070C0"/>
                </a:solidFill>
                <a:effectLst>
                  <a:outerShdw blurRad="38100" dist="38100" dir="2700000" algn="tl">
                    <a:srgbClr val="000000">
                      <a:alpha val="43137"/>
                    </a:srgbClr>
                  </a:outerShdw>
                </a:effectLst>
              </a:rPr>
              <a:t>   Народна педагогіка – це осередок духовного життя народу.</a:t>
            </a:r>
            <a:r>
              <a:rPr lang="uk-UA" sz="4000" dirty="0" smtClean="0">
                <a:solidFill>
                  <a:srgbClr val="0070C0"/>
                </a:solidFill>
              </a:rPr>
              <a:t/>
            </a:r>
            <a:br>
              <a:rPr lang="uk-UA" sz="4000" dirty="0" smtClean="0">
                <a:solidFill>
                  <a:srgbClr val="0070C0"/>
                </a:solidFill>
              </a:rPr>
            </a:br>
            <a:r>
              <a:rPr lang="uk-UA" dirty="0" smtClean="0">
                <a:solidFill>
                  <a:schemeClr val="tx1">
                    <a:lumMod val="95000"/>
                    <a:lumOff val="5000"/>
                  </a:schemeClr>
                </a:solidFill>
              </a:rPr>
              <a:t>			                   </a:t>
            </a:r>
            <a:r>
              <a:rPr lang="en-US" dirty="0" smtClean="0">
                <a:solidFill>
                  <a:schemeClr val="tx1">
                    <a:lumMod val="95000"/>
                    <a:lumOff val="5000"/>
                  </a:schemeClr>
                </a:solidFill>
              </a:rPr>
              <a:t> </a:t>
            </a:r>
            <a:br>
              <a:rPr lang="en-US" dirty="0" smtClean="0">
                <a:solidFill>
                  <a:schemeClr val="tx1">
                    <a:lumMod val="95000"/>
                    <a:lumOff val="5000"/>
                  </a:schemeClr>
                </a:solidFill>
              </a:rPr>
            </a:br>
            <a:r>
              <a:rPr lang="en-US" dirty="0" smtClean="0">
                <a:solidFill>
                  <a:schemeClr val="tx1">
                    <a:lumMod val="95000"/>
                    <a:lumOff val="5000"/>
                  </a:schemeClr>
                </a:solidFill>
              </a:rPr>
              <a:t>                                </a:t>
            </a:r>
            <a:r>
              <a:rPr lang="uk-UA" dirty="0" smtClean="0">
                <a:solidFill>
                  <a:schemeClr val="tx1">
                    <a:lumMod val="95000"/>
                    <a:lumOff val="5000"/>
                  </a:schemeClr>
                </a:solidFill>
              </a:rPr>
              <a:t>         </a:t>
            </a:r>
            <a:r>
              <a:rPr lang="uk-UA" sz="3600" b="1" dirty="0" smtClean="0">
                <a:solidFill>
                  <a:srgbClr val="0070C0"/>
                </a:solidFill>
                <a:effectLst>
                  <a:outerShdw blurRad="38100" dist="38100" dir="2700000" algn="tl">
                    <a:srgbClr val="000000">
                      <a:alpha val="43137"/>
                    </a:srgbClr>
                  </a:outerShdw>
                </a:effectLst>
              </a:rPr>
              <a:t>В.О.Сухомлинський</a:t>
            </a:r>
            <a:endParaRPr lang="uk-UA" dirty="0">
              <a:solidFill>
                <a:srgbClr val="0070C0"/>
              </a:solidFill>
            </a:endParaRPr>
          </a:p>
        </p:txBody>
      </p:sp>
      <p:pic>
        <p:nvPicPr>
          <p:cNvPr id="2052" name="Picture 4" descr="C:\Documents and Settings\Оля\Мои документы\Фони\україна\49703_html_717c7592.png"/>
          <p:cNvPicPr>
            <a:picLocks noChangeAspect="1" noChangeArrowheads="1"/>
          </p:cNvPicPr>
          <p:nvPr/>
        </p:nvPicPr>
        <p:blipFill>
          <a:blip r:embed="rId3" cstate="print"/>
          <a:srcRect/>
          <a:stretch>
            <a:fillRect/>
          </a:stretch>
        </p:blipFill>
        <p:spPr bwMode="auto">
          <a:xfrm>
            <a:off x="6715140" y="285728"/>
            <a:ext cx="2157413" cy="1878013"/>
          </a:xfrm>
          <a:prstGeom prst="rect">
            <a:avLst/>
          </a:prstGeom>
          <a:noFill/>
        </p:spPr>
      </p:pic>
      <p:pic>
        <p:nvPicPr>
          <p:cNvPr id="2054" name="Picture 6" descr="C:\Documents and Settings\Оля\Мои документы\Фони\україна\80370397.png"/>
          <p:cNvPicPr>
            <a:picLocks noChangeAspect="1" noChangeArrowheads="1"/>
          </p:cNvPicPr>
          <p:nvPr/>
        </p:nvPicPr>
        <p:blipFill>
          <a:blip r:embed="rId4" cstate="print"/>
          <a:srcRect/>
          <a:stretch>
            <a:fillRect/>
          </a:stretch>
        </p:blipFill>
        <p:spPr bwMode="auto">
          <a:xfrm>
            <a:off x="5286380" y="4325604"/>
            <a:ext cx="3724284" cy="2368896"/>
          </a:xfrm>
          <a:prstGeom prst="rect">
            <a:avLst/>
          </a:prstGeom>
          <a:noFill/>
        </p:spPr>
      </p:pic>
      <p:pic>
        <p:nvPicPr>
          <p:cNvPr id="1026" name="Picture 2" descr="C:\Documents and Settings\Оля\Мои документы\Фони\Зображення\77.gif"/>
          <p:cNvPicPr>
            <a:picLocks noChangeAspect="1" noChangeArrowheads="1" noCrop="1"/>
          </p:cNvPicPr>
          <p:nvPr/>
        </p:nvPicPr>
        <p:blipFill>
          <a:blip r:embed="rId5" cstate="print"/>
          <a:srcRect/>
          <a:stretch>
            <a:fillRect/>
          </a:stretch>
        </p:blipFill>
        <p:spPr bwMode="auto">
          <a:xfrm>
            <a:off x="928662" y="642918"/>
            <a:ext cx="8348629" cy="42148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Оля\Мои документы\Фони\рослини\ромашки\99839553.jpg"/>
          <p:cNvPicPr>
            <a:picLocks noChangeAspect="1" noChangeArrowheads="1"/>
          </p:cNvPicPr>
          <p:nvPr/>
        </p:nvPicPr>
        <p:blipFill>
          <a:blip r:embed="rId2" cstate="print"/>
          <a:srcRect/>
          <a:stretch>
            <a:fillRect/>
          </a:stretch>
        </p:blipFill>
        <p:spPr bwMode="auto">
          <a:xfrm>
            <a:off x="0" y="0"/>
            <a:ext cx="9138285" cy="6858000"/>
          </a:xfrm>
          <a:prstGeom prst="rect">
            <a:avLst/>
          </a:prstGeom>
          <a:noFill/>
        </p:spPr>
      </p:pic>
      <p:sp>
        <p:nvSpPr>
          <p:cNvPr id="5" name="Заголовок 4"/>
          <p:cNvSpPr>
            <a:spLocks noGrp="1"/>
          </p:cNvSpPr>
          <p:nvPr>
            <p:ph type="title"/>
          </p:nvPr>
        </p:nvSpPr>
        <p:spPr/>
        <p:txBody>
          <a:bodyPr/>
          <a:lstStyle/>
          <a:p>
            <a:r>
              <a:rPr lang="uk-UA" dirty="0" smtClean="0">
                <a:solidFill>
                  <a:srgbClr val="0070C0"/>
                </a:solidFill>
              </a:rPr>
              <a:t>Якщо іти від першоджерел…</a:t>
            </a:r>
            <a:endParaRPr lang="uk-UA" dirty="0">
              <a:solidFill>
                <a:srgbClr val="0070C0"/>
              </a:solidFill>
            </a:endParaRPr>
          </a:p>
        </p:txBody>
      </p:sp>
      <p:sp>
        <p:nvSpPr>
          <p:cNvPr id="6" name="Содержимое 5"/>
          <p:cNvSpPr>
            <a:spLocks noGrp="1"/>
          </p:cNvSpPr>
          <p:nvPr>
            <p:ph idx="1"/>
          </p:nvPr>
        </p:nvSpPr>
        <p:spPr>
          <a:xfrm>
            <a:off x="457200" y="1214422"/>
            <a:ext cx="8229600" cy="4525963"/>
          </a:xfrm>
        </p:spPr>
        <p:txBody>
          <a:bodyPr>
            <a:normAutofit/>
          </a:bodyPr>
          <a:lstStyle/>
          <a:p>
            <a:pPr indent="28575" algn="just"/>
            <a:r>
              <a:rPr lang="uk-UA" sz="2400" b="1" dirty="0" smtClean="0">
                <a:solidFill>
                  <a:schemeClr val="tx2"/>
                </a:solidFill>
              </a:rPr>
              <a:t> Педагогіка </a:t>
            </a:r>
            <a:r>
              <a:rPr lang="uk-UA" sz="2400" b="1" dirty="0">
                <a:solidFill>
                  <a:schemeClr val="tx2"/>
                </a:solidFill>
              </a:rPr>
              <a:t>народознавства </a:t>
            </a:r>
            <a:r>
              <a:rPr lang="uk-UA" sz="2400" dirty="0">
                <a:solidFill>
                  <a:schemeClr val="tx2"/>
                </a:solidFill>
              </a:rPr>
              <a:t>- напрям сучасної педагогіки, </a:t>
            </a:r>
            <a:r>
              <a:rPr lang="uk-UA" sz="2400" dirty="0" smtClean="0">
                <a:solidFill>
                  <a:schemeClr val="tx2"/>
                </a:solidFill>
              </a:rPr>
              <a:t>шкільної практики</a:t>
            </a:r>
            <a:r>
              <a:rPr lang="uk-UA" sz="2400" dirty="0">
                <a:solidFill>
                  <a:schemeClr val="tx2"/>
                </a:solidFill>
              </a:rPr>
              <a:t>, який забезпечує засвоєння учнями (в процесі продовження творчих традицій, звичаїв і обрядів, у діяльності, поведінці) культурно-історичних, мистецьких надбань батьків, дідів і </a:t>
            </a:r>
            <a:r>
              <a:rPr lang="uk-UA" sz="2400" dirty="0" smtClean="0">
                <a:solidFill>
                  <a:schemeClr val="tx2"/>
                </a:solidFill>
              </a:rPr>
              <a:t>прадідів.</a:t>
            </a:r>
          </a:p>
          <a:p>
            <a:pPr indent="28575" algn="just"/>
            <a:r>
              <a:rPr lang="uk-UA" sz="2400" b="1" dirty="0" smtClean="0">
                <a:solidFill>
                  <a:schemeClr val="tx2"/>
                </a:solidFill>
              </a:rPr>
              <a:t> Народна дидактика </a:t>
            </a:r>
            <a:r>
              <a:rPr lang="uk-UA" sz="2400" dirty="0" smtClean="0">
                <a:solidFill>
                  <a:schemeClr val="tx2"/>
                </a:solidFill>
              </a:rPr>
              <a:t>розкриває зміст народних повчань, напучувань, настанов, роз’яснень</a:t>
            </a:r>
            <a:r>
              <a:rPr lang="en-US" sz="2400" dirty="0" smtClean="0">
                <a:solidFill>
                  <a:schemeClr val="tx2"/>
                </a:solidFill>
              </a:rPr>
              <a:t>;</a:t>
            </a:r>
            <a:r>
              <a:rPr lang="uk-UA" sz="2400" dirty="0" smtClean="0">
                <a:solidFill>
                  <a:schemeClr val="tx2"/>
                </a:solidFill>
              </a:rPr>
              <a:t> допомагає дитині, молодій людині пізнати світ, природу, довкілля, зокрема соціальне середовище, надбання</a:t>
            </a:r>
          </a:p>
          <a:p>
            <a:pPr indent="28575" algn="just">
              <a:buNone/>
            </a:pPr>
            <a:r>
              <a:rPr lang="uk-UA" sz="2400" dirty="0">
                <a:solidFill>
                  <a:schemeClr val="tx2"/>
                </a:solidFill>
              </a:rPr>
              <a:t>с</a:t>
            </a:r>
            <a:r>
              <a:rPr lang="uk-UA" sz="2400" dirty="0" smtClean="0">
                <a:solidFill>
                  <a:schemeClr val="tx2"/>
                </a:solidFill>
              </a:rPr>
              <a:t>вого народу.</a:t>
            </a:r>
            <a:endParaRPr lang="uk-UA" sz="24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Оля\Мои документы\Фони\рослини\ромашки\014-25.jpg"/>
          <p:cNvPicPr>
            <a:picLocks noChangeAspect="1" noChangeArrowheads="1"/>
          </p:cNvPicPr>
          <p:nvPr/>
        </p:nvPicPr>
        <p:blipFill>
          <a:blip r:embed="rId2" cstate="print"/>
          <a:srcRect/>
          <a:stretch>
            <a:fillRect/>
          </a:stretch>
        </p:blipFill>
        <p:spPr bwMode="auto">
          <a:xfrm>
            <a:off x="0" y="0"/>
            <a:ext cx="9131840" cy="6867144"/>
          </a:xfrm>
          <a:prstGeom prst="rect">
            <a:avLst/>
          </a:prstGeom>
          <a:noFill/>
        </p:spPr>
      </p:pic>
      <p:sp>
        <p:nvSpPr>
          <p:cNvPr id="5" name="Заголовок 4"/>
          <p:cNvSpPr>
            <a:spLocks noGrp="1"/>
          </p:cNvSpPr>
          <p:nvPr>
            <p:ph type="title"/>
          </p:nvPr>
        </p:nvSpPr>
        <p:spPr>
          <a:xfrm>
            <a:off x="342928" y="142860"/>
            <a:ext cx="8229600" cy="1143000"/>
          </a:xfrm>
        </p:spPr>
        <p:txBody>
          <a:bodyPr>
            <a:noAutofit/>
          </a:bodyPr>
          <a:lstStyle/>
          <a:p>
            <a:r>
              <a:rPr lang="uk-UA" sz="4000" b="1" dirty="0" smtClean="0">
                <a:solidFill>
                  <a:schemeClr val="tx2"/>
                </a:solidFill>
              </a:rPr>
              <a:t>Використання елементів народознавства на уроках ботаніки</a:t>
            </a:r>
            <a:endParaRPr lang="uk-UA" sz="4000" b="1" dirty="0">
              <a:solidFill>
                <a:schemeClr val="tx2"/>
              </a:solidFill>
            </a:endParaRPr>
          </a:p>
        </p:txBody>
      </p:sp>
      <p:sp>
        <p:nvSpPr>
          <p:cNvPr id="3" name="Содержимое 2"/>
          <p:cNvSpPr>
            <a:spLocks noGrp="1"/>
          </p:cNvSpPr>
          <p:nvPr>
            <p:ph idx="1"/>
          </p:nvPr>
        </p:nvSpPr>
        <p:spPr>
          <a:xfrm>
            <a:off x="-214346" y="1357298"/>
            <a:ext cx="6572264" cy="2571768"/>
          </a:xfrm>
        </p:spPr>
        <p:txBody>
          <a:bodyPr>
            <a:normAutofit fontScale="77500" lnSpcReduction="20000"/>
          </a:bodyPr>
          <a:lstStyle/>
          <a:p>
            <a:pPr indent="28575" algn="just">
              <a:buNone/>
            </a:pPr>
            <a:r>
              <a:rPr lang="uk-UA" dirty="0">
                <a:solidFill>
                  <a:schemeClr val="tx2"/>
                </a:solidFill>
              </a:rPr>
              <a:t>Втілення принципу </a:t>
            </a:r>
            <a:r>
              <a:rPr lang="uk-UA" dirty="0" smtClean="0">
                <a:solidFill>
                  <a:schemeClr val="tx2"/>
                </a:solidFill>
              </a:rPr>
              <a:t>народознавства </a:t>
            </a:r>
            <a:r>
              <a:rPr lang="uk-UA" dirty="0">
                <a:solidFill>
                  <a:schemeClr val="tx2"/>
                </a:solidFill>
              </a:rPr>
              <a:t>у циклі </a:t>
            </a:r>
            <a:r>
              <a:rPr lang="uk-UA" dirty="0" smtClean="0">
                <a:solidFill>
                  <a:schemeClr val="tx2"/>
                </a:solidFill>
              </a:rPr>
              <a:t>природничих </a:t>
            </a:r>
            <a:r>
              <a:rPr lang="uk-UA" dirty="0">
                <a:solidFill>
                  <a:schemeClr val="tx2"/>
                </a:solidFill>
              </a:rPr>
              <a:t>наук означає прилучення дітей </a:t>
            </a:r>
            <a:r>
              <a:rPr lang="uk-UA" dirty="0" smtClean="0">
                <a:solidFill>
                  <a:schemeClr val="tx2"/>
                </a:solidFill>
              </a:rPr>
              <a:t> </a:t>
            </a:r>
            <a:r>
              <a:rPr lang="uk-UA" dirty="0">
                <a:solidFill>
                  <a:schemeClr val="tx2"/>
                </a:solidFill>
              </a:rPr>
              <a:t>до витоків української народної культури, добір форм, методів та прийомів ознайомлення молоді з українськими традиціями, оберегами, символами, звичаями відповідно до кожного вікового </a:t>
            </a:r>
            <a:r>
              <a:rPr lang="uk-UA" dirty="0" smtClean="0">
                <a:solidFill>
                  <a:schemeClr val="tx2"/>
                </a:solidFill>
              </a:rPr>
              <a:t>періоду, теми уроку. </a:t>
            </a:r>
          </a:p>
          <a:p>
            <a:pPr indent="28575" algn="just">
              <a:buNone/>
            </a:pPr>
            <a:endParaRPr lang="uk-UA" dirty="0">
              <a:solidFill>
                <a:schemeClr val="tx2"/>
              </a:solidFill>
            </a:endParaRPr>
          </a:p>
        </p:txBody>
      </p:sp>
      <p:pic>
        <p:nvPicPr>
          <p:cNvPr id="3075" name="Picture 3" descr="C:\Documents and Settings\Оля\Мои документы\Фони\Зображення\85954203_3986017_x_7444b531.jpg"/>
          <p:cNvPicPr>
            <a:picLocks noChangeAspect="1" noChangeArrowheads="1"/>
          </p:cNvPicPr>
          <p:nvPr/>
        </p:nvPicPr>
        <p:blipFill>
          <a:blip r:embed="rId3" cstate="print"/>
          <a:srcRect t="9018" b="9819"/>
          <a:stretch>
            <a:fillRect/>
          </a:stretch>
        </p:blipFill>
        <p:spPr bwMode="auto">
          <a:xfrm>
            <a:off x="428596" y="5214950"/>
            <a:ext cx="5253034" cy="1643050"/>
          </a:xfrm>
          <a:prstGeom prst="rect">
            <a:avLst/>
          </a:prstGeom>
          <a:noFill/>
        </p:spPr>
      </p:pic>
      <p:sp>
        <p:nvSpPr>
          <p:cNvPr id="6" name="Содержимое 2"/>
          <p:cNvSpPr txBox="1">
            <a:spLocks/>
          </p:cNvSpPr>
          <p:nvPr/>
        </p:nvSpPr>
        <p:spPr>
          <a:xfrm>
            <a:off x="-214346" y="3960142"/>
            <a:ext cx="6572264" cy="1326246"/>
          </a:xfrm>
          <a:prstGeom prst="rect">
            <a:avLst/>
          </a:prstGeom>
        </p:spPr>
        <p:txBody>
          <a:bodyPr vert="horz" lIns="91440" tIns="45720" rIns="91440" bIns="45720" rtlCol="0">
            <a:normAutofit fontScale="77500" lnSpcReduction="20000"/>
          </a:bodyPr>
          <a:lstStyle/>
          <a:p>
            <a:pPr marL="342900" lvl="0" indent="28575" algn="just">
              <a:spcBef>
                <a:spcPct val="20000"/>
              </a:spcBef>
            </a:pPr>
            <a:r>
              <a:rPr lang="uk-UA" sz="3200" dirty="0" smtClean="0">
                <a:solidFill>
                  <a:schemeClr val="tx2"/>
                </a:solidFill>
              </a:rPr>
              <a:t>На </a:t>
            </a:r>
            <a:r>
              <a:rPr lang="uk-UA" sz="3200" dirty="0">
                <a:solidFill>
                  <a:schemeClr val="tx2"/>
                </a:solidFill>
              </a:rPr>
              <a:t>вчителя біології покладається завдання викликати в учнів глибокий, стійкий інтерес до предмета, а значить, і до науки, любов до природи, до неньки-матері </a:t>
            </a:r>
            <a:r>
              <a:rPr lang="uk-UA" sz="3200" dirty="0" smtClean="0">
                <a:solidFill>
                  <a:schemeClr val="tx2"/>
                </a:solidFill>
              </a:rPr>
              <a:t>Землі</a:t>
            </a:r>
            <a:r>
              <a:rPr lang="uk-UA" sz="3200" dirty="0">
                <a:solidFill>
                  <a:schemeClr val="tx2"/>
                </a:solidFill>
              </a:rPr>
              <a:t>.</a:t>
            </a:r>
            <a:endParaRPr kumimoji="0" lang="uk-UA"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Оля\Мои документы\Фони\рослини\ромашки\59914601.jpg"/>
          <p:cNvPicPr>
            <a:picLocks noChangeAspect="1" noChangeArrowheads="1"/>
          </p:cNvPicPr>
          <p:nvPr/>
        </p:nvPicPr>
        <p:blipFill>
          <a:blip r:embed="rId2" cstate="print"/>
          <a:srcRect/>
          <a:stretch>
            <a:fillRect/>
          </a:stretch>
        </p:blipFill>
        <p:spPr bwMode="auto">
          <a:xfrm>
            <a:off x="1" y="-4289"/>
            <a:ext cx="9144000" cy="6862289"/>
          </a:xfrm>
          <a:prstGeom prst="rect">
            <a:avLst/>
          </a:prstGeom>
          <a:noFill/>
        </p:spPr>
      </p:pic>
      <p:pic>
        <p:nvPicPr>
          <p:cNvPr id="4104" name="Picture 8" descr="C:\Documents and Settings\Оля\Мои документы\Фони\рослини\original-4.jpg"/>
          <p:cNvPicPr>
            <a:picLocks noChangeAspect="1" noChangeArrowheads="1"/>
          </p:cNvPicPr>
          <p:nvPr/>
        </p:nvPicPr>
        <p:blipFill>
          <a:blip r:embed="rId3" cstate="print"/>
          <a:srcRect/>
          <a:stretch>
            <a:fillRect/>
          </a:stretch>
        </p:blipFill>
        <p:spPr bwMode="auto">
          <a:xfrm>
            <a:off x="214282" y="285728"/>
            <a:ext cx="3500462" cy="2450804"/>
          </a:xfrm>
          <a:prstGeom prst="rect">
            <a:avLst/>
          </a:prstGeom>
          <a:noFill/>
        </p:spPr>
      </p:pic>
      <p:pic>
        <p:nvPicPr>
          <p:cNvPr id="4105" name="Picture 9" descr="C:\Documents and Settings\Оля\Мои документы\Фони\Зображення\книги\1409319630_bologya-6-klas-kostkov.jpg"/>
          <p:cNvPicPr>
            <a:picLocks noChangeAspect="1" noChangeArrowheads="1"/>
          </p:cNvPicPr>
          <p:nvPr/>
        </p:nvPicPr>
        <p:blipFill>
          <a:blip r:embed="rId4" cstate="print"/>
          <a:srcRect/>
          <a:stretch>
            <a:fillRect/>
          </a:stretch>
        </p:blipFill>
        <p:spPr bwMode="auto">
          <a:xfrm>
            <a:off x="642910" y="2857496"/>
            <a:ext cx="2743633" cy="3786214"/>
          </a:xfrm>
          <a:prstGeom prst="rect">
            <a:avLst/>
          </a:prstGeom>
          <a:noFill/>
        </p:spPr>
      </p:pic>
      <p:sp>
        <p:nvSpPr>
          <p:cNvPr id="5" name="Содержимое 4"/>
          <p:cNvSpPr>
            <a:spLocks noGrp="1"/>
          </p:cNvSpPr>
          <p:nvPr>
            <p:ph idx="1"/>
          </p:nvPr>
        </p:nvSpPr>
        <p:spPr>
          <a:xfrm>
            <a:off x="3500430" y="285728"/>
            <a:ext cx="5286380" cy="6429420"/>
          </a:xfrm>
        </p:spPr>
        <p:txBody>
          <a:bodyPr>
            <a:normAutofit fontScale="85000" lnSpcReduction="20000"/>
          </a:bodyPr>
          <a:lstStyle/>
          <a:p>
            <a:pPr indent="28575" algn="just">
              <a:buNone/>
            </a:pPr>
            <a:r>
              <a:rPr lang="uk-UA" dirty="0" smtClean="0">
                <a:solidFill>
                  <a:schemeClr val="accent1">
                    <a:lumMod val="75000"/>
                  </a:schemeClr>
                </a:solidFill>
              </a:rPr>
              <a:t>           Це </a:t>
            </a:r>
            <a:r>
              <a:rPr lang="uk-UA" dirty="0">
                <a:solidFill>
                  <a:schemeClr val="accent1">
                    <a:lumMod val="75000"/>
                  </a:schemeClr>
                </a:solidFill>
              </a:rPr>
              <a:t>можна реалізувати через науковий </a:t>
            </a:r>
            <a:r>
              <a:rPr lang="uk-UA" dirty="0" smtClean="0">
                <a:solidFill>
                  <a:schemeClr val="accent1">
                    <a:lumMod val="75000"/>
                  </a:schemeClr>
                </a:solidFill>
              </a:rPr>
              <a:t>             матеріал </a:t>
            </a:r>
            <a:r>
              <a:rPr lang="uk-UA" dirty="0">
                <a:solidFill>
                  <a:schemeClr val="accent1">
                    <a:lumMod val="75000"/>
                  </a:schemeClr>
                </a:solidFill>
              </a:rPr>
              <a:t>підручника, доповнюючи його цікавими прикладами з художньої літератури, використовуючи легенди, міфи, оповідання, вірші про природу, рослини, тварин. Народна ботаніка і зоологія оповиті яскравим поетичним і міфічним </a:t>
            </a:r>
            <a:r>
              <a:rPr lang="uk-UA" dirty="0" smtClean="0">
                <a:solidFill>
                  <a:schemeClr val="accent1">
                    <a:lumMod val="75000"/>
                  </a:schemeClr>
                </a:solidFill>
              </a:rPr>
              <a:t>серпанком, тому активно використовувати </a:t>
            </a:r>
            <a:r>
              <a:rPr lang="uk-UA" dirty="0">
                <a:solidFill>
                  <a:schemeClr val="accent1">
                    <a:lumMod val="75000"/>
                  </a:schemeClr>
                </a:solidFill>
              </a:rPr>
              <a:t>краплі того, що ще збереглося в людській пам'яті. Все це і дає чудовий матеріал для виховання </a:t>
            </a:r>
            <a:r>
              <a:rPr lang="uk-UA" dirty="0" smtClean="0">
                <a:solidFill>
                  <a:schemeClr val="accent1">
                    <a:lumMod val="75000"/>
                  </a:schemeClr>
                </a:solidFill>
              </a:rPr>
              <a:t>учнів, щоб </a:t>
            </a:r>
            <a:r>
              <a:rPr lang="uk-UA" dirty="0">
                <a:solidFill>
                  <a:schemeClr val="accent1">
                    <a:lumMod val="75000"/>
                  </a:schemeClr>
                </a:solidFill>
              </a:rPr>
              <a:t>допомогти дітям краще пізнати природу України і сприяти бережливому ставленню до неї.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Оля\Мои документы\Фони\рослини\волошки\17865295.jpg"/>
          <p:cNvPicPr>
            <a:picLocks noChangeAspect="1" noChangeArrowheads="1"/>
          </p:cNvPicPr>
          <p:nvPr/>
        </p:nvPicPr>
        <p:blipFill>
          <a:blip r:embed="rId2" cstate="print"/>
          <a:srcRect/>
          <a:stretch>
            <a:fillRect/>
          </a:stretch>
        </p:blipFill>
        <p:spPr bwMode="auto">
          <a:xfrm>
            <a:off x="0" y="-23813"/>
            <a:ext cx="9144000" cy="6881813"/>
          </a:xfrm>
          <a:prstGeom prst="rect">
            <a:avLst/>
          </a:prstGeom>
          <a:noFill/>
        </p:spPr>
      </p:pic>
      <p:sp>
        <p:nvSpPr>
          <p:cNvPr id="6" name="Содержимое 2"/>
          <p:cNvSpPr txBox="1">
            <a:spLocks/>
          </p:cNvSpPr>
          <p:nvPr/>
        </p:nvSpPr>
        <p:spPr>
          <a:xfrm>
            <a:off x="2071670" y="1357298"/>
            <a:ext cx="6858016" cy="5572140"/>
          </a:xfrm>
          <a:prstGeom prst="rect">
            <a:avLst/>
          </a:prstGeom>
        </p:spPr>
        <p:txBody>
          <a:bodyPr vert="horz" lIns="91440" tIns="45720" rIns="91440" bIns="45720" rtlCol="0">
            <a:noAutofit/>
          </a:bodyPr>
          <a:lstStyle/>
          <a:p>
            <a:pPr marL="342900" marR="0" lvl="0" indent="28575"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400" b="0" i="0" u="none" strike="noStrike" kern="1200" cap="none" spc="0" normalizeH="0" baseline="0" noProof="0" dirty="0" smtClean="0">
                <a:ln>
                  <a:noFill/>
                </a:ln>
                <a:solidFill>
                  <a:schemeClr val="tx2"/>
                </a:solidFill>
                <a:effectLst/>
                <a:uLnTx/>
                <a:uFillTx/>
                <a:latin typeface="+mn-lt"/>
                <a:ea typeface="+mn-ea"/>
                <a:cs typeface="+mn-cs"/>
              </a:rPr>
              <a:t>Формування етнічної культури школярів у даний час розглядається в якості однієї з актуальних педагогічних проблем. Підвищенню ефективності цього процесу сприяє оптимальне сполучення традиційних і інноваційних методів, форм і засобів національного виховання. </a:t>
            </a:r>
            <a:br>
              <a:rPr kumimoji="0" lang="uk-UA" sz="2400" b="0" i="0" u="none" strike="noStrike" kern="1200" cap="none" spc="0" normalizeH="0" baseline="0" noProof="0" dirty="0" smtClean="0">
                <a:ln>
                  <a:noFill/>
                </a:ln>
                <a:solidFill>
                  <a:schemeClr val="tx2"/>
                </a:solidFill>
                <a:effectLst/>
                <a:uLnTx/>
                <a:uFillTx/>
                <a:latin typeface="+mn-lt"/>
                <a:ea typeface="+mn-ea"/>
                <a:cs typeface="+mn-cs"/>
              </a:rPr>
            </a:br>
            <a:r>
              <a:rPr kumimoji="0" lang="uk-UA" sz="2400" b="0" i="0" u="none" strike="noStrike" kern="1200" cap="none" spc="0" normalizeH="0" baseline="0" noProof="0" dirty="0" smtClean="0">
                <a:ln>
                  <a:noFill/>
                </a:ln>
                <a:solidFill>
                  <a:schemeClr val="tx2"/>
                </a:solidFill>
                <a:effectLst/>
                <a:uLnTx/>
                <a:uFillTx/>
                <a:latin typeface="+mn-lt"/>
                <a:ea typeface="+mn-ea"/>
                <a:cs typeface="+mn-cs"/>
              </a:rPr>
              <a:t>Для організації колективної пізнавальної діяльності на уроках ботаніки з елементами народознавства доцільно використовувати </a:t>
            </a:r>
            <a:r>
              <a:rPr kumimoji="0" lang="uk-UA" sz="2400" b="1" i="0" u="none" strike="noStrike" kern="1200" cap="none" spc="0" normalizeH="0" baseline="0" noProof="0" dirty="0" smtClean="0">
                <a:ln>
                  <a:noFill/>
                </a:ln>
                <a:solidFill>
                  <a:schemeClr val="tx2"/>
                </a:solidFill>
                <a:effectLst/>
                <a:uLnTx/>
                <a:uFillTx/>
                <a:latin typeface="+mn-lt"/>
                <a:ea typeface="+mn-ea"/>
                <a:cs typeface="+mn-cs"/>
              </a:rPr>
              <a:t>нестандартні уроки: урок-конференцію, урок-консультацію, інтегровані або бінарні уроки, де б поєднувалися біологія — географія України, біологія – історіографія, біологія –         література. </a:t>
            </a:r>
          </a:p>
        </p:txBody>
      </p:sp>
      <p:pic>
        <p:nvPicPr>
          <p:cNvPr id="6147" name="Picture 3" descr="C:\Documents and Settings\Оля\Мои документы\Фони\Зображення\чоловічки\geo.jpg"/>
          <p:cNvPicPr>
            <a:picLocks noChangeAspect="1" noChangeArrowheads="1"/>
          </p:cNvPicPr>
          <p:nvPr/>
        </p:nvPicPr>
        <p:blipFill>
          <a:blip r:embed="rId3" cstate="print"/>
          <a:srcRect/>
          <a:stretch>
            <a:fillRect/>
          </a:stretch>
        </p:blipFill>
        <p:spPr bwMode="auto">
          <a:xfrm>
            <a:off x="380984" y="2571744"/>
            <a:ext cx="1976438" cy="1976438"/>
          </a:xfrm>
          <a:prstGeom prst="rect">
            <a:avLst/>
          </a:prstGeom>
          <a:noFill/>
        </p:spPr>
      </p:pic>
      <p:pic>
        <p:nvPicPr>
          <p:cNvPr id="7" name="Picture 4" descr="C:\Documents and Settings\Оля\Мои документы\Фони\Зображення\f_06950d5050957481.gif"/>
          <p:cNvPicPr>
            <a:picLocks noChangeAspect="1" noChangeArrowheads="1" noCrop="1"/>
          </p:cNvPicPr>
          <p:nvPr/>
        </p:nvPicPr>
        <p:blipFill>
          <a:blip r:embed="rId4" cstate="print"/>
          <a:srcRect/>
          <a:stretch>
            <a:fillRect/>
          </a:stretch>
        </p:blipFill>
        <p:spPr bwMode="auto">
          <a:xfrm>
            <a:off x="357158" y="333354"/>
            <a:ext cx="2000264" cy="2166952"/>
          </a:xfrm>
          <a:prstGeom prst="rect">
            <a:avLst/>
          </a:prstGeom>
          <a:noFill/>
        </p:spPr>
      </p:pic>
      <p:sp>
        <p:nvSpPr>
          <p:cNvPr id="5" name="Заголовок 1"/>
          <p:cNvSpPr txBox="1">
            <a:spLocks/>
          </p:cNvSpPr>
          <p:nvPr/>
        </p:nvSpPr>
        <p:spPr>
          <a:xfrm>
            <a:off x="1357290" y="14286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600" b="1" i="0" u="none" strike="noStrike" kern="1200" cap="none" spc="0" normalizeH="0" baseline="0" noProof="0" dirty="0" smtClean="0">
                <a:ln>
                  <a:noFill/>
                </a:ln>
                <a:solidFill>
                  <a:schemeClr val="accent1">
                    <a:lumMod val="75000"/>
                  </a:schemeClr>
                </a:solidFill>
                <a:effectLst/>
                <a:uLnTx/>
                <a:uFillTx/>
                <a:latin typeface="+mj-lt"/>
                <a:ea typeface="+mj-ea"/>
                <a:cs typeface="+mj-cs"/>
              </a:rPr>
              <a:t>Форми і методи народознавства в шкільному курсі ботаніки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Оля\Мои документы\Фони\рослини\волошки\74475061.jpg"/>
          <p:cNvPicPr>
            <a:picLocks noChangeAspect="1" noChangeArrowheads="1"/>
          </p:cNvPicPr>
          <p:nvPr/>
        </p:nvPicPr>
        <p:blipFill>
          <a:blip r:embed="rId2" cstate="print"/>
          <a:srcRect/>
          <a:stretch>
            <a:fillRect/>
          </a:stretch>
        </p:blipFill>
        <p:spPr bwMode="auto">
          <a:xfrm>
            <a:off x="0" y="-23813"/>
            <a:ext cx="9144000" cy="6881813"/>
          </a:xfrm>
          <a:prstGeom prst="rect">
            <a:avLst/>
          </a:prstGeom>
          <a:noFill/>
        </p:spPr>
      </p:pic>
      <p:sp>
        <p:nvSpPr>
          <p:cNvPr id="7" name="Заголовок 6"/>
          <p:cNvSpPr>
            <a:spLocks noGrp="1"/>
          </p:cNvSpPr>
          <p:nvPr>
            <p:ph type="title"/>
          </p:nvPr>
        </p:nvSpPr>
        <p:spPr>
          <a:xfrm>
            <a:off x="628680" y="571488"/>
            <a:ext cx="8229600" cy="1143000"/>
          </a:xfrm>
        </p:spPr>
        <p:txBody>
          <a:bodyPr/>
          <a:lstStyle/>
          <a:p>
            <a:r>
              <a:rPr lang="uk-UA" b="1" dirty="0" smtClean="0">
                <a:solidFill>
                  <a:schemeClr val="tx2">
                    <a:lumMod val="75000"/>
                  </a:schemeClr>
                </a:solidFill>
              </a:rPr>
              <a:t>Елементи національної культури</a:t>
            </a:r>
            <a:endParaRPr lang="uk-UA" b="1" dirty="0">
              <a:solidFill>
                <a:schemeClr val="tx2">
                  <a:lumMod val="75000"/>
                </a:schemeClr>
              </a:solidFill>
            </a:endParaRPr>
          </a:p>
        </p:txBody>
      </p:sp>
      <p:sp>
        <p:nvSpPr>
          <p:cNvPr id="8" name="Содержимое 7"/>
          <p:cNvSpPr>
            <a:spLocks noGrp="1"/>
          </p:cNvSpPr>
          <p:nvPr>
            <p:ph idx="1"/>
          </p:nvPr>
        </p:nvSpPr>
        <p:spPr>
          <a:xfrm>
            <a:off x="1428760" y="1600201"/>
            <a:ext cx="8072462" cy="2114551"/>
          </a:xfrm>
        </p:spPr>
        <p:txBody>
          <a:bodyPr numCol="2">
            <a:noAutofit/>
          </a:bodyPr>
          <a:lstStyle/>
          <a:p>
            <a:pPr marL="368300" indent="3175" algn="just">
              <a:buFont typeface="Wingdings" pitchFamily="2" charset="2"/>
              <a:buChar char="v"/>
            </a:pPr>
            <a:r>
              <a:rPr lang="uk-UA" dirty="0" smtClean="0">
                <a:solidFill>
                  <a:schemeClr val="accent1">
                    <a:lumMod val="50000"/>
                  </a:schemeClr>
                </a:solidFill>
              </a:rPr>
              <a:t>Народні перекази</a:t>
            </a:r>
            <a:r>
              <a:rPr lang="en-US" dirty="0" smtClean="0">
                <a:solidFill>
                  <a:schemeClr val="accent1">
                    <a:lumMod val="50000"/>
                  </a:schemeClr>
                </a:solidFill>
              </a:rPr>
              <a:t>;</a:t>
            </a:r>
            <a:r>
              <a:rPr lang="uk-UA" dirty="0" smtClean="0">
                <a:solidFill>
                  <a:schemeClr val="accent1">
                    <a:lumMod val="50000"/>
                  </a:schemeClr>
                </a:solidFill>
              </a:rPr>
              <a:t> </a:t>
            </a:r>
          </a:p>
          <a:p>
            <a:pPr marL="368300" indent="3175" algn="just">
              <a:buFont typeface="Wingdings" pitchFamily="2" charset="2"/>
              <a:buChar char="v"/>
            </a:pPr>
            <a:r>
              <a:rPr lang="uk-UA" dirty="0" smtClean="0">
                <a:solidFill>
                  <a:schemeClr val="accent1">
                    <a:lumMod val="50000"/>
                  </a:schemeClr>
                </a:solidFill>
              </a:rPr>
              <a:t>Легенди</a:t>
            </a:r>
            <a:endParaRPr lang="en-US" dirty="0" smtClean="0">
              <a:solidFill>
                <a:schemeClr val="accent1">
                  <a:lumMod val="50000"/>
                </a:schemeClr>
              </a:solidFill>
            </a:endParaRPr>
          </a:p>
          <a:p>
            <a:pPr marL="368300" indent="3175" algn="just">
              <a:buFont typeface="Wingdings" pitchFamily="2" charset="2"/>
              <a:buChar char="v"/>
            </a:pPr>
            <a:r>
              <a:rPr lang="uk-UA" dirty="0" smtClean="0">
                <a:solidFill>
                  <a:schemeClr val="accent1">
                    <a:lumMod val="50000"/>
                  </a:schemeClr>
                </a:solidFill>
              </a:rPr>
              <a:t>Оповіді</a:t>
            </a:r>
          </a:p>
          <a:p>
            <a:pPr marL="368300" indent="3175" algn="just">
              <a:buFont typeface="Wingdings" pitchFamily="2" charset="2"/>
              <a:buChar char="v"/>
            </a:pPr>
            <a:r>
              <a:rPr lang="uk-UA" dirty="0" smtClean="0">
                <a:solidFill>
                  <a:schemeClr val="accent1">
                    <a:lumMod val="50000"/>
                  </a:schemeClr>
                </a:solidFill>
              </a:rPr>
              <a:t>Загадки</a:t>
            </a:r>
          </a:p>
          <a:p>
            <a:pPr marL="368300" indent="3175" algn="just">
              <a:buFont typeface="Wingdings" pitchFamily="2" charset="2"/>
              <a:buChar char="v"/>
            </a:pPr>
            <a:endParaRPr lang="uk-UA" dirty="0" smtClean="0">
              <a:solidFill>
                <a:schemeClr val="accent1">
                  <a:lumMod val="50000"/>
                </a:schemeClr>
              </a:solidFill>
            </a:endParaRPr>
          </a:p>
          <a:p>
            <a:pPr marL="368300" indent="3175" algn="just">
              <a:buFont typeface="Wingdings" pitchFamily="2" charset="2"/>
              <a:buChar char="v"/>
            </a:pPr>
            <a:r>
              <a:rPr lang="uk-UA" dirty="0" smtClean="0">
                <a:solidFill>
                  <a:schemeClr val="accent1">
                    <a:lumMod val="50000"/>
                  </a:schemeClr>
                </a:solidFill>
              </a:rPr>
              <a:t>Пісні і думи</a:t>
            </a:r>
          </a:p>
          <a:p>
            <a:pPr marL="368300" indent="3175" algn="just">
              <a:buFont typeface="Wingdings" pitchFamily="2" charset="2"/>
              <a:buChar char="v"/>
            </a:pPr>
            <a:r>
              <a:rPr lang="uk-UA" dirty="0" smtClean="0">
                <a:solidFill>
                  <a:schemeClr val="accent1">
                    <a:lumMod val="50000"/>
                  </a:schemeClr>
                </a:solidFill>
              </a:rPr>
              <a:t>Прислів’я</a:t>
            </a:r>
          </a:p>
          <a:p>
            <a:pPr marL="368300" indent="3175" algn="just">
              <a:buFont typeface="Wingdings" pitchFamily="2" charset="2"/>
              <a:buChar char="v"/>
            </a:pPr>
            <a:r>
              <a:rPr lang="uk-UA" dirty="0" smtClean="0">
                <a:solidFill>
                  <a:schemeClr val="accent1">
                    <a:lumMod val="50000"/>
                  </a:schemeClr>
                </a:solidFill>
              </a:rPr>
              <a:t>Приказки</a:t>
            </a:r>
          </a:p>
          <a:p>
            <a:pPr marL="368300" indent="3175" algn="just">
              <a:buFont typeface="Wingdings" pitchFamily="2" charset="2"/>
              <a:buChar char="v"/>
            </a:pPr>
            <a:r>
              <a:rPr lang="uk-UA" dirty="0" smtClean="0">
                <a:solidFill>
                  <a:schemeClr val="accent1">
                    <a:lumMod val="50000"/>
                  </a:schemeClr>
                </a:solidFill>
              </a:rPr>
              <a:t>Прикмети</a:t>
            </a:r>
          </a:p>
          <a:p>
            <a:pPr marL="368300" indent="3175" algn="just">
              <a:buFont typeface="Wingdings" pitchFamily="2" charset="2"/>
              <a:buChar char="v"/>
            </a:pPr>
            <a:endParaRPr lang="uk-UA" dirty="0">
              <a:solidFill>
                <a:schemeClr val="accent1">
                  <a:lumMod val="50000"/>
                </a:schemeClr>
              </a:solidFill>
            </a:endParaRPr>
          </a:p>
        </p:txBody>
      </p:sp>
      <p:pic>
        <p:nvPicPr>
          <p:cNvPr id="1026" name="Picture 2" descr="C:\Documents and Settings\Оля\Мои документы\Фони\Зображення\13010702_1.jpg"/>
          <p:cNvPicPr>
            <a:picLocks noChangeAspect="1" noChangeArrowheads="1"/>
          </p:cNvPicPr>
          <p:nvPr/>
        </p:nvPicPr>
        <p:blipFill>
          <a:blip r:embed="rId3" cstate="print"/>
          <a:srcRect/>
          <a:stretch>
            <a:fillRect/>
          </a:stretch>
        </p:blipFill>
        <p:spPr bwMode="auto">
          <a:xfrm>
            <a:off x="7186232" y="4143404"/>
            <a:ext cx="1457734" cy="2285992"/>
          </a:xfrm>
          <a:prstGeom prst="rect">
            <a:avLst/>
          </a:prstGeom>
          <a:noFill/>
        </p:spPr>
      </p:pic>
      <p:pic>
        <p:nvPicPr>
          <p:cNvPr id="1027" name="Picture 3" descr="C:\Documents and Settings\Оля\Мои документы\Фони\Зображення\скачанные файлы.jpg"/>
          <p:cNvPicPr>
            <a:picLocks noChangeAspect="1" noChangeArrowheads="1"/>
          </p:cNvPicPr>
          <p:nvPr/>
        </p:nvPicPr>
        <p:blipFill>
          <a:blip r:embed="rId4" cstate="print"/>
          <a:srcRect/>
          <a:stretch>
            <a:fillRect/>
          </a:stretch>
        </p:blipFill>
        <p:spPr bwMode="auto">
          <a:xfrm>
            <a:off x="2800802" y="4143380"/>
            <a:ext cx="4004806" cy="22145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Оля\Мои документы\Фони\рослини\волошки\89606859.jpg"/>
          <p:cNvPicPr>
            <a:picLocks noChangeAspect="1" noChangeArrowheads="1"/>
          </p:cNvPicPr>
          <p:nvPr/>
        </p:nvPicPr>
        <p:blipFill>
          <a:blip r:embed="rId2" cstate="print"/>
          <a:srcRect/>
          <a:stretch>
            <a:fillRect/>
          </a:stretch>
        </p:blipFill>
        <p:spPr bwMode="auto">
          <a:xfrm>
            <a:off x="0" y="-23813"/>
            <a:ext cx="9144000" cy="6881813"/>
          </a:xfrm>
          <a:prstGeom prst="rect">
            <a:avLst/>
          </a:prstGeom>
          <a:noFill/>
        </p:spPr>
      </p:pic>
      <p:sp>
        <p:nvSpPr>
          <p:cNvPr id="2" name="Заголовок 1"/>
          <p:cNvSpPr>
            <a:spLocks noGrp="1"/>
          </p:cNvSpPr>
          <p:nvPr>
            <p:ph type="title"/>
          </p:nvPr>
        </p:nvSpPr>
        <p:spPr>
          <a:xfrm>
            <a:off x="314324" y="357166"/>
            <a:ext cx="8229600" cy="1143000"/>
          </a:xfrm>
        </p:spPr>
        <p:txBody>
          <a:bodyPr>
            <a:normAutofit fontScale="90000"/>
          </a:bodyPr>
          <a:lstStyle/>
          <a:p>
            <a:r>
              <a:rPr lang="uk-UA" b="1" dirty="0" smtClean="0">
                <a:solidFill>
                  <a:schemeClr val="accent1">
                    <a:lumMod val="50000"/>
                  </a:schemeClr>
                </a:solidFill>
              </a:rPr>
              <a:t>Етап уроку: мотивація навчальної діяльності учнів</a:t>
            </a:r>
            <a:endParaRPr lang="uk-UA" b="1" dirty="0">
              <a:solidFill>
                <a:schemeClr val="accent1">
                  <a:lumMod val="50000"/>
                </a:schemeClr>
              </a:solidFill>
            </a:endParaRPr>
          </a:p>
        </p:txBody>
      </p:sp>
      <p:sp>
        <p:nvSpPr>
          <p:cNvPr id="3" name="Содержимое 2"/>
          <p:cNvSpPr>
            <a:spLocks noGrp="1"/>
          </p:cNvSpPr>
          <p:nvPr>
            <p:ph idx="1"/>
          </p:nvPr>
        </p:nvSpPr>
        <p:spPr>
          <a:xfrm>
            <a:off x="285720" y="1743076"/>
            <a:ext cx="8572560" cy="4757758"/>
          </a:xfrm>
        </p:spPr>
        <p:txBody>
          <a:bodyPr>
            <a:normAutofit fontScale="85000" lnSpcReduction="20000"/>
          </a:bodyPr>
          <a:lstStyle/>
          <a:p>
            <a:pPr indent="28575">
              <a:buFont typeface="Wingdings" pitchFamily="2" charset="2"/>
              <a:buChar char="v"/>
            </a:pPr>
            <a:r>
              <a:rPr lang="uk-UA" b="1" dirty="0" smtClean="0">
                <a:solidFill>
                  <a:schemeClr val="accent1">
                    <a:lumMod val="50000"/>
                  </a:schemeClr>
                </a:solidFill>
              </a:rPr>
              <a:t> Поетична хвилинка</a:t>
            </a:r>
          </a:p>
          <a:p>
            <a:pPr indent="28575" algn="ctr">
              <a:buNone/>
            </a:pPr>
            <a:r>
              <a:rPr lang="uk-UA" dirty="0" smtClean="0">
                <a:solidFill>
                  <a:schemeClr val="accent1">
                    <a:lumMod val="50000"/>
                  </a:schemeClr>
                </a:solidFill>
              </a:rPr>
              <a:t> (“ Біологія – наука про живу природу ”,</a:t>
            </a:r>
          </a:p>
          <a:p>
            <a:pPr indent="28575" algn="ctr">
              <a:buNone/>
            </a:pPr>
            <a:r>
              <a:rPr lang="uk-UA" dirty="0" smtClean="0">
                <a:solidFill>
                  <a:schemeClr val="accent1">
                    <a:lumMod val="50000"/>
                  </a:schemeClr>
                </a:solidFill>
              </a:rPr>
              <a:t>“ Різноманітність  рослин свого краю ”- екскурсія)</a:t>
            </a:r>
          </a:p>
          <a:p>
            <a:pPr indent="28575" algn="ctr">
              <a:buNone/>
            </a:pPr>
            <a:endParaRPr lang="uk-UA" dirty="0" smtClean="0">
              <a:solidFill>
                <a:schemeClr val="accent1">
                  <a:lumMod val="50000"/>
                </a:schemeClr>
              </a:solidFill>
            </a:endParaRPr>
          </a:p>
          <a:p>
            <a:pPr indent="28575" algn="just">
              <a:buNone/>
            </a:pPr>
            <a:r>
              <a:rPr lang="uk-UA" dirty="0" smtClean="0">
                <a:solidFill>
                  <a:schemeClr val="accent1">
                    <a:lumMod val="50000"/>
                  </a:schemeClr>
                </a:solidFill>
              </a:rPr>
              <a:t>Цей  ліс живий. У нього добрі очі. </a:t>
            </a:r>
          </a:p>
          <a:p>
            <a:pPr indent="28575">
              <a:buNone/>
            </a:pPr>
            <a:r>
              <a:rPr lang="uk-UA" dirty="0" smtClean="0">
                <a:solidFill>
                  <a:schemeClr val="accent1">
                    <a:lumMod val="50000"/>
                  </a:schemeClr>
                </a:solidFill>
              </a:rPr>
              <a:t>Шумлять вітри у нього в голові.</a:t>
            </a:r>
          </a:p>
          <a:p>
            <a:pPr indent="28575">
              <a:buNone/>
            </a:pPr>
            <a:r>
              <a:rPr lang="uk-UA" dirty="0" smtClean="0">
                <a:solidFill>
                  <a:schemeClr val="accent1">
                    <a:lumMod val="50000"/>
                  </a:schemeClr>
                </a:solidFill>
              </a:rPr>
              <a:t>Старезні пні, кошлаті поторочі, </a:t>
            </a:r>
          </a:p>
          <a:p>
            <a:pPr indent="28575">
              <a:buNone/>
            </a:pPr>
            <a:r>
              <a:rPr lang="uk-UA" dirty="0" smtClean="0">
                <a:solidFill>
                  <a:schemeClr val="accent1">
                    <a:lumMod val="50000"/>
                  </a:schemeClr>
                </a:solidFill>
              </a:rPr>
              <a:t>Літопис тиші пишуть у траві.</a:t>
            </a:r>
          </a:p>
          <a:p>
            <a:pPr indent="28575">
              <a:buNone/>
            </a:pPr>
            <a:r>
              <a:rPr lang="uk-UA" dirty="0" smtClean="0">
                <a:solidFill>
                  <a:schemeClr val="accent1">
                    <a:lumMod val="50000"/>
                  </a:schemeClr>
                </a:solidFill>
              </a:rPr>
              <a:t>Поїдемо поговорити з лісом,</a:t>
            </a:r>
          </a:p>
          <a:p>
            <a:pPr indent="28575">
              <a:buNone/>
            </a:pPr>
            <a:r>
              <a:rPr lang="uk-UA" dirty="0" smtClean="0">
                <a:solidFill>
                  <a:schemeClr val="accent1">
                    <a:lumMod val="50000"/>
                  </a:schemeClr>
                </a:solidFill>
              </a:rPr>
              <a:t>А вже тоді я зможу і  з людьми.</a:t>
            </a:r>
          </a:p>
          <a:p>
            <a:pPr indent="28575" algn="ctr">
              <a:buNone/>
            </a:pPr>
            <a:r>
              <a:rPr lang="uk-UA" dirty="0" smtClean="0">
                <a:solidFill>
                  <a:schemeClr val="accent1">
                    <a:lumMod val="50000"/>
                  </a:schemeClr>
                </a:solidFill>
              </a:rPr>
              <a:t>Ліна Костенко</a:t>
            </a:r>
          </a:p>
          <a:p>
            <a:pPr indent="28575">
              <a:buFont typeface="Wingdings" pitchFamily="2" charset="2"/>
              <a:buChar char="v"/>
            </a:pPr>
            <a:endParaRPr lang="uk-UA" dirty="0" smtClean="0">
              <a:solidFill>
                <a:schemeClr val="accent1">
                  <a:lumMod val="50000"/>
                </a:schemeClr>
              </a:solidFill>
            </a:endParaRPr>
          </a:p>
          <a:p>
            <a:pPr indent="28575">
              <a:buFont typeface="Wingdings" pitchFamily="2" charset="2"/>
              <a:buChar char="v"/>
            </a:pPr>
            <a:endParaRPr lang="uk-UA" dirty="0">
              <a:solidFill>
                <a:schemeClr val="accent1">
                  <a:lumMod val="50000"/>
                </a:schemeClr>
              </a:solidFill>
            </a:endParaRPr>
          </a:p>
        </p:txBody>
      </p:sp>
      <p:pic>
        <p:nvPicPr>
          <p:cNvPr id="3075" name="Picture 3" descr="C:\Documents and Settings\Оля\Мои документы\Фони\Зображення\12827020.gif"/>
          <p:cNvPicPr>
            <a:picLocks noChangeAspect="1" noChangeArrowheads="1" noCrop="1"/>
          </p:cNvPicPr>
          <p:nvPr/>
        </p:nvPicPr>
        <p:blipFill>
          <a:blip r:embed="rId3" cstate="print"/>
          <a:srcRect/>
          <a:stretch>
            <a:fillRect/>
          </a:stretch>
        </p:blipFill>
        <p:spPr bwMode="auto">
          <a:xfrm>
            <a:off x="5357818" y="3857628"/>
            <a:ext cx="3786182" cy="15919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Оля\Мои документы\Фони\рослини\9424088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000116"/>
            <a:ext cx="8229600" cy="1143000"/>
          </a:xfrm>
        </p:spPr>
        <p:txBody>
          <a:bodyPr>
            <a:normAutofit/>
          </a:bodyPr>
          <a:lstStyle/>
          <a:p>
            <a:r>
              <a:rPr lang="uk-UA" dirty="0" smtClean="0">
                <a:solidFill>
                  <a:schemeClr val="accent1">
                    <a:lumMod val="50000"/>
                  </a:schemeClr>
                </a:solidFill>
              </a:rPr>
              <a:t>“ Листок - бічна частина пагона “</a:t>
            </a:r>
            <a:endParaRPr lang="uk-UA" dirty="0">
              <a:solidFill>
                <a:schemeClr val="accent1">
                  <a:lumMod val="50000"/>
                </a:schemeClr>
              </a:solidFill>
            </a:endParaRPr>
          </a:p>
        </p:txBody>
      </p:sp>
      <p:sp>
        <p:nvSpPr>
          <p:cNvPr id="3" name="Содержимое 2"/>
          <p:cNvSpPr>
            <a:spLocks noGrp="1"/>
          </p:cNvSpPr>
          <p:nvPr>
            <p:ph idx="1"/>
          </p:nvPr>
        </p:nvSpPr>
        <p:spPr>
          <a:xfrm>
            <a:off x="714348" y="2046309"/>
            <a:ext cx="7400948" cy="3668707"/>
          </a:xfrm>
        </p:spPr>
        <p:txBody>
          <a:bodyPr/>
          <a:lstStyle/>
          <a:p>
            <a:pPr>
              <a:buNone/>
            </a:pPr>
            <a:r>
              <a:rPr lang="uk-UA" dirty="0" smtClean="0">
                <a:solidFill>
                  <a:schemeClr val="accent1">
                    <a:lumMod val="50000"/>
                  </a:schemeClr>
                </a:solidFill>
              </a:rPr>
              <a:t>Красиво осінь вишиває клени</a:t>
            </a:r>
          </a:p>
          <a:p>
            <a:pPr>
              <a:buNone/>
            </a:pPr>
            <a:r>
              <a:rPr lang="uk-UA" dirty="0" smtClean="0">
                <a:solidFill>
                  <a:schemeClr val="accent1">
                    <a:lumMod val="50000"/>
                  </a:schemeClr>
                </a:solidFill>
              </a:rPr>
              <a:t>Червоним, жовтим, срібним, золотим.</a:t>
            </a:r>
          </a:p>
          <a:p>
            <a:pPr>
              <a:buNone/>
            </a:pPr>
            <a:r>
              <a:rPr lang="uk-UA" dirty="0" smtClean="0">
                <a:solidFill>
                  <a:schemeClr val="accent1">
                    <a:lumMod val="50000"/>
                  </a:schemeClr>
                </a:solidFill>
              </a:rPr>
              <a:t>А листя просить: </a:t>
            </a:r>
          </a:p>
          <a:p>
            <a:pPr>
              <a:buFontTx/>
              <a:buChar char="-"/>
            </a:pPr>
            <a:r>
              <a:rPr lang="uk-UA" dirty="0" smtClean="0">
                <a:solidFill>
                  <a:schemeClr val="accent1">
                    <a:lumMod val="50000"/>
                  </a:schemeClr>
                </a:solidFill>
              </a:rPr>
              <a:t>Виший нас зеленим! </a:t>
            </a:r>
          </a:p>
          <a:p>
            <a:pPr>
              <a:buNone/>
            </a:pPr>
            <a:r>
              <a:rPr lang="uk-UA" dirty="0" smtClean="0">
                <a:solidFill>
                  <a:schemeClr val="accent1">
                    <a:lumMod val="50000"/>
                  </a:schemeClr>
                </a:solidFill>
              </a:rPr>
              <a:t>Ми ще побудемо, ще не </a:t>
            </a:r>
            <a:r>
              <a:rPr lang="uk-UA" dirty="0" err="1" smtClean="0">
                <a:solidFill>
                  <a:schemeClr val="accent1">
                    <a:lumMod val="50000"/>
                  </a:schemeClr>
                </a:solidFill>
              </a:rPr>
              <a:t>облетим</a:t>
            </a:r>
            <a:r>
              <a:rPr lang="uk-UA" dirty="0" smtClean="0">
                <a:solidFill>
                  <a:schemeClr val="accent1">
                    <a:lumMod val="50000"/>
                  </a:schemeClr>
                </a:solidFill>
              </a:rPr>
              <a:t>.</a:t>
            </a:r>
          </a:p>
          <a:p>
            <a:pPr algn="r">
              <a:buNone/>
            </a:pPr>
            <a:r>
              <a:rPr lang="uk-UA" dirty="0" smtClean="0">
                <a:solidFill>
                  <a:schemeClr val="accent1">
                    <a:lumMod val="50000"/>
                  </a:schemeClr>
                </a:solidFill>
              </a:rPr>
              <a:t>Ліна Костенко</a:t>
            </a:r>
            <a:endParaRPr lang="uk-UA" dirty="0">
              <a:solidFill>
                <a:schemeClr val="accent1">
                  <a:lumMod val="50000"/>
                </a:schemeClr>
              </a:solidFill>
            </a:endParaRPr>
          </a:p>
        </p:txBody>
      </p:sp>
      <p:sp>
        <p:nvSpPr>
          <p:cNvPr id="5" name="TextBox 4"/>
          <p:cNvSpPr txBox="1"/>
          <p:nvPr/>
        </p:nvSpPr>
        <p:spPr>
          <a:xfrm>
            <a:off x="720646" y="5701745"/>
            <a:ext cx="5708742" cy="584775"/>
          </a:xfrm>
          <a:prstGeom prst="rect">
            <a:avLst/>
          </a:prstGeom>
          <a:noFill/>
        </p:spPr>
        <p:txBody>
          <a:bodyPr wrap="none" rtlCol="0">
            <a:spAutoFit/>
          </a:bodyPr>
          <a:lstStyle/>
          <a:p>
            <a:r>
              <a:rPr lang="uk-UA" sz="3200" dirty="0" smtClean="0">
                <a:solidFill>
                  <a:schemeClr val="accent1">
                    <a:lumMod val="50000"/>
                  </a:schemeClr>
                </a:solidFill>
              </a:rPr>
              <a:t>Чому листя опадає? (листопад) </a:t>
            </a:r>
            <a:endParaRPr lang="uk-UA" sz="32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Оля\Мои документы\Фони\рослини\fon_lista_i_pticy.jpg"/>
          <p:cNvPicPr>
            <a:picLocks noChangeAspect="1" noChangeArrowheads="1"/>
          </p:cNvPicPr>
          <p:nvPr/>
        </p:nvPicPr>
        <p:blipFill>
          <a:blip r:embed="rId2" cstate="print"/>
          <a:srcRect/>
          <a:stretch>
            <a:fillRect/>
          </a:stretch>
        </p:blipFill>
        <p:spPr bwMode="auto">
          <a:xfrm>
            <a:off x="-71470" y="0"/>
            <a:ext cx="9288395" cy="6858000"/>
          </a:xfrm>
          <a:prstGeom prst="rect">
            <a:avLst/>
          </a:prstGeom>
          <a:noFill/>
        </p:spPr>
      </p:pic>
      <p:sp>
        <p:nvSpPr>
          <p:cNvPr id="3" name="Содержимое 2"/>
          <p:cNvSpPr>
            <a:spLocks noGrp="1"/>
          </p:cNvSpPr>
          <p:nvPr>
            <p:ph idx="1"/>
          </p:nvPr>
        </p:nvSpPr>
        <p:spPr>
          <a:xfrm>
            <a:off x="1457332" y="214290"/>
            <a:ext cx="5257808" cy="2214578"/>
          </a:xfrm>
        </p:spPr>
        <p:txBody>
          <a:bodyPr>
            <a:normAutofit/>
          </a:bodyPr>
          <a:lstStyle/>
          <a:p>
            <a:pPr indent="28575" algn="just">
              <a:buFont typeface="Wingdings" pitchFamily="2" charset="2"/>
              <a:buChar char="v"/>
            </a:pPr>
            <a:r>
              <a:rPr lang="uk-UA" sz="2800" b="1" dirty="0" smtClean="0">
                <a:solidFill>
                  <a:schemeClr val="accent1">
                    <a:lumMod val="50000"/>
                  </a:schemeClr>
                </a:solidFill>
              </a:rPr>
              <a:t>Відстрочена відгадка</a:t>
            </a:r>
          </a:p>
          <a:p>
            <a:pPr indent="28575" algn="just">
              <a:buNone/>
            </a:pPr>
            <a:r>
              <a:rPr lang="uk-UA" sz="2400" b="1" dirty="0" smtClean="0">
                <a:solidFill>
                  <a:schemeClr val="accent1">
                    <a:lumMod val="50000"/>
                  </a:schemeClr>
                </a:solidFill>
              </a:rPr>
              <a:t>(“ Папороті ”)</a:t>
            </a:r>
          </a:p>
          <a:p>
            <a:pPr indent="28575" algn="just">
              <a:buNone/>
            </a:pPr>
            <a:r>
              <a:rPr lang="uk-UA" sz="2400" dirty="0" smtClean="0">
                <a:solidFill>
                  <a:schemeClr val="accent1">
                    <a:lumMod val="50000"/>
                  </a:schemeClr>
                </a:solidFill>
              </a:rPr>
              <a:t>Народне повір'я про те, що папороть цвіте у ніч на Івана Купала.</a:t>
            </a:r>
            <a:endParaRPr lang="uk-UA" sz="2400" dirty="0"/>
          </a:p>
          <a:p>
            <a:pPr indent="28575" algn="just">
              <a:buNone/>
            </a:pPr>
            <a:endParaRPr lang="uk-UA" sz="2400" dirty="0" smtClean="0">
              <a:solidFill>
                <a:schemeClr val="accent1">
                  <a:lumMod val="50000"/>
                </a:schemeClr>
              </a:solidFill>
            </a:endParaRPr>
          </a:p>
        </p:txBody>
      </p:sp>
      <p:pic>
        <p:nvPicPr>
          <p:cNvPr id="3074" name="Picture 2" descr="C:\Documents and Settings\Оля\Мои документы\Фони\Зображення\GSI4pA6mO4A.jpg"/>
          <p:cNvPicPr>
            <a:picLocks noChangeAspect="1" noChangeArrowheads="1"/>
          </p:cNvPicPr>
          <p:nvPr/>
        </p:nvPicPr>
        <p:blipFill>
          <a:blip r:embed="rId3" cstate="print"/>
          <a:srcRect/>
          <a:stretch>
            <a:fillRect/>
          </a:stretch>
        </p:blipFill>
        <p:spPr bwMode="auto">
          <a:xfrm>
            <a:off x="7072330" y="71414"/>
            <a:ext cx="2000264" cy="2370313"/>
          </a:xfrm>
          <a:prstGeom prst="rect">
            <a:avLst/>
          </a:prstGeom>
          <a:noFill/>
        </p:spPr>
      </p:pic>
      <p:sp>
        <p:nvSpPr>
          <p:cNvPr id="6" name="TextBox 5"/>
          <p:cNvSpPr txBox="1"/>
          <p:nvPr/>
        </p:nvSpPr>
        <p:spPr>
          <a:xfrm>
            <a:off x="1643042" y="2428868"/>
            <a:ext cx="6289446" cy="3785652"/>
          </a:xfrm>
          <a:prstGeom prst="rect">
            <a:avLst/>
          </a:prstGeom>
          <a:noFill/>
        </p:spPr>
        <p:txBody>
          <a:bodyPr wrap="square" rtlCol="0">
            <a:spAutoFit/>
          </a:bodyPr>
          <a:lstStyle/>
          <a:p>
            <a:r>
              <a:rPr lang="uk-UA" sz="2400" dirty="0" smtClean="0">
                <a:solidFill>
                  <a:schemeClr val="accent1">
                    <a:lumMod val="50000"/>
                  </a:schemeClr>
                </a:solidFill>
              </a:rPr>
              <a:t>(“ </a:t>
            </a:r>
            <a:r>
              <a:rPr lang="uk-UA" sz="2400" b="1" dirty="0" smtClean="0">
                <a:solidFill>
                  <a:schemeClr val="accent1">
                    <a:lumMod val="50000"/>
                  </a:schemeClr>
                </a:solidFill>
              </a:rPr>
              <a:t>Покритонасінні ”. </a:t>
            </a:r>
            <a:r>
              <a:rPr lang="uk-UA" sz="2400" b="1" dirty="0" err="1" smtClean="0">
                <a:solidFill>
                  <a:schemeClr val="accent1">
                    <a:lumMod val="50000"/>
                  </a:schemeClr>
                </a:solidFill>
              </a:rPr>
              <a:t>“Плід</a:t>
            </a:r>
            <a:r>
              <a:rPr lang="uk-UA" sz="2400" b="1" dirty="0" smtClean="0">
                <a:solidFill>
                  <a:schemeClr val="accent1">
                    <a:lumMod val="50000"/>
                  </a:schemeClr>
                </a:solidFill>
              </a:rPr>
              <a:t>. Поширення </a:t>
            </a:r>
            <a:r>
              <a:rPr lang="uk-UA" sz="2400" b="1" dirty="0" err="1" smtClean="0">
                <a:solidFill>
                  <a:schemeClr val="accent1">
                    <a:lumMod val="50000"/>
                  </a:schemeClr>
                </a:solidFill>
              </a:rPr>
              <a:t>плодів</a:t>
            </a:r>
            <a:r>
              <a:rPr lang="uk-UA" sz="2400" b="1" dirty="0" err="1" smtClean="0">
                <a:solidFill>
                  <a:schemeClr val="accent1">
                    <a:lumMod val="50000"/>
                  </a:schemeClr>
                </a:solidFill>
              </a:rPr>
              <a:t>”</a:t>
            </a:r>
            <a:r>
              <a:rPr lang="uk-UA" sz="2400" b="1" dirty="0" smtClean="0">
                <a:solidFill>
                  <a:schemeClr val="accent1">
                    <a:lumMod val="50000"/>
                  </a:schemeClr>
                </a:solidFill>
              </a:rPr>
              <a:t>. </a:t>
            </a:r>
            <a:r>
              <a:rPr lang="uk-UA" sz="2400" b="1" dirty="0" err="1" smtClean="0">
                <a:solidFill>
                  <a:schemeClr val="accent1">
                    <a:lumMod val="50000"/>
                  </a:schemeClr>
                </a:solidFill>
              </a:rPr>
              <a:t>“Видозміни</a:t>
            </a:r>
            <a:r>
              <a:rPr lang="uk-UA" sz="2400" b="1" dirty="0" smtClean="0">
                <a:solidFill>
                  <a:schemeClr val="accent1">
                    <a:lumMod val="50000"/>
                  </a:schemeClr>
                </a:solidFill>
              </a:rPr>
              <a:t> вегетативних </a:t>
            </a:r>
            <a:r>
              <a:rPr lang="uk-UA" sz="2400" b="1" dirty="0" err="1" smtClean="0">
                <a:solidFill>
                  <a:schemeClr val="accent1">
                    <a:lumMod val="50000"/>
                  </a:schemeClr>
                </a:solidFill>
              </a:rPr>
              <a:t>органів”</a:t>
            </a:r>
            <a:r>
              <a:rPr lang="uk-UA" sz="2400" b="1" dirty="0" smtClean="0">
                <a:solidFill>
                  <a:schemeClr val="accent1">
                    <a:lumMod val="50000"/>
                  </a:schemeClr>
                </a:solidFill>
              </a:rPr>
              <a:t>.)</a:t>
            </a:r>
            <a:endParaRPr lang="uk-UA" sz="2400" b="1" dirty="0" smtClean="0">
              <a:solidFill>
                <a:schemeClr val="accent1">
                  <a:lumMod val="50000"/>
                </a:schemeClr>
              </a:solidFill>
            </a:endParaRPr>
          </a:p>
          <a:p>
            <a:pPr>
              <a:buFont typeface="Arial" pitchFamily="34" charset="0"/>
              <a:buChar char="•"/>
            </a:pPr>
            <a:r>
              <a:rPr lang="uk-UA" sz="2400" dirty="0" smtClean="0">
                <a:solidFill>
                  <a:schemeClr val="accent1">
                    <a:lumMod val="50000"/>
                  </a:schemeClr>
                </a:solidFill>
              </a:rPr>
              <a:t>Сімсот соколят на одній подушці сплять.</a:t>
            </a:r>
          </a:p>
          <a:p>
            <a:pPr>
              <a:buFont typeface="Arial" pitchFamily="34" charset="0"/>
              <a:buChar char="•"/>
            </a:pPr>
            <a:r>
              <a:rPr lang="uk-UA" sz="2400" dirty="0" smtClean="0">
                <a:solidFill>
                  <a:schemeClr val="accent1">
                    <a:lumMod val="50000"/>
                  </a:schemeClr>
                </a:solidFill>
              </a:rPr>
              <a:t>Коли квітка відцвітає, парашутиком злітає.</a:t>
            </a:r>
          </a:p>
          <a:p>
            <a:r>
              <a:rPr lang="uk-UA" sz="2400" dirty="0" smtClean="0">
                <a:solidFill>
                  <a:schemeClr val="accent1">
                    <a:lumMod val="50000"/>
                  </a:schemeClr>
                </a:solidFill>
              </a:rPr>
              <a:t>  Що за квіти літуни, чим корисні нам вони?</a:t>
            </a:r>
          </a:p>
          <a:p>
            <a:pPr>
              <a:buFont typeface="Arial" pitchFamily="34" charset="0"/>
              <a:buChar char="•"/>
            </a:pPr>
            <a:r>
              <a:rPr lang="uk-UA" sz="2400" dirty="0" smtClean="0">
                <a:solidFill>
                  <a:schemeClr val="accent1">
                    <a:lumMod val="50000"/>
                  </a:schemeClr>
                </a:solidFill>
              </a:rPr>
              <a:t>Очі має,а не бачить.</a:t>
            </a:r>
          </a:p>
          <a:p>
            <a:pPr>
              <a:buFont typeface="Arial" pitchFamily="34" charset="0"/>
              <a:buChar char="•"/>
            </a:pPr>
            <a:r>
              <a:rPr lang="uk-UA" sz="2400" dirty="0" smtClean="0">
                <a:solidFill>
                  <a:schemeClr val="accent1">
                    <a:lumMod val="50000"/>
                  </a:schemeClr>
                </a:solidFill>
              </a:rPr>
              <a:t>Стоїть  мур мурований, склеп </a:t>
            </a:r>
            <a:r>
              <a:rPr lang="uk-UA" sz="2400" dirty="0" err="1" smtClean="0">
                <a:solidFill>
                  <a:schemeClr val="accent1">
                    <a:lumMod val="50000"/>
                  </a:schemeClr>
                </a:solidFill>
              </a:rPr>
              <a:t>склепований</a:t>
            </a:r>
            <a:r>
              <a:rPr lang="uk-UA" sz="2400" dirty="0" smtClean="0">
                <a:solidFill>
                  <a:schemeClr val="accent1">
                    <a:lumMod val="50000"/>
                  </a:schemeClr>
                </a:solidFill>
              </a:rPr>
              <a:t>,</a:t>
            </a:r>
          </a:p>
          <a:p>
            <a:r>
              <a:rPr lang="uk-UA" sz="2400" dirty="0" smtClean="0">
                <a:solidFill>
                  <a:schemeClr val="accent1">
                    <a:lumMod val="50000"/>
                  </a:schemeClr>
                </a:solidFill>
              </a:rPr>
              <a:t>  Ще не вмер-вже похований.</a:t>
            </a:r>
          </a:p>
          <a:p>
            <a:r>
              <a:rPr lang="uk-UA" sz="2400" b="1" dirty="0" smtClean="0">
                <a:solidFill>
                  <a:schemeClr val="accent1">
                    <a:lumMod val="50000"/>
                  </a:schemeClr>
                </a:solidFill>
              </a:rPr>
              <a:t>(“ Голонасінні </a:t>
            </a:r>
            <a:r>
              <a:rPr lang="uk-UA" sz="2400" dirty="0" smtClean="0">
                <a:solidFill>
                  <a:schemeClr val="accent1">
                    <a:lumMod val="50000"/>
                  </a:schemeClr>
                </a:solidFill>
              </a:rPr>
              <a:t>”)</a:t>
            </a:r>
          </a:p>
          <a:p>
            <a:pPr>
              <a:buFont typeface="Arial" pitchFamily="34" charset="0"/>
              <a:buChar char="•"/>
            </a:pPr>
            <a:r>
              <a:rPr lang="uk-UA" sz="2400" dirty="0" smtClean="0">
                <a:solidFill>
                  <a:schemeClr val="accent1">
                    <a:lumMod val="50000"/>
                  </a:schemeClr>
                </a:solidFill>
              </a:rPr>
              <a:t>Дерево без плодів, а насіння цілий ліс. </a:t>
            </a:r>
            <a:endParaRPr lang="uk-UA"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901</Words>
  <Application>Microsoft Office PowerPoint</Application>
  <PresentationFormat>Экран (4:3)</PresentationFormat>
  <Paragraphs>110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Елементи народознавства  на уроках біології  у 6 класі</vt:lpstr>
      <vt:lpstr>Якщо іти від першоджерел…</vt:lpstr>
      <vt:lpstr>Використання елементів народознавства на уроках ботаніки</vt:lpstr>
      <vt:lpstr>Слайд 4</vt:lpstr>
      <vt:lpstr>Слайд 5</vt:lpstr>
      <vt:lpstr>Елементи національної культури</vt:lpstr>
      <vt:lpstr>Етап уроку: мотивація навчальної діяльності учнів</vt:lpstr>
      <vt:lpstr>“ Листок - бічна частина пагона “</vt:lpstr>
      <vt:lpstr>Слайд 9</vt:lpstr>
      <vt:lpstr>Приказки та прислів'я  (евристична бесіда)</vt:lpstr>
      <vt:lpstr>Перекази, легенди,  оповіді про:</vt:lpstr>
      <vt:lpstr>Етап уроку: вивчення нового матеріалу (“Основні процеси життєдіяльності рослин”)</vt:lpstr>
      <vt:lpstr>Слайд 13</vt:lpstr>
      <vt:lpstr>Прикмети</vt:lpstr>
      <vt:lpstr>Слайд 15</vt:lpstr>
      <vt:lpstr>Етап уроку: узагальнення і систематизація знань учнів “Плід.Поширення плодів ”  - загадки:</vt:lpstr>
      <vt:lpstr>Пісні</vt:lpstr>
      <vt:lpstr>Слайд 18</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Елементи народознавства  на уроках біології  у 6 класі</dc:title>
  <dc:creator>Соломія </dc:creator>
  <cp:lastModifiedBy>Соломія </cp:lastModifiedBy>
  <cp:revision>22</cp:revision>
  <dcterms:created xsi:type="dcterms:W3CDTF">2016-03-20T12:43:35Z</dcterms:created>
  <dcterms:modified xsi:type="dcterms:W3CDTF">2016-03-21T15:07:06Z</dcterms:modified>
</cp:coreProperties>
</file>