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7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76" r:id="rId11"/>
    <p:sldId id="273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64" r:id="rId20"/>
    <p:sldId id="265" r:id="rId21"/>
    <p:sldId id="274" r:id="rId22"/>
    <p:sldId id="275" r:id="rId23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CC0000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293" autoAdjust="0"/>
    <p:restoredTop sz="90929"/>
  </p:normalViewPr>
  <p:slideViewPr>
    <p:cSldViewPr>
      <p:cViewPr varScale="1">
        <p:scale>
          <a:sx n="71" d="100"/>
          <a:sy n="71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>
            <a:spLocks noChangeArrowheads="1"/>
          </p:cNvSpPr>
          <p:nvPr/>
        </p:nvSpPr>
        <p:spPr bwMode="auto">
          <a:xfrm rot="5400000">
            <a:off x="4152900" y="-4152900"/>
            <a:ext cx="838200" cy="9144000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prstShdw prst="shdw17" dist="17961" dir="2700000">
              <a:srgbClr val="CC0000">
                <a:gamma/>
                <a:shade val="60000"/>
                <a:invGamma/>
              </a:srgbClr>
            </a:prstShdw>
          </a:effectLst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5" name="Picture 7" descr="C:\WINDOWS\DESKTOP\BrainyBetty2001\Animations\ani-abc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497763" y="228600"/>
            <a:ext cx="16462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066800"/>
            <a:ext cx="8153400" cy="33528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 lvl="0"/>
            <a:r>
              <a:rPr lang="ru-RU" noProof="0" smtClean="0"/>
              <a:t>Образец заголовка</a:t>
            </a:r>
            <a:endParaRPr lang="en-US" noProof="0" smtClean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524000" y="4724400"/>
            <a:ext cx="6400800" cy="10668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rgbClr val="CC0000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  <a:endParaRPr 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11430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81400" y="6248400"/>
            <a:ext cx="2895600" cy="4572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010400" y="6248400"/>
            <a:ext cx="1905000" cy="457200"/>
          </a:xfrm>
        </p:spPr>
        <p:txBody>
          <a:bodyPr/>
          <a:lstStyle>
            <a:lvl1pPr>
              <a:defRPr>
                <a:solidFill>
                  <a:srgbClr val="CC0000"/>
                </a:solidFill>
              </a:defRPr>
            </a:lvl1pPr>
          </a:lstStyle>
          <a:p>
            <a:pPr>
              <a:defRPr/>
            </a:pPr>
            <a:fld id="{BF9FD687-D996-4FEB-913D-8C44FE286F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B10967D-9B2C-461D-8ABB-D553C267E3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86550" y="0"/>
            <a:ext cx="2228850" cy="60198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0" y="0"/>
            <a:ext cx="6534150" cy="60198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0B6A4-FFCD-4ADC-99CB-9930B29DD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46C586F-F412-404B-A968-FC817ABFE1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DBF99-6DF7-4059-8545-F4A34E2F3C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304800" y="990600"/>
            <a:ext cx="4229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86300" y="990600"/>
            <a:ext cx="4229100" cy="5029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532BA5-6654-4231-A191-8F1F64DC43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59BAFF-95E6-4A8E-9F7B-47533B8703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9F65E5A-117C-48E0-96D1-EA36C5F85E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F45CF-9BCF-4381-9EFB-8E62288F14B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1F46B8-8EAE-407D-99EF-DA28C6256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C56CD4-3FDB-4FF9-889F-6AB5DCE6AB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gi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990600"/>
            <a:ext cx="86106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  <a:cs typeface="+mn-cs"/>
              </a:defRPr>
            </a:lvl1pPr>
          </a:lstStyle>
          <a:p>
            <a:pPr>
              <a:defRPr/>
            </a:pPr>
            <a:fld id="{5CCFA56E-7EF0-48B9-B249-B031C36FFE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 rot="5400000">
            <a:off x="4152900" y="-4152900"/>
            <a:ext cx="838200" cy="9144000"/>
          </a:xfrm>
          <a:prstGeom prst="rect">
            <a:avLst/>
          </a:prstGeom>
          <a:solidFill>
            <a:srgbClr val="CC0000"/>
          </a:solidFill>
          <a:ln>
            <a:noFill/>
          </a:ln>
          <a:effectLst>
            <a:prstShdw prst="shdw17" dist="17961" dir="2700000">
              <a:srgbClr val="CC0000">
                <a:gamma/>
                <a:shade val="60000"/>
                <a:invGamma/>
              </a:srgbClr>
            </a:prstShdw>
          </a:effectLst>
          <a:extLst>
            <a:ext uri="{91240B29-F687-4F45-9708-019B960494DF}"/>
          </a:extLst>
        </p:spPr>
        <p:txBody>
          <a:bodyPr wrap="none" anchor="ctr"/>
          <a:lstStyle/>
          <a:p>
            <a:pPr>
              <a:defRPr/>
            </a:pPr>
            <a:endParaRPr lang="ru-RU">
              <a:cs typeface="+mn-cs"/>
            </a:endParaRPr>
          </a:p>
        </p:txBody>
      </p:sp>
      <p:pic>
        <p:nvPicPr>
          <p:cNvPr id="2" name="Picture 8" descr="C:\WINDOWS\DESKTOP\BrainyBetty2001\Animations\ani-abc.gif"/>
          <p:cNvPicPr>
            <a:picLocks noChangeAspect="1" noChangeArrowheads="1" noCrop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497763" y="228600"/>
            <a:ext cx="1646237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3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59" r:id="rId2"/>
    <p:sldLayoutId id="2147483658" r:id="rId3"/>
    <p:sldLayoutId id="2147483657" r:id="rId4"/>
    <p:sldLayoutId id="2147483656" r:id="rId5"/>
    <p:sldLayoutId id="2147483655" r:id="rId6"/>
    <p:sldLayoutId id="2147483654" r:id="rId7"/>
    <p:sldLayoutId id="2147483653" r:id="rId8"/>
    <p:sldLayoutId id="2147483652" r:id="rId9"/>
    <p:sldLayoutId id="2147483651" r:id="rId10"/>
    <p:sldLayoutId id="214748365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Looseprint" pitchFamily="2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1484313"/>
            <a:ext cx="8359775" cy="4090987"/>
          </a:xfrm>
        </p:spPr>
        <p:txBody>
          <a:bodyPr/>
          <a:lstStyle/>
          <a:p>
            <a:pPr eaLnBrk="1" hangingPunct="1">
              <a:defRPr/>
            </a:pPr>
            <a:r>
              <a:rPr lang="uk-UA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Повторювально-узагальнювальний урок на тему:</a:t>
            </a:r>
            <a:br>
              <a:rPr lang="uk-UA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uk-UA" sz="54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“Країни Центрально-Східної Європи в 2 пол. ХХ – на поч. ХХІ ст.”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908050"/>
            <a:ext cx="8610600" cy="5029200"/>
          </a:xfrm>
        </p:spPr>
        <p:txBody>
          <a:bodyPr/>
          <a:lstStyle/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“Самоврядний соціалізм”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Дейтонські угоди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Рух неприєднання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“Шокова терапія”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“Круглий стіл”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Солідарність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“Хартія 77”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“Тиха революція”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“Вітрина соціалізму”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“Кадаризм”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“Оксамитова революція”</a:t>
            </a:r>
          </a:p>
          <a:p>
            <a:pPr algn="ctr">
              <a:buFontTx/>
              <a:buNone/>
            </a:pPr>
            <a:r>
              <a:rPr lang="uk-UA" sz="2000" b="1" smtClean="0">
                <a:solidFill>
                  <a:srgbClr val="CC0000"/>
                </a:solidFill>
                <a:latin typeface="Times New Roman" pitchFamily="18" charset="0"/>
              </a:rPr>
              <a:t>“Празька весна”</a:t>
            </a:r>
          </a:p>
        </p:txBody>
      </p:sp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Історичні ярлички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r>
              <a:rPr lang="uk-UA" sz="8800" smtClean="0">
                <a:solidFill>
                  <a:srgbClr val="CC0000"/>
                </a:solidFill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4578" name="AutoShape 7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4579" name="Picture 9" descr="Результат пошуку зображень за запитом &quot;іоанн павло 2&quot;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03575" y="3357563"/>
            <a:ext cx="5688013" cy="322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AutoShape 11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4581" name="Picture 15" descr="ioan_pavlo_ii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836613"/>
            <a:ext cx="3282950" cy="4897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2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5602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5603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5604" name="AutoShape 8" descr="Результат пошуку зображень за запитом &quot;вацлав гавел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5605" name="Picture 12" descr="vaclav_havel_b_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59113" y="2805113"/>
            <a:ext cx="6084887" cy="4052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606" name="Picture 10" descr="361319-vaclav-havel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4211638" cy="3925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607" name="Rectangle 2"/>
          <p:cNvSpPr>
            <a:spLocks noChangeArrowheads="1"/>
          </p:cNvSpPr>
          <p:nvPr/>
        </p:nvSpPr>
        <p:spPr bwMode="auto">
          <a:xfrm>
            <a:off x="0" y="6985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6626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6627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6628" name="Picture 8" descr="walesa_2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8175" y="2343150"/>
            <a:ext cx="7235825" cy="451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629" name="Picture 10" descr="1002265_2265_1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3625850" cy="5400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630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7650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7651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7652" name="Picture 8" descr="DUBCHEK_Aleksandr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836613"/>
            <a:ext cx="3517900" cy="4032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653" name="Picture 10" descr="dubcek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649538"/>
            <a:ext cx="5724525" cy="4235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7654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8674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8675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8676" name="Picture 10" descr="pic_135838092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9838" y="2835275"/>
            <a:ext cx="5364162" cy="402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677" name="Picture 8" descr="M8-b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836613"/>
            <a:ext cx="3810000" cy="492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8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9698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29699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29700" name="Picture 8" descr="199px-Josip_Broz_Tito_uniform_portrait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825" y="981075"/>
            <a:ext cx="3068638" cy="4608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701" name="Picture 10" descr="img_item_200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19475" y="2882900"/>
            <a:ext cx="5724525" cy="397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722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0723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30724" name="Picture 8" descr="454346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00113" y="2735263"/>
            <a:ext cx="8243887" cy="4122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25" name="Picture 10" descr="1004838_4838_30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765175"/>
            <a:ext cx="3765550" cy="51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0726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1746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1747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31748" name="Picture 8" descr="%5bIS9NI_7-1%5d_%5bPF_05-r%5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908050"/>
            <a:ext cx="3600450" cy="5113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749" name="Picture 10" descr="praga%20kadar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779838" y="2808288"/>
            <a:ext cx="5400675" cy="4049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50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uk-UA" sz="9600" smtClean="0">
              <a:solidFill>
                <a:srgbClr val="CC0000"/>
              </a:solidFill>
            </a:endParaRPr>
          </a:p>
          <a:p>
            <a:pPr algn="ctr">
              <a:buFontTx/>
              <a:buNone/>
            </a:pPr>
            <a:r>
              <a:rPr lang="uk-UA" sz="9600" smtClean="0">
                <a:solidFill>
                  <a:srgbClr val="CC0000"/>
                </a:solidFill>
              </a:rPr>
              <a:t>Виберіть зайве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69" name="Picture 10" descr="15719295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22388" y="2447925"/>
            <a:ext cx="7821612" cy="441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0" name="AutoShape 2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2771" name="AutoShape 3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sp>
        <p:nvSpPr>
          <p:cNvPr id="32772" name="AutoShape 5" descr="Результат пошуку зображень за запитом &quot;іоанн павло 2&quot;"/>
          <p:cNvSpPr>
            <a:spLocks noChangeAspect="1" noChangeArrowheads="1"/>
          </p:cNvSpPr>
          <p:nvPr/>
        </p:nvSpPr>
        <p:spPr bwMode="auto">
          <a:xfrm>
            <a:off x="4419600" y="3276600"/>
            <a:ext cx="304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uk-UA"/>
          </a:p>
        </p:txBody>
      </p:sp>
      <p:pic>
        <p:nvPicPr>
          <p:cNvPr id="32773" name="Picture 8" descr="160px-Nicolae_Ceausescu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79388" y="1052513"/>
            <a:ext cx="2951162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774" name="Rectangle 2"/>
          <p:cNvSpPr>
            <a:spLocks noChangeArrowheads="1"/>
          </p:cNvSpPr>
          <p:nvPr/>
        </p:nvSpPr>
        <p:spPr bwMode="auto">
          <a:xfrm>
            <a:off x="0" y="0"/>
            <a:ext cx="7391400" cy="83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/>
            <a:r>
              <a:rPr lang="uk-UA" sz="4000" b="1">
                <a:solidFill>
                  <a:schemeClr val="tx2"/>
                </a:solidFill>
                <a:latin typeface="Looseprint"/>
              </a:rPr>
              <a:t>Впізнай історичного діяча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smtClean="0"/>
              <a:t>C</a:t>
            </a:r>
            <a:r>
              <a:rPr lang="uk-UA" sz="2800" smtClean="0"/>
              <a:t>вобода є загальнолюдським прагненням, якого не можна вгамувати протилежністю — політичними тюрмами і концентраційними таборами.</a:t>
            </a:r>
            <a:br>
              <a:rPr lang="uk-UA" sz="2800" smtClean="0"/>
            </a:br>
            <a:endParaRPr lang="en-US" sz="2800" smtClean="0"/>
          </a:p>
          <a:p>
            <a:pPr>
              <a:lnSpc>
                <a:spcPct val="90000"/>
              </a:lnSpc>
            </a:pPr>
            <a:r>
              <a:rPr lang="uk-UA" sz="2800" smtClean="0"/>
              <a:t/>
            </a:r>
            <a:br>
              <a:rPr lang="uk-UA" sz="2800" smtClean="0"/>
            </a:br>
            <a:r>
              <a:rPr lang="uk-UA" sz="2800" smtClean="0"/>
              <a:t>Порушення прав людини, переслідування свободи та інакомислення стали буденною справою чисельних секретних служб. Ідеологія комунізму, зіткнувшись із сферою реальної політики, виявила свою повну протилежність тому, що декларувала.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sz="2800" smtClean="0"/>
              <a:t>"Причини краху лежали в самій системі. Знищення приватної власності, економічної свободи, вільного підприємництва, тобто ринкової економіки, відмова від природного розвитку виробництва і пріоритет надуманої схеми призвели країни Східної Європи до постійного дефіциту найнеобхіднішого і, нарешті, до економічної катастрофи... Позбавлений власності громадянин перестав бути повноцінною незалежною особою і попав у повну залежність від партійно-державної номенклатури.</a:t>
            </a:r>
          </a:p>
          <a:p>
            <a:pPr>
              <a:lnSpc>
                <a:spcPct val="90000"/>
              </a:lnSpc>
            </a:pPr>
            <a:endParaRPr lang="uk-UA" sz="28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5362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50825" y="1052513"/>
            <a:ext cx="8610600" cy="5029200"/>
          </a:xfrm>
        </p:spPr>
        <p:txBody>
          <a:bodyPr/>
          <a:lstStyle/>
          <a:p>
            <a:r>
              <a:rPr lang="uk-UA" sz="6600" smtClean="0">
                <a:solidFill>
                  <a:srgbClr val="CC0000"/>
                </a:solidFill>
              </a:rPr>
              <a:t>РЕВ,</a:t>
            </a:r>
          </a:p>
          <a:p>
            <a:r>
              <a:rPr lang="uk-UA" sz="6600" smtClean="0">
                <a:solidFill>
                  <a:srgbClr val="CC0000"/>
                </a:solidFill>
              </a:rPr>
              <a:t>ОВД, </a:t>
            </a:r>
          </a:p>
          <a:p>
            <a:r>
              <a:rPr lang="uk-UA" sz="6600" smtClean="0">
                <a:solidFill>
                  <a:srgbClr val="CC0000"/>
                </a:solidFill>
              </a:rPr>
              <a:t>ОПЕК,</a:t>
            </a:r>
          </a:p>
          <a:p>
            <a:r>
              <a:rPr lang="uk-UA" sz="6600" smtClean="0">
                <a:solidFill>
                  <a:srgbClr val="CC0000"/>
                </a:solidFill>
              </a:rPr>
              <a:t>Комінформбюро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000" b="1" smtClean="0"/>
              <a:t>Виберіть зайве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CC0000"/>
                </a:solidFill>
              </a:rPr>
              <a:t>Хорватія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Македонія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Боснія і Герцеговина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Албанія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Сербія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CC0000"/>
                </a:solidFill>
              </a:rPr>
              <a:t>Варшава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Сараєво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Рига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Прага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Братислава</a:t>
            </a:r>
            <a:r>
              <a:rPr lang="uk-UA" sz="5400" smtClean="0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8434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4800" smtClean="0">
                <a:solidFill>
                  <a:srgbClr val="CC0000"/>
                </a:solidFill>
              </a:rPr>
              <a:t>ПОРП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КПРС 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СКЮ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БКП</a:t>
            </a:r>
          </a:p>
          <a:p>
            <a:r>
              <a:rPr lang="uk-UA" sz="4800" smtClean="0">
                <a:solidFill>
                  <a:srgbClr val="CC0000"/>
                </a:solidFill>
              </a:rPr>
              <a:t>КПР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19458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5400" smtClean="0">
                <a:solidFill>
                  <a:srgbClr val="CC0000"/>
                </a:solidFill>
              </a:rPr>
              <a:t>Угорщина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Румунія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Чехія </a:t>
            </a:r>
          </a:p>
          <a:p>
            <a:r>
              <a:rPr lang="uk-UA" sz="5400" smtClean="0">
                <a:solidFill>
                  <a:srgbClr val="CC0000"/>
                </a:solidFill>
              </a:rPr>
              <a:t>Болгарія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uk-UA" sz="4400" b="1" smtClean="0"/>
              <a:t>Виберіть зайве</a:t>
            </a:r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uk-UA" sz="4400" smtClean="0">
                <a:solidFill>
                  <a:srgbClr val="CC0000"/>
                </a:solidFill>
              </a:rPr>
              <a:t>Індустріалізація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Репресії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Однопартійна система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Суцільна колективізація</a:t>
            </a:r>
          </a:p>
          <a:p>
            <a:r>
              <a:rPr lang="uk-UA" sz="4400" smtClean="0">
                <a:solidFill>
                  <a:srgbClr val="CC0000"/>
                </a:solidFill>
              </a:rPr>
              <a:t>Націоналізація підприємств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 algn="ctr">
              <a:buFontTx/>
              <a:buNone/>
            </a:pPr>
            <a:endParaRPr lang="uk-UA" sz="9600" smtClean="0">
              <a:solidFill>
                <a:srgbClr val="CC0000"/>
              </a:solidFill>
            </a:endParaRPr>
          </a:p>
          <a:p>
            <a:pPr algn="ctr">
              <a:buFontTx/>
              <a:buNone/>
            </a:pPr>
            <a:r>
              <a:rPr lang="uk-UA" sz="9600" smtClean="0">
                <a:solidFill>
                  <a:srgbClr val="CC0000"/>
                </a:solidFill>
              </a:rPr>
              <a:t>Історичні ярлички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Animated ABC">
  <a:themeElements>
    <a:clrScheme name="Тема Offic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Looseprint"/>
        <a:ea typeface=""/>
        <a:cs typeface=""/>
      </a:majorFont>
      <a:minorFont>
        <a:latin typeface="Looseprint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ема Offic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Animated ABC</Template>
  <TotalTime>61</TotalTime>
  <Words>214</Words>
  <Application>Microsoft Office PowerPoint</Application>
  <PresentationFormat>Экран (4:3)</PresentationFormat>
  <Paragraphs>65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Шаблон оформления</vt:lpstr>
      </vt:variant>
      <vt:variant>
        <vt:i4>2</vt:i4>
      </vt:variant>
      <vt:variant>
        <vt:lpstr>Заголовки слайдов</vt:lpstr>
      </vt:variant>
      <vt:variant>
        <vt:i4>22</vt:i4>
      </vt:variant>
    </vt:vector>
  </HeadingPairs>
  <TitlesOfParts>
    <vt:vector size="28" baseType="lpstr">
      <vt:lpstr>Times New Roman</vt:lpstr>
      <vt:lpstr>Arial</vt:lpstr>
      <vt:lpstr>Looseprint</vt:lpstr>
      <vt:lpstr>Calibri</vt:lpstr>
      <vt:lpstr>Animated ABC</vt:lpstr>
      <vt:lpstr>Animated ABC</vt:lpstr>
      <vt:lpstr>Повторювально-узагальнювальний урок на тему: “Країни Центрально-Східної Європи в 2 пол. ХХ – на поч. ХХІ ст.”</vt:lpstr>
      <vt:lpstr>Слайд 2</vt:lpstr>
      <vt:lpstr>Виберіть зайве</vt:lpstr>
      <vt:lpstr>Виберіть зайве</vt:lpstr>
      <vt:lpstr>Виберіть зайве</vt:lpstr>
      <vt:lpstr>Виберіть зайве</vt:lpstr>
      <vt:lpstr>Виберіть зайве</vt:lpstr>
      <vt:lpstr>Виберіть зайве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</dc:creator>
  <cp:lastModifiedBy>Admin</cp:lastModifiedBy>
  <cp:revision>9</cp:revision>
  <dcterms:created xsi:type="dcterms:W3CDTF">2011-09-03T15:11:55Z</dcterms:created>
  <dcterms:modified xsi:type="dcterms:W3CDTF">2015-02-25T08:02:09Z</dcterms:modified>
</cp:coreProperties>
</file>