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90" r:id="rId3"/>
    <p:sldId id="283" r:id="rId4"/>
    <p:sldId id="280" r:id="rId5"/>
    <p:sldId id="291" r:id="rId6"/>
    <p:sldId id="279" r:id="rId7"/>
    <p:sldId id="278" r:id="rId8"/>
    <p:sldId id="287" r:id="rId9"/>
    <p:sldId id="286" r:id="rId10"/>
    <p:sldId id="288" r:id="rId11"/>
    <p:sldId id="285" r:id="rId12"/>
    <p:sldId id="275" r:id="rId13"/>
    <p:sldId id="256" r:id="rId14"/>
    <p:sldId id="257" r:id="rId15"/>
    <p:sldId id="260" r:id="rId16"/>
    <p:sldId id="268" r:id="rId17"/>
    <p:sldId id="269" r:id="rId18"/>
    <p:sldId id="272" r:id="rId19"/>
    <p:sldId id="271" r:id="rId20"/>
    <p:sldId id="276" r:id="rId21"/>
    <p:sldId id="277" r:id="rId22"/>
    <p:sldId id="273" r:id="rId23"/>
    <p:sldId id="281" r:id="rId24"/>
    <p:sldId id="289" r:id="rId25"/>
    <p:sldId id="282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5509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2089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1282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08132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434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41668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81615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83143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0247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lue_sky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S_PiL_school-research_Logo_CMYK_black-type_red-lin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42672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4558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053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6895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1153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7743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2246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6872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3287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1558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D9DA8-1019-4C33-A912-4DECC747BB07}" type="datetimeFigureOut">
              <a:rPr lang="uk-UA" smtClean="0"/>
              <a:pPr/>
              <a:t>08.10.2015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6B49C-2A4C-4577-B30B-E819A8528D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11296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Excel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ристувач\Desktop\Lesson 1A1\My Hobbies\10433005_742164515870909_283684424430768505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8780" y="592161"/>
            <a:ext cx="875665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3023" y="4975986"/>
            <a:ext cx="8756650" cy="11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4299379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91" t="38570" r="4828" b="29741"/>
          <a:stretch/>
        </p:blipFill>
        <p:spPr bwMode="auto">
          <a:xfrm>
            <a:off x="1442434" y="618185"/>
            <a:ext cx="8049296" cy="5525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807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191" y="790231"/>
            <a:ext cx="8899301" cy="56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206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7" descr="microsoft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28600"/>
            <a:ext cx="76200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2" descr="green_lea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3363" y="5241926"/>
            <a:ext cx="7159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3" descr="blue_lea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8676" y="5241926"/>
            <a:ext cx="7159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4" descr="pink_leaf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9638" y="5241926"/>
            <a:ext cx="7159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5" descr="yellow_leaf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1" y="5241926"/>
            <a:ext cx="7159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4547" y="5792273"/>
            <a:ext cx="101356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sz="1200" dirty="0">
                <a:solidFill>
                  <a:srgbClr val="000000"/>
                </a:solidFill>
                <a:latin typeface="+mj-lt"/>
                <a:ea typeface="ＭＳ Ｐゴシック" pitchFamily="50" charset="-128"/>
              </a:rPr>
              <a:t>Звіт шкільного дослідження «Партнери в розвитку освіти»</a:t>
            </a:r>
            <a:endParaRPr lang="en-IN" altLang="zh-CN" sz="1200" dirty="0">
              <a:solidFill>
                <a:srgbClr val="000000"/>
              </a:solidFill>
              <a:latin typeface="+mj-lt"/>
              <a:ea typeface="ＭＳ Ｐゴシック" pitchFamily="50" charset="-128"/>
            </a:endParaRPr>
          </a:p>
          <a:p>
            <a:pPr>
              <a:defRPr/>
            </a:pPr>
            <a:r>
              <a:rPr lang="ru-RU" altLang="zh-CN" sz="2400" b="1" dirty="0">
                <a:latin typeface="+mj-lt"/>
                <a:ea typeface="ＭＳ Ｐゴシック" pitchFamily="50" charset="-128"/>
              </a:rPr>
              <a:t>Інноваційні способи </a:t>
            </a:r>
            <a:r>
              <a:rPr lang="ru-RU" altLang="zh-CN" sz="2400" b="1" dirty="0" err="1">
                <a:latin typeface="+mj-lt"/>
                <a:ea typeface="ＭＳ Ｐゴシック" pitchFamily="50" charset="-128"/>
              </a:rPr>
              <a:t>викладання</a:t>
            </a:r>
            <a:r>
              <a:rPr lang="ru-RU" altLang="zh-CN" sz="2400" b="1" dirty="0">
                <a:latin typeface="+mj-lt"/>
                <a:ea typeface="ＭＳ Ｐゴシック" pitchFamily="50" charset="-128"/>
              </a:rPr>
              <a:t> </a:t>
            </a:r>
            <a:r>
              <a:rPr lang="ru-RU" altLang="zh-CN" sz="2400" b="1" dirty="0" smtClean="0">
                <a:latin typeface="+mj-lt"/>
                <a:ea typeface="ＭＳ Ｐゴシック" pitchFamily="50" charset="-128"/>
              </a:rPr>
              <a:t>у </a:t>
            </a:r>
            <a:r>
              <a:rPr lang="en-IN" sz="2400" b="1" dirty="0" err="1">
                <a:cs typeface="Arial"/>
              </a:rPr>
              <a:t>Заліщицьк</a:t>
            </a:r>
            <a:r>
              <a:rPr lang="uk-UA" sz="2400" b="1" dirty="0" err="1">
                <a:cs typeface="Arial"/>
              </a:rPr>
              <a:t>ій</a:t>
            </a:r>
            <a:r>
              <a:rPr lang="en-IN" sz="2400" b="1" dirty="0">
                <a:cs typeface="Arial"/>
              </a:rPr>
              <a:t> </a:t>
            </a:r>
            <a:r>
              <a:rPr lang="en-IN" sz="2400" b="1" dirty="0" err="1">
                <a:cs typeface="Arial"/>
              </a:rPr>
              <a:t>державн</a:t>
            </a:r>
            <a:r>
              <a:rPr lang="uk-UA" sz="2400" b="1" dirty="0" err="1">
                <a:cs typeface="Arial"/>
              </a:rPr>
              <a:t>ій</a:t>
            </a:r>
            <a:r>
              <a:rPr lang="en-IN" sz="2400" b="1" dirty="0">
                <a:cs typeface="Arial"/>
              </a:rPr>
              <a:t> </a:t>
            </a:r>
            <a:r>
              <a:rPr lang="en-IN" sz="2400" b="1" dirty="0" err="1">
                <a:cs typeface="Arial"/>
              </a:rPr>
              <a:t>гімназі</a:t>
            </a:r>
            <a:r>
              <a:rPr lang="uk-UA" sz="2400" b="1" dirty="0">
                <a:cs typeface="Arial"/>
              </a:rPr>
              <a:t>ї</a:t>
            </a:r>
            <a:endParaRPr lang="en-IN" altLang="zh-CN" sz="2400" b="1" dirty="0">
              <a:latin typeface="+mj-lt"/>
            </a:endParaRPr>
          </a:p>
          <a:p>
            <a:pPr>
              <a:defRPr/>
            </a:pPr>
            <a:r>
              <a:rPr lang="en-IN" sz="1200" b="1" dirty="0">
                <a:cs typeface="Arial"/>
              </a:rPr>
              <a:t>April, 2013</a:t>
            </a:r>
            <a:endParaRPr lang="en-US" altLang="zh-CN" sz="1200" b="1" dirty="0">
              <a:latin typeface="+mj-lt"/>
              <a:ea typeface="ＭＳ Ｐゴシック" pitchFamily="50" charset="-128"/>
            </a:endParaRPr>
          </a:p>
        </p:txBody>
      </p:sp>
      <p:pic>
        <p:nvPicPr>
          <p:cNvPr id="8200" name="Рисунок 9" descr="a8_новый размер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547" y="1493682"/>
            <a:ext cx="5972175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4556" y="2129766"/>
            <a:ext cx="5200165" cy="29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8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618187"/>
            <a:ext cx="12192000" cy="133940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  <a:t>Звіт шкільного дослідження інноваційного викладання та навчання </a:t>
            </a:r>
            <a:b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  <a:t>у </a:t>
            </a:r>
            <a:r>
              <a:rPr lang="uk-UA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Заліщицькій</a:t>
            </a: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  <a:t> державній гімназії</a:t>
            </a:r>
            <a:endParaRPr lang="uk-UA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55" descr="ITL_research_mod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7572" y="2373266"/>
            <a:ext cx="8838378" cy="419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461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4597"/>
            <a:ext cx="10433154" cy="1385734"/>
          </a:xfrm>
          <a:solidFill>
            <a:srgbClr val="FF0000"/>
          </a:solidFill>
        </p:spPr>
        <p:txBody>
          <a:bodyPr/>
          <a:lstStyle/>
          <a:p>
            <a:r>
              <a:rPr lang="uk-UA" dirty="0" smtClean="0"/>
              <a:t>                 ПАСПОРТ ДОСЛІДЖЕННЯ</a:t>
            </a:r>
            <a:endParaRPr lang="uk-UA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3639" y="2000331"/>
            <a:ext cx="10925690" cy="3717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uk-UA" sz="2800" dirty="0" smtClean="0"/>
              <a:t>ДОСЛІДЖЕННЯ ПРОВЕДЕНО У КВІТНІ 2013 РОКУ</a:t>
            </a:r>
          </a:p>
          <a:p>
            <a:pPr>
              <a:lnSpc>
                <a:spcPct val="130000"/>
              </a:lnSpc>
            </a:pPr>
            <a:r>
              <a:rPr lang="uk-UA" sz="2800" dirty="0" smtClean="0"/>
              <a:t>ОБ</a:t>
            </a:r>
            <a:r>
              <a:rPr lang="en-GB" sz="2800" dirty="0" smtClean="0"/>
              <a:t>’</a:t>
            </a:r>
            <a:r>
              <a:rPr lang="uk-UA" sz="2800" dirty="0" smtClean="0"/>
              <a:t>ЄКТ: ІННОВАЦІЙНІ СПОСОБИ ВИКЛАДАННЯ ТА НАВЧАННЯ </a:t>
            </a:r>
          </a:p>
          <a:p>
            <a:pPr>
              <a:lnSpc>
                <a:spcPct val="130000"/>
              </a:lnSpc>
            </a:pPr>
            <a:r>
              <a:rPr lang="uk-UA" sz="2800" dirty="0" smtClean="0"/>
              <a:t>СУБ</a:t>
            </a:r>
            <a:r>
              <a:rPr lang="en-GB" sz="2800" dirty="0" smtClean="0"/>
              <a:t>’</a:t>
            </a:r>
            <a:r>
              <a:rPr lang="uk-UA" sz="2800" dirty="0" smtClean="0"/>
              <a:t>ЄКТИ ДОСЛІДЖЕННЯ: АДМІНІСТРАЦІЯ ТА ПЕДАГОГИ  НАВЧАЛЬНОГО ЗАКЛАДУ </a:t>
            </a:r>
          </a:p>
          <a:p>
            <a:endParaRPr lang="uk-UA" sz="3200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463639" y="5177307"/>
            <a:ext cx="3116688" cy="1324378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ПЕДАГОГІКА, ОРІЄНТОВАНА </a:t>
            </a:r>
          </a:p>
          <a:p>
            <a:pPr algn="ctr"/>
            <a:r>
              <a:rPr lang="uk-UA" sz="2400" b="1" i="1" dirty="0" smtClean="0"/>
              <a:t>НА УЧНЯ</a:t>
            </a:r>
            <a:endParaRPr lang="uk-UA" sz="2400" b="1" i="1" dirty="0"/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4378817" y="5177307"/>
            <a:ext cx="3354946" cy="1324378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ДОДАТКОВЕ НАВЧАННЯ ПОЗА КЛАСОМ </a:t>
            </a:r>
            <a:endParaRPr lang="uk-UA" sz="2400" b="1" i="1" dirty="0"/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532253" y="5177307"/>
            <a:ext cx="3406462" cy="132437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/>
              <a:t>ВИКОРИСТАННЯ ІКТ </a:t>
            </a:r>
          </a:p>
          <a:p>
            <a:pPr algn="ctr"/>
            <a:r>
              <a:rPr lang="uk-UA" sz="2400" b="1" i="1" dirty="0" smtClean="0"/>
              <a:t>ДЛЯ ВИКЛАДАННЯ </a:t>
            </a:r>
          </a:p>
          <a:p>
            <a:pPr algn="ctr"/>
            <a:r>
              <a:rPr lang="uk-UA" sz="2400" b="1" i="1" dirty="0" smtClean="0"/>
              <a:t>ТА НАВЧАННЯ </a:t>
            </a:r>
            <a:endParaRPr lang="uk-UA" sz="2400" b="1" i="1" dirty="0"/>
          </a:p>
        </p:txBody>
      </p:sp>
    </p:spTree>
    <p:extLst>
      <p:ext uri="{BB962C8B-B14F-4D97-AF65-F5344CB8AC3E}">
        <p14:creationId xmlns:p14="http://schemas.microsoft.com/office/powerpoint/2010/main" xmlns="" val="29333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0"/>
            <a:ext cx="10433153" cy="1424066"/>
          </a:xfrm>
          <a:solidFill>
            <a:srgbClr val="FF0000"/>
          </a:solidFill>
        </p:spPr>
        <p:txBody>
          <a:bodyPr/>
          <a:lstStyle/>
          <a:p>
            <a:r>
              <a:rPr lang="uk-UA" dirty="0" smtClean="0"/>
              <a:t>                 РОЗШИРЕНА КЛАСНА СПІЛЬНОТА</a:t>
            </a:r>
            <a:endParaRPr lang="uk-UA" dirty="0"/>
          </a:p>
        </p:txBody>
      </p:sp>
      <p:graphicFrame>
        <p:nvGraphicFramePr>
          <p:cNvPr id="4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32084598"/>
              </p:ext>
            </p:extLst>
          </p:nvPr>
        </p:nvGraphicFramePr>
        <p:xfrm>
          <a:off x="334851" y="244699"/>
          <a:ext cx="11715594" cy="4216869"/>
        </p:xfrm>
        <a:graphic>
          <a:graphicData uri="http://schemas.openxmlformats.org/presentationml/2006/ole">
            <p:oleObj spid="_x0000_s3100" r:id="rId3" imgW="8431499" imgH="3340898" progId="Excel.Char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66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ксана\Downloads\БУКЛЕТ Міжнародна сп 1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5750" y="647700"/>
            <a:ext cx="7975600" cy="56388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65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Оксана\Downloads\БУКЛЕТ Міжнародна сп 2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3564" y="620713"/>
            <a:ext cx="8366125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05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063552" y="255520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Міжнародний проект </a:t>
            </a:r>
            <a:br>
              <a:rPr lang="uk-UA" sz="2800" b="1" dirty="0"/>
            </a:br>
            <a:r>
              <a:rPr lang="uk-UA" sz="2800" b="1" dirty="0">
                <a:solidFill>
                  <a:srgbClr val="FFC000"/>
                </a:solidFill>
              </a:rPr>
              <a:t>«Демократія в школі</a:t>
            </a:r>
            <a:r>
              <a:rPr lang="uk-UA" sz="2800" b="1" dirty="0" smtClean="0">
                <a:solidFill>
                  <a:srgbClr val="FFC000"/>
                </a:solidFill>
              </a:rPr>
              <a:t>»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 algn="ctr"/>
            <a:endParaRPr lang="uk-UA" sz="2800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1775520" y="1268761"/>
            <a:ext cx="86409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rgbClr val="FFC000"/>
                </a:solidFill>
              </a:rPr>
              <a:t>Мета. </a:t>
            </a:r>
            <a:r>
              <a:rPr lang="uk-UA" sz="2400" dirty="0" smtClean="0"/>
              <a:t>Розвиток </a:t>
            </a:r>
            <a:r>
              <a:rPr lang="uk-UA" sz="2400" dirty="0"/>
              <a:t>демократичних цінностей і принципів у шкільному житті, </a:t>
            </a:r>
            <a:r>
              <a:rPr lang="uk-UA" sz="2400" dirty="0" smtClean="0"/>
              <a:t>інтегрування діяльності гімназії </a:t>
            </a:r>
            <a:r>
              <a:rPr lang="uk-UA" sz="2400" dirty="0"/>
              <a:t>у місцеву громаду</a:t>
            </a:r>
            <a:r>
              <a:rPr lang="uk-UA" sz="2400" dirty="0" smtClean="0"/>
              <a:t>.</a:t>
            </a:r>
          </a:p>
          <a:p>
            <a:pPr algn="just"/>
            <a:endParaRPr lang="uk-UA" sz="2400" dirty="0"/>
          </a:p>
          <a:p>
            <a:pPr algn="just"/>
            <a:r>
              <a:rPr lang="uk-UA" sz="2400" dirty="0"/>
              <a:t>Термін реалізації: березень 2014 – травень – 2015 року</a:t>
            </a:r>
          </a:p>
          <a:p>
            <a:pPr algn="just"/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1800475" y="3068960"/>
            <a:ext cx="86160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u="sng" dirty="0">
                <a:solidFill>
                  <a:srgbClr val="FFC000"/>
                </a:solidFill>
              </a:rPr>
              <a:t>Етапи проведення: </a:t>
            </a:r>
            <a:endParaRPr lang="uk-UA" sz="2400" b="1" i="1" u="sng" dirty="0" smtClean="0">
              <a:solidFill>
                <a:srgbClr val="FFC000"/>
              </a:solidFill>
            </a:endParaRPr>
          </a:p>
          <a:p>
            <a:pPr algn="just"/>
            <a:endParaRPr lang="uk-UA" sz="2400" b="1" i="1" u="sng" dirty="0"/>
          </a:p>
          <a:p>
            <a:pPr algn="just"/>
            <a:r>
              <a:rPr lang="uk-UA" sz="2400" b="1" i="1" u="sng" dirty="0"/>
              <a:t>1. Онлайн навчання команд шкіл, які пройшли відбір.</a:t>
            </a:r>
          </a:p>
          <a:p>
            <a:pPr algn="just"/>
            <a:r>
              <a:rPr lang="uk-UA" sz="2400" b="1" i="1" u="sng" dirty="0"/>
              <a:t>2. Участь у Літній Академії у липні 2014 року</a:t>
            </a:r>
          </a:p>
          <a:p>
            <a:pPr algn="just"/>
            <a:r>
              <a:rPr lang="uk-UA" sz="2400" b="1" i="1" u="sng" dirty="0"/>
              <a:t>3. Розробка та реалізація проекту  впродовж 2014 -2015 </a:t>
            </a:r>
            <a:r>
              <a:rPr lang="uk-UA" sz="2400" b="1" i="1" u="sng" dirty="0" err="1"/>
              <a:t>н.р</a:t>
            </a:r>
            <a:r>
              <a:rPr lang="uk-UA" sz="2400" b="1" i="1" u="sng" dirty="0"/>
              <a:t>.</a:t>
            </a:r>
          </a:p>
          <a:p>
            <a:pPr algn="just"/>
            <a:r>
              <a:rPr lang="uk-UA" sz="2400" b="1" i="1" u="sng" dirty="0"/>
              <a:t>4. Звіт та підсумки травень- червень 2015 року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0475" y="381141"/>
            <a:ext cx="1943100" cy="76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5510" y="194352"/>
            <a:ext cx="1710930" cy="9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190259"/>
      </p:ext>
    </p:extLst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82580" y="283334"/>
            <a:ext cx="41212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Використання платформи </a:t>
            </a:r>
            <a:br>
              <a:rPr lang="uk-UA" sz="2400" dirty="0"/>
            </a:br>
            <a:r>
              <a:rPr lang="uk-UA" sz="2400" dirty="0"/>
              <a:t>для онлайн навчання: </a:t>
            </a:r>
            <a:br>
              <a:rPr lang="uk-UA" sz="2400" dirty="0"/>
            </a:br>
            <a:r>
              <a:rPr lang="uk-UA" sz="2400" dirty="0"/>
              <a:t>1.Користувачі (відвідувачі)</a:t>
            </a:r>
            <a:br>
              <a:rPr lang="uk-UA" sz="2400" dirty="0"/>
            </a:br>
            <a:r>
              <a:rPr lang="uk-UA" sz="2400" dirty="0"/>
              <a:t>2. Творці контенту </a:t>
            </a:r>
            <a:endParaRPr lang="en-US" sz="2400" dirty="0" smtClean="0"/>
          </a:p>
          <a:p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Наповнення контенту:</a:t>
            </a:r>
            <a:br>
              <a:rPr lang="uk-UA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uk-UA" sz="24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матеріали для шкіл проекту: </a:t>
            </a:r>
            <a:endParaRPr lang="en-US" sz="2400" b="1" u="sng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uk-UA" sz="2400" b="1" u="sng" dirty="0">
                <a:solidFill>
                  <a:srgbClr val="FF0000"/>
                </a:solidFill>
              </a:rPr>
              <a:t/>
            </a:r>
            <a:br>
              <a:rPr lang="uk-UA" sz="2400" b="1" u="sng" dirty="0">
                <a:solidFill>
                  <a:srgbClr val="FF0000"/>
                </a:solidFill>
              </a:rPr>
            </a:br>
            <a:r>
              <a:rPr lang="uk-UA" sz="2400" dirty="0"/>
              <a:t>інформація по темі, </a:t>
            </a:r>
            <a:br>
              <a:rPr lang="uk-UA" sz="2400" dirty="0"/>
            </a:br>
            <a:r>
              <a:rPr lang="uk-UA" sz="2400" dirty="0"/>
              <a:t>методичні рекомендації, </a:t>
            </a:r>
            <a:br>
              <a:rPr lang="uk-UA" sz="2400" dirty="0"/>
            </a:br>
            <a:r>
              <a:rPr lang="uk-UA" sz="2400" dirty="0"/>
              <a:t>взірці розробок, </a:t>
            </a:r>
            <a:br>
              <a:rPr lang="uk-UA" sz="2400" dirty="0"/>
            </a:br>
            <a:r>
              <a:rPr lang="uk-UA" sz="2400" dirty="0"/>
              <a:t>звіти навчальних закладів по реалізації етапів проекту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0" t="6523" r="17956" b="9164"/>
          <a:stretch/>
        </p:blipFill>
        <p:spPr bwMode="auto">
          <a:xfrm>
            <a:off x="4803820" y="388326"/>
            <a:ext cx="7367305" cy="48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73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875761" y="213086"/>
            <a:ext cx="9427337" cy="11462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Rectangle 11"/>
          <p:cNvSpPr/>
          <p:nvPr/>
        </p:nvSpPr>
        <p:spPr>
          <a:xfrm>
            <a:off x="772733" y="425004"/>
            <a:ext cx="734095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+mj-lt"/>
              </a:rPr>
              <a:t>  </a:t>
            </a:r>
            <a:r>
              <a:rPr lang="uk-UA" sz="4400" dirty="0" smtClean="0">
                <a:latin typeface="+mj-lt"/>
              </a:rPr>
              <a:t>Навички 21-го століття</a:t>
            </a:r>
            <a:endParaRPr lang="en-US" sz="4400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b="1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200" b="1" dirty="0" smtClean="0">
                <a:latin typeface="+mj-lt"/>
              </a:rPr>
              <a:t>Підхід до роботи </a:t>
            </a:r>
            <a:r>
              <a:rPr lang="uk-UA" sz="2200" dirty="0" smtClean="0">
                <a:latin typeface="+mj-lt"/>
              </a:rPr>
              <a:t>– творчий, вимогливий, рішучий, діяльний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200" b="1" dirty="0" smtClean="0">
                <a:latin typeface="+mj-lt"/>
              </a:rPr>
              <a:t>Спосіб роботи </a:t>
            </a:r>
            <a:r>
              <a:rPr lang="uk-UA" sz="2200" dirty="0" smtClean="0">
                <a:latin typeface="+mj-lt"/>
              </a:rPr>
              <a:t>– обговорення і співпраця</a:t>
            </a:r>
            <a:endParaRPr lang="en-US" sz="2200" dirty="0">
              <a:latin typeface="+mj-lt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uk-UA" sz="2200" b="1" dirty="0" smtClean="0">
                <a:latin typeface="+mj-lt"/>
              </a:rPr>
              <a:t>Робочі інструменти</a:t>
            </a:r>
            <a:r>
              <a:rPr lang="uk-UA" sz="2200" dirty="0" smtClean="0">
                <a:latin typeface="+mj-lt"/>
              </a:rPr>
              <a:t> – ІКТ і знання інформаційних технологій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uk-UA" sz="2200" b="1" dirty="0" smtClean="0">
                <a:latin typeface="+mj-lt"/>
              </a:rPr>
              <a:t>Підхід до життя</a:t>
            </a:r>
            <a:r>
              <a:rPr lang="uk-UA" sz="2200" dirty="0" smtClean="0">
                <a:latin typeface="+mj-lt"/>
              </a:rPr>
              <a:t> – активна громадянська позиція, особиста та соціальна відповідальність</a:t>
            </a:r>
            <a:endParaRPr lang="en-US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pic>
        <p:nvPicPr>
          <p:cNvPr id="3" name="Picture 2" descr="C:\Users\Користувач\Desktop\Lesson 1A1\My Hobbies\10433005_742164515870909_283684424430768505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1712" y="4479296"/>
            <a:ext cx="3485882" cy="217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50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novadoba.org.ua/sites/default/files/images/cool_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848" y="9685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32849" y="2603352"/>
            <a:ext cx="678613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dirty="0"/>
              <a:t>Починаючи </a:t>
            </a:r>
            <a:r>
              <a:rPr lang="uk-UA" sz="2600" dirty="0" smtClean="0"/>
              <a:t>акцію, визначено </a:t>
            </a:r>
            <a:r>
              <a:rPr lang="uk-UA" sz="2600" dirty="0"/>
              <a:t>шість засад </a:t>
            </a:r>
            <a:r>
              <a:rPr lang="uk-UA" sz="2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„</a:t>
            </a:r>
            <a:r>
              <a:rPr lang="uk-UA" sz="2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Класної школи</a:t>
            </a:r>
            <a:r>
              <a:rPr lang="uk-UA" sz="2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”</a:t>
            </a:r>
            <a:r>
              <a:rPr lang="uk-UA" sz="2600" dirty="0" smtClean="0"/>
              <a:t>: </a:t>
            </a:r>
          </a:p>
          <a:p>
            <a:pPr marL="514350" indent="-514350">
              <a:buAutoNum type="arabicPeriod"/>
            </a:pPr>
            <a:r>
              <a:rPr lang="uk-UA" sz="2600" dirty="0" smtClean="0"/>
              <a:t>добре </a:t>
            </a:r>
            <a:r>
              <a:rPr lang="uk-UA" sz="2600" dirty="0"/>
              <a:t>навчає кожного </a:t>
            </a:r>
            <a:r>
              <a:rPr lang="uk-UA" sz="2600" dirty="0" smtClean="0"/>
              <a:t>учня </a:t>
            </a:r>
          </a:p>
          <a:p>
            <a:pPr marL="514350" indent="-514350">
              <a:buAutoNum type="arabicPeriod"/>
            </a:pPr>
            <a:r>
              <a:rPr lang="uk-UA" sz="2600" dirty="0" smtClean="0"/>
              <a:t>справедливо оцінює </a:t>
            </a:r>
          </a:p>
          <a:p>
            <a:pPr marL="514350" indent="-514350">
              <a:buAutoNum type="arabicPeriod"/>
            </a:pPr>
            <a:r>
              <a:rPr lang="uk-UA" sz="2600" dirty="0" smtClean="0"/>
              <a:t>вчить </a:t>
            </a:r>
            <a:r>
              <a:rPr lang="uk-UA" sz="2600" dirty="0"/>
              <a:t>мислити й розуміти </a:t>
            </a:r>
            <a:r>
              <a:rPr lang="uk-UA" sz="2600" dirty="0" smtClean="0"/>
              <a:t>світ </a:t>
            </a:r>
          </a:p>
          <a:p>
            <a:pPr marL="514350" indent="-514350">
              <a:buAutoNum type="arabicPeriod"/>
            </a:pPr>
            <a:r>
              <a:rPr lang="uk-UA" sz="2600" dirty="0" smtClean="0"/>
              <a:t>навчає </a:t>
            </a:r>
            <a:r>
              <a:rPr lang="uk-UA" sz="2600" dirty="0"/>
              <a:t>чутливості та співпраці на основі взаємної довіри і </a:t>
            </a:r>
            <a:r>
              <a:rPr lang="uk-UA" sz="2600" dirty="0" smtClean="0"/>
              <a:t>розуміння </a:t>
            </a:r>
          </a:p>
          <a:p>
            <a:pPr marL="514350" indent="-514350">
              <a:buAutoNum type="arabicPeriod"/>
            </a:pPr>
            <a:r>
              <a:rPr lang="uk-UA" sz="2600" dirty="0" smtClean="0"/>
              <a:t>допомагає </a:t>
            </a:r>
            <a:r>
              <a:rPr lang="uk-UA" sz="2600" dirty="0"/>
              <a:t>повірити в себе, створює хорошу </a:t>
            </a:r>
            <a:r>
              <a:rPr lang="uk-UA" sz="2600" dirty="0" smtClean="0"/>
              <a:t>атмосферу</a:t>
            </a:r>
          </a:p>
          <a:p>
            <a:pPr marL="514350" indent="-514350">
              <a:buAutoNum type="arabicPeriod"/>
            </a:pPr>
            <a:r>
              <a:rPr lang="uk-UA" sz="2600" dirty="0" smtClean="0"/>
              <a:t>готує </a:t>
            </a:r>
            <a:r>
              <a:rPr lang="uk-UA" sz="2600" dirty="0"/>
              <a:t>до </a:t>
            </a:r>
            <a:r>
              <a:rPr lang="uk-UA" sz="2600" dirty="0" smtClean="0"/>
              <a:t>майбутнього</a:t>
            </a:r>
            <a:endParaRPr lang="uk-UA" sz="2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760" t="-795" r="26533" b="795"/>
          <a:stretch/>
        </p:blipFill>
        <p:spPr>
          <a:xfrm>
            <a:off x="6514831" y="96858"/>
            <a:ext cx="5560644" cy="4063017"/>
          </a:xfrm>
          <a:prstGeom prst="rect">
            <a:avLst/>
          </a:prstGeom>
        </p:spPr>
      </p:pic>
      <p:pic>
        <p:nvPicPr>
          <p:cNvPr id="6" name="Picture 2" descr="http://www.novadoba.org.ua/sites/default/files/images/cool_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9395" y="465006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781623" y="2725753"/>
            <a:ext cx="5912196" cy="5940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Етапи роботи у </a:t>
            </a:r>
            <a:r>
              <a:rPr lang="uk-UA" sz="3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школах</a:t>
            </a:r>
          </a:p>
          <a:p>
            <a:endParaRPr lang="uk-UA" sz="2400" dirty="0" smtClean="0"/>
          </a:p>
          <a:p>
            <a:r>
              <a:rPr lang="ru-RU" sz="2400" dirty="0" smtClean="0"/>
              <a:t>1. </a:t>
            </a:r>
            <a:r>
              <a:rPr lang="ru-RU" sz="2400" dirty="0" err="1"/>
              <a:t>Створення</a:t>
            </a:r>
            <a:r>
              <a:rPr lang="ru-RU" sz="2400" dirty="0"/>
              <a:t> та </a:t>
            </a:r>
            <a:r>
              <a:rPr lang="ru-RU" sz="2400" dirty="0" err="1"/>
              <a:t>ведення</a:t>
            </a:r>
            <a:r>
              <a:rPr lang="ru-RU" sz="2400" dirty="0"/>
              <a:t> блогу.</a:t>
            </a:r>
            <a:endParaRPr lang="uk-UA" sz="2400" dirty="0" smtClean="0"/>
          </a:p>
          <a:p>
            <a:r>
              <a:rPr lang="uk-UA" sz="2400" dirty="0"/>
              <a:t>2. Педагогічні </a:t>
            </a:r>
            <a:r>
              <a:rPr lang="uk-UA" sz="2400" dirty="0" smtClean="0"/>
              <a:t>ради</a:t>
            </a:r>
          </a:p>
          <a:p>
            <a:r>
              <a:rPr lang="uk-UA" sz="2400" dirty="0" smtClean="0"/>
              <a:t>3. Дебати </a:t>
            </a:r>
            <a:r>
              <a:rPr lang="uk-UA" sz="2400" dirty="0"/>
              <a:t>у класах </a:t>
            </a:r>
            <a:endParaRPr lang="uk-UA" sz="2400" dirty="0" smtClean="0"/>
          </a:p>
          <a:p>
            <a:r>
              <a:rPr lang="ru-RU" sz="2400" dirty="0" smtClean="0"/>
              <a:t>4. </a:t>
            </a:r>
            <a:r>
              <a:rPr lang="ru-RU" sz="2400" dirty="0" err="1" smtClean="0"/>
              <a:t>Шкільні</a:t>
            </a:r>
            <a:r>
              <a:rPr lang="ru-RU" sz="2400" dirty="0" smtClean="0"/>
              <a:t> </a:t>
            </a:r>
            <a:r>
              <a:rPr lang="ru-RU" sz="2400" dirty="0" err="1"/>
              <a:t>дебати</a:t>
            </a:r>
            <a:r>
              <a:rPr lang="ru-RU" sz="2400" dirty="0"/>
              <a:t> про </a:t>
            </a:r>
            <a:r>
              <a:rPr lang="ru-RU" sz="2400" dirty="0" err="1"/>
              <a:t>Шкільний</a:t>
            </a:r>
            <a:r>
              <a:rPr lang="ru-RU" sz="2400" dirty="0"/>
              <a:t> </a:t>
            </a:r>
            <a:r>
              <a:rPr lang="ru-RU" sz="2400" dirty="0" smtClean="0"/>
              <a:t>Кодекс</a:t>
            </a:r>
          </a:p>
          <a:p>
            <a:r>
              <a:rPr lang="uk-UA" sz="2400" dirty="0" smtClean="0"/>
              <a:t>5. Завдання </a:t>
            </a:r>
            <a:r>
              <a:rPr lang="uk-UA" sz="2400" dirty="0"/>
              <a:t>на </a:t>
            </a:r>
            <a:r>
              <a:rPr lang="uk-UA" sz="2400" dirty="0" smtClean="0"/>
              <a:t>вибір</a:t>
            </a:r>
          </a:p>
          <a:p>
            <a:r>
              <a:rPr lang="uk-UA" sz="2400" dirty="0" smtClean="0"/>
              <a:t>6. </a:t>
            </a:r>
            <a:r>
              <a:rPr lang="uk-UA" sz="2400" dirty="0"/>
              <a:t>Шкільний ярмарок </a:t>
            </a:r>
            <a:r>
              <a:rPr lang="en-US" sz="2400" dirty="0"/>
              <a:t>IKT </a:t>
            </a:r>
            <a:endParaRPr lang="uk-UA" sz="2400" dirty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292226" y="201161"/>
            <a:ext cx="105646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Основним</a:t>
            </a:r>
            <a:r>
              <a:rPr lang="ru-RU" sz="2800" dirty="0"/>
              <a:t> результатом </a:t>
            </a:r>
            <a:r>
              <a:rPr lang="ru-RU" sz="2800" dirty="0" err="1"/>
              <a:t>роботи</a:t>
            </a:r>
            <a:r>
              <a:rPr lang="ru-RU" sz="2800" dirty="0"/>
              <a:t> </a:t>
            </a:r>
            <a:r>
              <a:rPr lang="ru-RU" sz="2800" dirty="0" err="1"/>
              <a:t>шкільної</a:t>
            </a:r>
            <a:r>
              <a:rPr lang="ru-RU" sz="2800" dirty="0"/>
              <a:t> </a:t>
            </a:r>
            <a:r>
              <a:rPr lang="ru-RU" sz="2800" dirty="0" err="1"/>
              <a:t>громади</a:t>
            </a:r>
            <a:r>
              <a:rPr lang="ru-RU" sz="2800" dirty="0"/>
              <a:t> в </a:t>
            </a:r>
            <a:r>
              <a:rPr lang="ru-RU" sz="2800" dirty="0" err="1"/>
              <a:t>ході</a:t>
            </a:r>
            <a:r>
              <a:rPr lang="ru-RU" sz="2800" dirty="0"/>
              <a:t> демократичного </a:t>
            </a:r>
            <a:r>
              <a:rPr lang="ru-RU" sz="2800" dirty="0" err="1"/>
              <a:t>процесу</a:t>
            </a:r>
            <a:r>
              <a:rPr lang="ru-RU" sz="2800" dirty="0"/>
              <a:t> </a:t>
            </a:r>
            <a:r>
              <a:rPr lang="ru-RU" sz="2800" dirty="0" smtClean="0"/>
              <a:t>стане </a:t>
            </a:r>
            <a:r>
              <a:rPr lang="ru-RU" sz="2800" dirty="0" err="1"/>
              <a:t>розробка</a:t>
            </a:r>
            <a:r>
              <a:rPr lang="ru-RU" sz="2800" dirty="0"/>
              <a:t> </a:t>
            </a:r>
            <a:r>
              <a:rPr lang="ru-RU" sz="2800" u="sng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збірки</a:t>
            </a:r>
            <a:r>
              <a:rPr lang="ru-RU" sz="2800" u="sng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власних</a:t>
            </a:r>
            <a:r>
              <a:rPr lang="ru-RU" sz="28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правил</a:t>
            </a:r>
            <a:r>
              <a:rPr lang="ru-RU" sz="2800" u="sng" dirty="0"/>
              <a:t> </a:t>
            </a:r>
            <a:r>
              <a:rPr lang="ru-RU" sz="2800" dirty="0"/>
              <a:t>та (</a:t>
            </a:r>
            <a:r>
              <a:rPr lang="ru-RU" sz="2800" dirty="0" err="1"/>
              <a:t>можливо</a:t>
            </a:r>
            <a:r>
              <a:rPr lang="ru-RU" sz="2800" dirty="0"/>
              <a:t>) </a:t>
            </a:r>
            <a:r>
              <a:rPr lang="ru-RU" sz="2800" dirty="0" err="1"/>
              <a:t>рекомендації</a:t>
            </a:r>
            <a:r>
              <a:rPr lang="ru-RU" sz="2800" dirty="0"/>
              <a:t> </a:t>
            </a:r>
            <a:r>
              <a:rPr lang="ru-RU" sz="2800" dirty="0" err="1"/>
              <a:t>щодо</a:t>
            </a:r>
            <a:r>
              <a:rPr lang="ru-RU" sz="2800" dirty="0"/>
              <a:t> </a:t>
            </a:r>
            <a:r>
              <a:rPr lang="ru-RU" sz="2800" dirty="0" err="1"/>
              <a:t>використання</a:t>
            </a:r>
            <a:r>
              <a:rPr lang="ru-RU" sz="2800" dirty="0"/>
              <a:t> у </a:t>
            </a:r>
            <a:r>
              <a:rPr lang="ru-RU" sz="2800" dirty="0" err="1"/>
              <a:t>школі</a:t>
            </a:r>
            <a:r>
              <a:rPr lang="ru-RU" sz="2800" dirty="0"/>
              <a:t> </a:t>
            </a:r>
            <a:r>
              <a:rPr lang="ru-RU" sz="2800" dirty="0" err="1"/>
              <a:t>інформаційно-комунікативних</a:t>
            </a:r>
            <a:r>
              <a:rPr lang="ru-RU" sz="2800" dirty="0"/>
              <a:t> </a:t>
            </a:r>
            <a:r>
              <a:rPr lang="ru-RU" sz="2800" dirty="0" err="1" smtClean="0"/>
              <a:t>технологій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20"/>
          <a:stretch/>
        </p:blipFill>
        <p:spPr>
          <a:xfrm>
            <a:off x="6865343" y="2884867"/>
            <a:ext cx="5189281" cy="3271233"/>
          </a:xfrm>
          <a:prstGeom prst="rect">
            <a:avLst/>
          </a:prstGeom>
        </p:spPr>
      </p:pic>
      <p:pic>
        <p:nvPicPr>
          <p:cNvPr id="6" name="Picture 2" descr="http://www.novadoba.org.ua/sites/default/files/images/cool_scho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8415" y="36140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13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ісце для вмісту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85750" y="1893193"/>
            <a:ext cx="8278353" cy="4655713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685750" y="553792"/>
            <a:ext cx="8255358" cy="10689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Працюємо для майбутнього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xmlns="" val="16824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341" y="602520"/>
            <a:ext cx="8903788" cy="59200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341" y="5542656"/>
            <a:ext cx="8903788" cy="11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26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717"/>
          <a:stretch/>
        </p:blipFill>
        <p:spPr>
          <a:xfrm>
            <a:off x="1996225" y="1266584"/>
            <a:ext cx="7469747" cy="5114899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996225" y="605307"/>
            <a:ext cx="7469747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tx1"/>
                </a:solidFill>
              </a:rPr>
              <a:t>Зрощуєм</a:t>
            </a:r>
            <a:r>
              <a:rPr lang="uk-UA" sz="3600" b="1" dirty="0" smtClean="0">
                <a:solidFill>
                  <a:schemeClr val="tx1"/>
                </a:solidFill>
              </a:rPr>
              <a:t> інновації</a:t>
            </a:r>
            <a:endParaRPr lang="uk-UA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75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4106" y="631190"/>
            <a:ext cx="6838683" cy="568589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797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8496" y="1533819"/>
            <a:ext cx="8215214" cy="46287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0462" y="160958"/>
            <a:ext cx="9116732" cy="113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4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79" t="18529" r="8867"/>
          <a:stretch/>
        </p:blipFill>
        <p:spPr>
          <a:xfrm>
            <a:off x="1068943" y="1295936"/>
            <a:ext cx="9116735" cy="52918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430" y="154546"/>
            <a:ext cx="9168248" cy="11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23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2471" y="1503207"/>
            <a:ext cx="9077597" cy="510365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122471" y="1046007"/>
            <a:ext cx="9077597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/>
              <a:t>Раді знайомству</a:t>
            </a:r>
            <a:endParaRPr lang="uk-UA" sz="4400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5166" y="2031204"/>
            <a:ext cx="7199290" cy="404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866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8669" r="10474"/>
          <a:stretch/>
        </p:blipFill>
        <p:spPr>
          <a:xfrm>
            <a:off x="129320" y="547854"/>
            <a:ext cx="5857462" cy="4072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1250" r="13999"/>
          <a:stretch/>
        </p:blipFill>
        <p:spPr>
          <a:xfrm>
            <a:off x="1520798" y="3424176"/>
            <a:ext cx="5287618" cy="39769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1390" r="13931"/>
          <a:stretch/>
        </p:blipFill>
        <p:spPr>
          <a:xfrm>
            <a:off x="5440268" y="1030310"/>
            <a:ext cx="6042992" cy="4549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11601" r="45352"/>
          <a:stretch/>
        </p:blipFill>
        <p:spPr>
          <a:xfrm>
            <a:off x="8630591" y="574510"/>
            <a:ext cx="3485321" cy="4552107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631066" y="132522"/>
            <a:ext cx="10869582" cy="8977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https://www.educatornetwork.com/Profile/Details/7db9cbf1-98ca-4565-ad89-3081c5c5431f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10042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2630" y="940158"/>
            <a:ext cx="9541323" cy="5563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" t="9045" r="25015" b="19210"/>
          <a:stretch/>
        </p:blipFill>
        <p:spPr>
          <a:xfrm>
            <a:off x="4221253" y="2240923"/>
            <a:ext cx="7421247" cy="3992111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087361" y="1429555"/>
            <a:ext cx="7378612" cy="79848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err="1" smtClean="0">
                <a:solidFill>
                  <a:schemeClr val="tx1"/>
                </a:solidFill>
              </a:rPr>
              <a:t>Заліщицька</a:t>
            </a:r>
            <a:r>
              <a:rPr lang="uk-UA" sz="2000" dirty="0" smtClean="0">
                <a:solidFill>
                  <a:schemeClr val="tx1"/>
                </a:solidFill>
              </a:rPr>
              <a:t> державна гімназія Тернопільської області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34161" y="940158"/>
            <a:ext cx="100455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20</a:t>
            </a:r>
            <a:endParaRPr lang="uk-UA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3777" y="1970126"/>
            <a:ext cx="1588223" cy="158822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150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11" t="19599" r="5296" b="10286"/>
          <a:stretch/>
        </p:blipFill>
        <p:spPr bwMode="auto">
          <a:xfrm>
            <a:off x="1725769" y="1312730"/>
            <a:ext cx="8525813" cy="5255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339403" y="248538"/>
            <a:ext cx="9028089" cy="10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400" b="1" dirty="0" err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Хмарн</a:t>
            </a:r>
            <a:r>
              <a:rPr lang="uk-UA" sz="54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і сервіси у </a:t>
            </a:r>
            <a:r>
              <a:rPr lang="uk-UA" sz="54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роботі</a:t>
            </a:r>
            <a:r>
              <a:rPr lang="en-US" sz="44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5400" b="1" dirty="0">
                <a:latin typeface="Monotype Corsiva" panose="03010101010201010101" pitchFamily="66" charset="0"/>
              </a:rPr>
              <a:t>гімназії</a:t>
            </a:r>
            <a:endParaRPr lang="uk-UA" sz="5400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9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2434" y="579547"/>
            <a:ext cx="8847786" cy="53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ін">
  <a:themeElements>
    <a:clrScheme name="Берлі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і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і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TM04033917[[fn=Берлін]]</Template>
  <TotalTime>1075</TotalTime>
  <Words>322</Words>
  <Application>Microsoft Office PowerPoint</Application>
  <PresentationFormat>Довільний</PresentationFormat>
  <Paragraphs>68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7" baseType="lpstr">
      <vt:lpstr>Берлін</vt:lpstr>
      <vt:lpstr>Діаграма Microsoft Office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Звіт шкільного дослідження інноваційного викладання та навчання  у Заліщицькій державній гімназії</vt:lpstr>
      <vt:lpstr>                 ПАСПОРТ ДОСЛІДЖЕННЯ</vt:lpstr>
      <vt:lpstr>                 РОЗШИРЕНА КЛАСНА СПІЛЬНОТА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шкільного дослідження  інноваційного викладання та навчання  у Заліщицькій державній гімназії</dc:title>
  <dc:creator>Дяків Василь</dc:creator>
  <cp:lastModifiedBy>User</cp:lastModifiedBy>
  <cp:revision>46</cp:revision>
  <dcterms:created xsi:type="dcterms:W3CDTF">2015-09-27T13:25:38Z</dcterms:created>
  <dcterms:modified xsi:type="dcterms:W3CDTF">2015-10-08T07:00:07Z</dcterms:modified>
</cp:coreProperties>
</file>