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doc" ContentType="application/msword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1"/>
  </p:notesMasterIdLst>
  <p:handoutMasterIdLst>
    <p:handoutMasterId r:id="rId42"/>
  </p:handoutMasterIdLst>
  <p:sldIdLst>
    <p:sldId id="256" r:id="rId2"/>
    <p:sldId id="281" r:id="rId3"/>
    <p:sldId id="287" r:id="rId4"/>
    <p:sldId id="297" r:id="rId5"/>
    <p:sldId id="298" r:id="rId6"/>
    <p:sldId id="300" r:id="rId7"/>
    <p:sldId id="305" r:id="rId8"/>
    <p:sldId id="306" r:id="rId9"/>
    <p:sldId id="318" r:id="rId10"/>
    <p:sldId id="319" r:id="rId11"/>
    <p:sldId id="320" r:id="rId12"/>
    <p:sldId id="321" r:id="rId13"/>
    <p:sldId id="315" r:id="rId14"/>
    <p:sldId id="316" r:id="rId15"/>
    <p:sldId id="317" r:id="rId16"/>
    <p:sldId id="301" r:id="rId17"/>
    <p:sldId id="261" r:id="rId18"/>
    <p:sldId id="292" r:id="rId19"/>
    <p:sldId id="323" r:id="rId20"/>
    <p:sldId id="279" r:id="rId21"/>
    <p:sldId id="296" r:id="rId22"/>
    <p:sldId id="262" r:id="rId23"/>
    <p:sldId id="291" r:id="rId24"/>
    <p:sldId id="278" r:id="rId25"/>
    <p:sldId id="308" r:id="rId26"/>
    <p:sldId id="295" r:id="rId27"/>
    <p:sldId id="276" r:id="rId28"/>
    <p:sldId id="277" r:id="rId29"/>
    <p:sldId id="309" r:id="rId30"/>
    <p:sldId id="324" r:id="rId31"/>
    <p:sldId id="263" r:id="rId32"/>
    <p:sldId id="264" r:id="rId33"/>
    <p:sldId id="271" r:id="rId34"/>
    <p:sldId id="322" r:id="rId35"/>
    <p:sldId id="294" r:id="rId36"/>
    <p:sldId id="302" r:id="rId37"/>
    <p:sldId id="312" r:id="rId38"/>
    <p:sldId id="314" r:id="rId39"/>
    <p:sldId id="310" r:id="rId40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FFFF66"/>
    <a:srgbClr val="99FFCC"/>
    <a:srgbClr val="B8B8FF"/>
    <a:srgbClr val="CC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984" autoAdjust="0"/>
    <p:restoredTop sz="94485" autoAdjust="0"/>
  </p:normalViewPr>
  <p:slideViewPr>
    <p:cSldViewPr>
      <p:cViewPr>
        <p:scale>
          <a:sx n="60" d="100"/>
          <a:sy n="60" d="100"/>
        </p:scale>
        <p:origin x="-3084" y="-11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76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uk-UA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11A2059-848B-492B-A17B-B43B3CB0EBED}" type="datetimeFigureOut">
              <a:rPr lang="uk-UA"/>
              <a:pPr/>
              <a:t>30.08.2018</a:t>
            </a:fld>
            <a:endParaRPr lang="uk-UA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uk-UA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5A095B4-AA02-4797-884E-EEB409FB72BA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725CA7A-B899-4CBF-AF02-160C479F61AC}" type="datetimeFigureOut">
              <a:rPr lang="uk-UA"/>
              <a:pPr>
                <a:defRPr/>
              </a:pPr>
              <a:t>30.08.2018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47220E4-035A-494D-8616-3FDAEBC1F57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220E4-035A-494D-8616-3FDAEBC1F57C}" type="slidenum">
              <a:rPr lang="uk-UA" smtClean="0"/>
              <a:pPr>
                <a:defRPr/>
              </a:pPr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220E4-035A-494D-8616-3FDAEBC1F57C}" type="slidenum">
              <a:rPr lang="uk-UA" smtClean="0"/>
              <a:pPr>
                <a:defRPr/>
              </a:pPr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3A325C-EFF4-4C2E-B9BE-D0DD45DD6743}" type="slidenum">
              <a:rPr lang="uk-UA" smtClean="0"/>
              <a:pPr/>
              <a:t>21</a:t>
            </a:fld>
            <a:endParaRPr lang="uk-U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220E4-035A-494D-8616-3FDAEBC1F57C}" type="slidenum">
              <a:rPr lang="uk-UA" smtClean="0"/>
              <a:pPr>
                <a:defRPr/>
              </a:pPr>
              <a:t>22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220E4-035A-494D-8616-3FDAEBC1F57C}" type="slidenum">
              <a:rPr lang="uk-UA" smtClean="0"/>
              <a:pPr>
                <a:defRPr/>
              </a:pPr>
              <a:t>27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220E4-035A-494D-8616-3FDAEBC1F57C}" type="slidenum">
              <a:rPr lang="uk-UA" smtClean="0"/>
              <a:pPr>
                <a:defRPr/>
              </a:pPr>
              <a:t>28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mtClean="0"/>
              <a:t>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220E4-035A-494D-8616-3FDAEBC1F57C}" type="slidenum">
              <a:rPr lang="uk-UA" smtClean="0"/>
              <a:pPr>
                <a:defRPr/>
              </a:pPr>
              <a:t>36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220E4-035A-494D-8616-3FDAEBC1F57C}" type="slidenum">
              <a:rPr lang="uk-UA" smtClean="0"/>
              <a:pPr>
                <a:defRPr/>
              </a:pPr>
              <a:t>38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64AA8-2CA0-4094-BFD1-F8AF0A45419F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91490-D331-488F-A7AB-2E4BE7420827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0FC2F-486B-4479-897C-27FB8ACBBB13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3AF6-2527-46B9-92B8-B71907BB368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32656"/>
            <a:ext cx="8280920" cy="61926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8F063-EDE5-4C55-BE1E-B7260B9D8B7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F6359-BE0E-4D3D-9719-B03F5F70DF3B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537B2-492C-44AC-A646-0C28C51BDFD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CC4C0-67CE-4C28-937D-7348883B87BE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57962-81E0-44C3-8A34-1314C8092491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970BC-C912-4525-AC0B-8B7F9297F189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B12E1-C9F5-4E59-9C49-8E6E0AB79E9A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212D7-E6B0-4C0B-9B6E-C32C3DA7533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8375ED-6E4B-42FE-B43F-349752A2E629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897813" y="6642100"/>
            <a:ext cx="12461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&#1087;&#1088;&#1086;&#1077;&#1082;&#1090;_&#1057;&#1090;&#1088;&#1091;&#1082;%20&#1052;.docx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74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oleObject" Target="../embeddings/_________Microsoft_Office_Word_97_-_20031.doc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.%20&#1057;&#1090;&#1088;&#1091;&#1082;%20&#1052;.&#1042;.%2010%20&#1082;&#1083;.%20&#1041;&#1110;&#1073;&#1083;&#1110;&#1081;&#1085;&#1110;%20&#1089;&#1102;&#1078;&#1077;&#1090;&#1080;%20&#1074;%20&#1091;&#1082;&#1088;.%20&#1090;&#1072;%20&#1089;&#1074;&#1110;&#1090;.%20&#1083;&#1110;&#1090;..ppt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5181600" cy="4572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uk-UA" sz="4000" b="1" dirty="0" err="1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Портфоліо</a:t>
            </a:r>
            <a:r>
              <a:rPr lang="uk-UA" sz="4000" b="1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000" b="1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000" b="1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вчителя основ</a:t>
            </a:r>
            <a:r>
              <a:rPr lang="uk-UA" sz="4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християнської етики</a:t>
            </a:r>
            <a:r>
              <a:rPr lang="en-US" sz="4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4000" b="1" dirty="0" err="1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Великоберезовицької</a:t>
            </a:r>
            <a:r>
              <a:rPr lang="uk-UA" sz="4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ЗОШ</a:t>
            </a:r>
            <a:r>
              <a:rPr lang="en-US" sz="4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4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І-ІІІ ступенів</a:t>
            </a:r>
            <a:br>
              <a:rPr lang="uk-UA" sz="4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Венети Любові Степанівни</a:t>
            </a:r>
            <a:r>
              <a:rPr lang="uk-UA" sz="4800" dirty="0" smtClean="0"/>
              <a:t/>
            </a:r>
            <a:br>
              <a:rPr lang="uk-UA" sz="4800" dirty="0" smtClean="0"/>
            </a:br>
            <a:endParaRPr lang="uk-UA" sz="4000" dirty="0" smtClean="0"/>
          </a:p>
        </p:txBody>
      </p:sp>
      <p:pic>
        <p:nvPicPr>
          <p:cNvPr id="5" name="Picture 1" descr="C:\Documents and Settings\ПК\Рабочий стол\сканер\2014_01_15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57200"/>
            <a:ext cx="3163193" cy="428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F:\Фото для пр-ї_1\Тиждень хе\IMG_4859.JPG"/>
          <p:cNvPicPr>
            <a:picLocks noChangeAspect="1" noChangeArrowheads="1"/>
          </p:cNvPicPr>
          <p:nvPr/>
        </p:nvPicPr>
        <p:blipFill>
          <a:blip r:embed="rId3" cstate="print"/>
          <a:srcRect b="20000"/>
          <a:stretch>
            <a:fillRect/>
          </a:stretch>
        </p:blipFill>
        <p:spPr bwMode="auto">
          <a:xfrm>
            <a:off x="6096000" y="3505200"/>
            <a:ext cx="27432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5438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Тиждень християнської етики</a:t>
            </a:r>
          </a:p>
        </p:txBody>
      </p:sp>
      <p:pic>
        <p:nvPicPr>
          <p:cNvPr id="43013" name="Picture 5" descr="IMG_76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742950"/>
            <a:ext cx="2971800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296" name="Object 8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953000" y="2971800"/>
          <a:ext cx="1447800" cy="1131094"/>
        </p:xfrm>
        <a:graphic>
          <a:graphicData uri="http://schemas.openxmlformats.org/presentationml/2006/ole">
            <p:oleObj spid="_x0000_s53276" name="Document" showAsIcon="1" r:id="rId5" imgW="914400" imgH="714375" progId="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67000" y="2971800"/>
            <a:ext cx="2520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 err="1" smtClean="0">
                <a:solidFill>
                  <a:srgbClr val="0000FF"/>
                </a:solidFill>
              </a:rPr>
              <a:t>“Різдвяний</a:t>
            </a:r>
            <a:r>
              <a:rPr lang="uk-UA" sz="1600" b="1" dirty="0" smtClean="0">
                <a:solidFill>
                  <a:srgbClr val="0000FF"/>
                </a:solidFill>
              </a:rPr>
              <a:t> </a:t>
            </a:r>
            <a:r>
              <a:rPr lang="uk-UA" sz="1600" b="1" dirty="0" err="1" smtClean="0">
                <a:solidFill>
                  <a:srgbClr val="0000FF"/>
                </a:solidFill>
              </a:rPr>
              <a:t>вернісаж”</a:t>
            </a:r>
            <a:endParaRPr lang="ru-RU" sz="1600" b="1" dirty="0">
              <a:solidFill>
                <a:srgbClr val="0000FF"/>
              </a:solidFill>
            </a:endParaRPr>
          </a:p>
        </p:txBody>
      </p:sp>
      <p:pic>
        <p:nvPicPr>
          <p:cNvPr id="35843" name="Picture 3" descr="F:\Фото для пр-ї_1\Тиждень хе\IMG_4868.JPG"/>
          <p:cNvPicPr>
            <a:picLocks noChangeAspect="1" noChangeArrowheads="1"/>
          </p:cNvPicPr>
          <p:nvPr/>
        </p:nvPicPr>
        <p:blipFill>
          <a:blip r:embed="rId6" cstate="print"/>
          <a:srcRect l="7692" r="25000"/>
          <a:stretch>
            <a:fillRect/>
          </a:stretch>
        </p:blipFill>
        <p:spPr bwMode="auto">
          <a:xfrm>
            <a:off x="533400" y="3505200"/>
            <a:ext cx="26670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F:\Фото для пр-ї_1\Тиждень хе\DSCF07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3886200"/>
            <a:ext cx="3581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C:\Documents and Settings\ПК\Рабочий стол\сканер\2014_01_21\IMG_0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838200"/>
            <a:ext cx="1496467" cy="2051382"/>
          </a:xfrm>
          <a:prstGeom prst="rect">
            <a:avLst/>
          </a:prstGeom>
          <a:noFill/>
        </p:spPr>
      </p:pic>
      <p:pic>
        <p:nvPicPr>
          <p:cNvPr id="35847" name="Picture 7" descr="C:\Documents and Settings\ПК\Рабочий стол\сканер\2014_01_21\IM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838200"/>
            <a:ext cx="1452394" cy="2051382"/>
          </a:xfrm>
          <a:prstGeom prst="rect">
            <a:avLst/>
          </a:prstGeom>
          <a:noFill/>
        </p:spPr>
      </p:pic>
      <p:pic>
        <p:nvPicPr>
          <p:cNvPr id="35848" name="Picture 8" descr="C:\Documents and Settings\ПК\Рабочий стол\сканер\2014_01_21\IMG_0001.jpg"/>
          <p:cNvPicPr>
            <a:picLocks noChangeAspect="1" noChangeArrowheads="1"/>
          </p:cNvPicPr>
          <p:nvPr/>
        </p:nvPicPr>
        <p:blipFill>
          <a:blip r:embed="rId10" cstate="print"/>
          <a:srcRect r="3252"/>
          <a:stretch>
            <a:fillRect/>
          </a:stretch>
        </p:blipFill>
        <p:spPr bwMode="auto">
          <a:xfrm>
            <a:off x="3962400" y="838200"/>
            <a:ext cx="1447800" cy="205138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3400" y="762000"/>
            <a:ext cx="8305800" cy="808038"/>
          </a:xfrm>
        </p:spPr>
        <p:txBody>
          <a:bodyPr/>
          <a:lstStyle/>
          <a:p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Участь в семінарах, методичних </a:t>
            </a:r>
            <a:b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єднаннях районного та обласного рівнів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7890" name="Picture 2" descr="C:\Users\pc\Desktop\Новая папка (4)\DSC_0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2057400"/>
            <a:ext cx="2895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Семінар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133600"/>
            <a:ext cx="2413484" cy="216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F:\Семінар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343400"/>
            <a:ext cx="2808204" cy="192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" descr="C:\Users\pc\Desktop\Новая папка (4)\DSC_04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4884" y="2057400"/>
            <a:ext cx="2743200" cy="2025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1" y="4267200"/>
            <a:ext cx="2743200" cy="204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61003" y="4300218"/>
            <a:ext cx="2530583" cy="18737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5180"/>
            <a:ext cx="8229600" cy="652457"/>
          </a:xfrm>
        </p:spPr>
        <p:txBody>
          <a:bodyPr/>
          <a:lstStyle/>
          <a:p>
            <a:r>
              <a:rPr lang="uk-UA" sz="2400" dirty="0"/>
              <a:t>С</a:t>
            </a:r>
            <a:r>
              <a:rPr lang="uk-UA" sz="2400" dirty="0" smtClean="0"/>
              <a:t>емінар </a:t>
            </a:r>
            <a:r>
              <a:rPr lang="uk-UA" sz="2400" dirty="0"/>
              <a:t>вчителів основ </a:t>
            </a:r>
            <a:r>
              <a:rPr lang="uk-UA" sz="2400" dirty="0" smtClean="0"/>
              <a:t>християнської етики</a:t>
            </a:r>
            <a:br>
              <a:rPr lang="uk-UA" sz="2400" dirty="0" smtClean="0"/>
            </a:br>
            <a:r>
              <a:rPr lang="uk-UA" sz="2400" dirty="0" smtClean="0"/>
              <a:t>Урочиста академія</a:t>
            </a:r>
            <a:br>
              <a:rPr lang="uk-UA" sz="2400" dirty="0" smtClean="0"/>
            </a:br>
            <a:r>
              <a:rPr lang="uk-UA" sz="2400" dirty="0" smtClean="0"/>
              <a:t> «</a:t>
            </a:r>
            <a:r>
              <a:rPr lang="uk-UA" sz="2400" dirty="0" err="1" smtClean="0"/>
              <a:t>Андрей</a:t>
            </a:r>
            <a:r>
              <a:rPr lang="uk-UA" sz="2400" dirty="0" smtClean="0"/>
              <a:t> </a:t>
            </a:r>
            <a:r>
              <a:rPr lang="uk-UA" sz="2400" dirty="0"/>
              <a:t>Шептицький – духовний будівничий української нації»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921"/>
          <a:stretch/>
        </p:blipFill>
        <p:spPr>
          <a:xfrm>
            <a:off x="1849665" y="1732695"/>
            <a:ext cx="1723687" cy="2289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0" t="23965" r="6771" b="17834"/>
          <a:stretch/>
        </p:blipFill>
        <p:spPr>
          <a:xfrm>
            <a:off x="5688623" y="1861487"/>
            <a:ext cx="3048000" cy="2031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721" y="4274666"/>
            <a:ext cx="2971800" cy="2198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9315" y="3764562"/>
            <a:ext cx="1688518" cy="2542263"/>
          </a:xfrm>
          <a:prstGeom prst="rect">
            <a:avLst/>
          </a:prstGeom>
        </p:spPr>
      </p:pic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61" b="-258"/>
          <a:stretch/>
        </p:blipFill>
        <p:spPr>
          <a:xfrm>
            <a:off x="3573352" y="2412849"/>
            <a:ext cx="2115271" cy="2961031"/>
          </a:xfrm>
        </p:spPr>
      </p:pic>
    </p:spTree>
    <p:extLst>
      <p:ext uri="{BB962C8B-B14F-4D97-AF65-F5344CB8AC3E}">
        <p14:creationId xmlns:p14="http://schemas.microsoft.com/office/powerpoint/2010/main" xmlns="" val="2824548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 descr="C:\Documents and Settings\ПК\Рабочий стол\сканер\2014_01_14\IMG_0004.jpg"/>
          <p:cNvPicPr>
            <a:picLocks noChangeAspect="1" noChangeArrowheads="1"/>
          </p:cNvPicPr>
          <p:nvPr/>
        </p:nvPicPr>
        <p:blipFill>
          <a:blip r:embed="rId2" cstate="print"/>
          <a:srcRect l="3846" t="1404"/>
          <a:stretch>
            <a:fillRect/>
          </a:stretch>
        </p:blipFill>
        <p:spPr bwMode="auto">
          <a:xfrm>
            <a:off x="685800" y="838200"/>
            <a:ext cx="3886200" cy="54585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4953000" cy="7747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Творчі доробки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4036" name="Picture 4" descr="C:\Documents and Settings\ПК\Рабочий стол\сканер\2014_01_14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838200"/>
            <a:ext cx="3791694" cy="5407653"/>
          </a:xfrm>
          <a:prstGeom prst="rect">
            <a:avLst/>
          </a:prstGeom>
          <a:noFill/>
        </p:spPr>
      </p:pic>
      <p:pic>
        <p:nvPicPr>
          <p:cNvPr id="44038" name="Picture 6" descr="C:\Documents and Settings\ПК\Рабочий стол\сканер\2014_01_14\IMG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200400"/>
            <a:ext cx="2139851" cy="3060345"/>
          </a:xfrm>
          <a:prstGeom prst="rect">
            <a:avLst/>
          </a:prstGeom>
          <a:noFill/>
        </p:spPr>
      </p:pic>
      <p:pic>
        <p:nvPicPr>
          <p:cNvPr id="44035" name="Picture 3" descr="C:\Documents and Settings\ПК\Рабочий стол\сканер\2014_01_14\IMG_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8861" y="2755964"/>
            <a:ext cx="2526939" cy="35686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F:\foto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4587" y="381000"/>
            <a:ext cx="4218413" cy="6019800"/>
          </a:xfrm>
          <a:prstGeom prst="rect">
            <a:avLst/>
          </a:prstGeom>
          <a:noFill/>
        </p:spPr>
      </p:pic>
      <p:pic>
        <p:nvPicPr>
          <p:cNvPr id="5122" name="Picture 2" descr="F:\foto\4.JPG"/>
          <p:cNvPicPr>
            <a:picLocks noChangeAspect="1" noChangeArrowheads="1"/>
          </p:cNvPicPr>
          <p:nvPr/>
        </p:nvPicPr>
        <p:blipFill>
          <a:blip r:embed="rId3" cstate="print"/>
          <a:srcRect r="14798"/>
          <a:stretch>
            <a:fillRect/>
          </a:stretch>
        </p:blipFill>
        <p:spPr bwMode="auto">
          <a:xfrm>
            <a:off x="612988" y="381000"/>
            <a:ext cx="3882812" cy="3733800"/>
          </a:xfrm>
          <a:prstGeom prst="rect">
            <a:avLst/>
          </a:prstGeom>
          <a:noFill/>
        </p:spPr>
      </p:pic>
      <p:pic>
        <p:nvPicPr>
          <p:cNvPr id="5123" name="Picture 3" descr="F:\foto\5.JPG"/>
          <p:cNvPicPr>
            <a:picLocks noChangeAspect="1" noChangeArrowheads="1"/>
          </p:cNvPicPr>
          <p:nvPr/>
        </p:nvPicPr>
        <p:blipFill>
          <a:blip r:embed="rId4" cstate="print"/>
          <a:srcRect t="14713"/>
          <a:stretch>
            <a:fillRect/>
          </a:stretch>
        </p:blipFill>
        <p:spPr bwMode="auto">
          <a:xfrm>
            <a:off x="533400" y="2743200"/>
            <a:ext cx="3886200" cy="3657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5867400" cy="9144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Відгуки про роботу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6082" name="Picture 2" descr="C:\Documents and Settings\ПК\Рабочий стол\сканер\2014_01_14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838200"/>
            <a:ext cx="4648200" cy="556658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D:\Семінар\Дитячий будинок\DSCN7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2971800" cy="221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24400" y="2209800"/>
            <a:ext cx="4114800" cy="4191000"/>
          </a:xfrm>
        </p:spPr>
        <p:txBody>
          <a:bodyPr/>
          <a:lstStyle/>
          <a:p>
            <a:pPr>
              <a:buNone/>
            </a:pPr>
            <a:r>
              <a:rPr lang="uk-UA" sz="2400" b="1" dirty="0" smtClean="0">
                <a:solidFill>
                  <a:srgbClr val="0000FF"/>
                </a:solidFill>
              </a:rPr>
              <a:t>                   </a:t>
            </a:r>
            <a:r>
              <a:rPr lang="uk-UA" sz="2000" b="1" dirty="0" smtClean="0">
                <a:solidFill>
                  <a:srgbClr val="0000FF"/>
                </a:solidFill>
              </a:rPr>
              <a:t>допомагає дітям:</a:t>
            </a:r>
          </a:p>
          <a:p>
            <a:r>
              <a:rPr lang="uk-UA" sz="2000" b="1" dirty="0" smtClean="0">
                <a:solidFill>
                  <a:srgbClr val="0000FF"/>
                </a:solidFill>
              </a:rPr>
              <a:t> ближче пізнати Бога, відчути себе інструментом в Його руках; </a:t>
            </a:r>
          </a:p>
          <a:p>
            <a:r>
              <a:rPr lang="uk-UA" sz="2000" b="1" dirty="0" smtClean="0">
                <a:solidFill>
                  <a:srgbClr val="0000FF"/>
                </a:solidFill>
              </a:rPr>
              <a:t>розкрити  та розвивати таланти; </a:t>
            </a:r>
          </a:p>
          <a:p>
            <a:r>
              <a:rPr lang="uk-UA" sz="2000" b="1" dirty="0" smtClean="0">
                <a:solidFill>
                  <a:srgbClr val="0000FF"/>
                </a:solidFill>
              </a:rPr>
              <a:t>заохочує вивчати духовну спадщину свого народу з метою збереження її для подальших поколінь та усвідомлення своєї місії у розвитку держави; </a:t>
            </a:r>
          </a:p>
          <a:p>
            <a:r>
              <a:rPr lang="uk-UA" sz="2000" b="1" dirty="0" smtClean="0">
                <a:solidFill>
                  <a:srgbClr val="0000FF"/>
                </a:solidFill>
              </a:rPr>
              <a:t>навчає любити Бога через любов до людей, до рідної землі, творити діла милосердя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1066800" y="304800"/>
            <a:ext cx="8458200" cy="11430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Позаурочна робота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1" descr="D:\Семінар\фото для портфоліо\IMG_7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143000"/>
            <a:ext cx="24384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D:\Семінар\фото для портфоліо\IMG_2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495800"/>
            <a:ext cx="2971800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 descr="D:\Семінар\фото для портфоліо\IMG_74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04800"/>
            <a:ext cx="2755153" cy="2066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2-Бк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219200"/>
            <a:ext cx="3171825" cy="4229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2-А кл Рогачук Христина малюно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438400"/>
            <a:ext cx="245745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915400" cy="685800"/>
          </a:xfrm>
        </p:spPr>
        <p:txBody>
          <a:bodyPr/>
          <a:lstStyle/>
          <a:p>
            <a:pPr>
              <a:defRPr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Всеукраїнська олімпіада  </a:t>
            </a:r>
            <a:r>
              <a:rPr lang="uk-UA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“Юні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знавці  </a:t>
            </a:r>
            <a:r>
              <a:rPr lang="uk-UA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Біблії”</a:t>
            </a:r>
            <a:endParaRPr lang="uk-UA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050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4630738" y="7586663"/>
          <a:ext cx="4048125" cy="2678112"/>
        </p:xfrm>
        <a:graphic>
          <a:graphicData uri="http://schemas.openxmlformats.org/presentationml/2006/ole">
            <p:oleObj spid="_x0000_s2111" name="Document" r:id="rId5" imgW="6222456" imgH="4118092" progId="">
              <p:embed/>
            </p:oleObj>
          </a:graphicData>
        </a:graphic>
      </p:graphicFrame>
      <p:graphicFrame>
        <p:nvGraphicFramePr>
          <p:cNvPr id="2060" name="Object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562600" y="990600"/>
          <a:ext cx="1853183" cy="1447800"/>
        </p:xfrm>
        <a:graphic>
          <a:graphicData uri="http://schemas.openxmlformats.org/presentationml/2006/ole">
            <p:oleObj spid="_x0000_s2112" name="Презентация" showAsIcon="1" r:id="rId6" imgW="914400" imgH="714375" progId="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2800" y="5206425"/>
            <a:ext cx="2829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 smtClean="0">
                <a:solidFill>
                  <a:srgbClr val="0000FF"/>
                </a:solidFill>
              </a:rPr>
              <a:t>2 кл. Чернець Олеся</a:t>
            </a:r>
          </a:p>
          <a:p>
            <a:r>
              <a:rPr lang="uk-UA" sz="1600" b="1" dirty="0" smtClean="0">
                <a:solidFill>
                  <a:srgbClr val="0000FF"/>
                </a:solidFill>
              </a:rPr>
              <a:t>ІІ етап – І місце 2012 р. 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5943600" y="5791200"/>
            <a:ext cx="339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uk-UA" b="1" dirty="0" err="1" smtClean="0">
                <a:solidFill>
                  <a:srgbClr val="0000FF"/>
                </a:solidFill>
              </a:rPr>
              <a:t>кл.Рогачук</a:t>
            </a:r>
            <a:r>
              <a:rPr lang="uk-UA" b="1" dirty="0" smtClean="0">
                <a:solidFill>
                  <a:srgbClr val="0000FF"/>
                </a:solidFill>
              </a:rPr>
              <a:t> Христина</a:t>
            </a:r>
          </a:p>
          <a:p>
            <a:r>
              <a:rPr lang="uk-UA" b="1" dirty="0" smtClean="0">
                <a:solidFill>
                  <a:srgbClr val="0000FF"/>
                </a:solidFill>
              </a:rPr>
              <a:t>ІІ етап –ІІІ місце 2012 р.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1" name="Picture 8" descr="4 кл Щигельська Вероніка колаж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914400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 rot="10800000" flipV="1">
            <a:off x="685800" y="329050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0000FF"/>
                </a:solidFill>
              </a:rPr>
              <a:t>4 кл. </a:t>
            </a:r>
            <a:r>
              <a:rPr lang="uk-UA" sz="1600" b="1" dirty="0" err="1" smtClean="0">
                <a:solidFill>
                  <a:srgbClr val="0000FF"/>
                </a:solidFill>
              </a:rPr>
              <a:t>Щигельська</a:t>
            </a:r>
            <a:r>
              <a:rPr lang="uk-UA" sz="1600" b="1" dirty="0" smtClean="0">
                <a:solidFill>
                  <a:srgbClr val="0000FF"/>
                </a:solidFill>
              </a:rPr>
              <a:t> Вероніка</a:t>
            </a:r>
          </a:p>
          <a:p>
            <a:r>
              <a:rPr lang="uk-UA" sz="1600" b="1" dirty="0" smtClean="0">
                <a:solidFill>
                  <a:srgbClr val="0000FF"/>
                </a:solidFill>
              </a:rPr>
              <a:t>ІІ етап – Ім. 2012р. 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6" name="Скругленный прямоугольник 15">
            <a:hlinkClick r:id="rId8" action="ppaction://hlinkfile"/>
          </p:cNvPr>
          <p:cNvSpPr/>
          <p:nvPr/>
        </p:nvSpPr>
        <p:spPr>
          <a:xfrm>
            <a:off x="1066800" y="4038600"/>
            <a:ext cx="1828800" cy="2209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r>
              <a:rPr lang="uk-UA" sz="1400" b="1" dirty="0" smtClean="0"/>
              <a:t>Проект</a:t>
            </a:r>
            <a:endParaRPr lang="ru-RU" sz="1400" b="1" dirty="0" smtClean="0"/>
          </a:p>
          <a:p>
            <a:pPr algn="ctr"/>
            <a:r>
              <a:rPr lang="uk-UA" sz="1400" b="1" dirty="0" smtClean="0"/>
              <a:t>«Відкрий своє серце для добра!»</a:t>
            </a:r>
          </a:p>
          <a:p>
            <a:pPr algn="ctr"/>
            <a:r>
              <a:rPr lang="uk-UA" sz="1400" b="1" dirty="0" smtClean="0"/>
              <a:t>учениці 11 класу</a:t>
            </a:r>
          </a:p>
          <a:p>
            <a:pPr algn="ctr"/>
            <a:r>
              <a:rPr lang="uk-UA" sz="1400" b="1" dirty="0" err="1" smtClean="0"/>
              <a:t>Струк</a:t>
            </a:r>
            <a:r>
              <a:rPr lang="uk-UA" sz="1400" b="1" dirty="0" smtClean="0"/>
              <a:t> М.</a:t>
            </a:r>
          </a:p>
          <a:p>
            <a:pPr algn="ctr"/>
            <a:endParaRPr lang="uk-UA" sz="1400" b="1" dirty="0" smtClean="0"/>
          </a:p>
          <a:p>
            <a:pPr algn="ctr"/>
            <a:r>
              <a:rPr lang="uk-UA" sz="1400" b="1" dirty="0" smtClean="0"/>
              <a:t>2012 р.</a:t>
            </a:r>
          </a:p>
          <a:p>
            <a:pPr algn="ctr"/>
            <a:endParaRPr lang="uk-UA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Documents and Settings\ПК\Рабочий стол\сканер\2014_01_15\IMG_0002.jpg"/>
          <p:cNvPicPr>
            <a:picLocks noChangeAspect="1" noChangeArrowheads="1"/>
          </p:cNvPicPr>
          <p:nvPr/>
        </p:nvPicPr>
        <p:blipFill>
          <a:blip r:embed="rId2" cstate="print"/>
          <a:srcRect l="3808"/>
          <a:stretch>
            <a:fillRect/>
          </a:stretch>
        </p:blipFill>
        <p:spPr bwMode="auto">
          <a:xfrm>
            <a:off x="6517233" y="152400"/>
            <a:ext cx="2169567" cy="3091809"/>
          </a:xfrm>
          <a:prstGeom prst="rect">
            <a:avLst/>
          </a:prstGeom>
          <a:noFill/>
        </p:spPr>
      </p:pic>
      <p:pic>
        <p:nvPicPr>
          <p:cNvPr id="37890" name="Picture 2" descr="C:\Documents and Settings\ПК\Рабочий стол\сканер\2014_01_15\IMG_0001.jpg"/>
          <p:cNvPicPr>
            <a:picLocks noChangeAspect="1" noChangeArrowheads="1"/>
          </p:cNvPicPr>
          <p:nvPr/>
        </p:nvPicPr>
        <p:blipFill>
          <a:blip r:embed="rId3" cstate="print"/>
          <a:srcRect l="3653"/>
          <a:stretch>
            <a:fillRect/>
          </a:stretch>
        </p:blipFill>
        <p:spPr bwMode="auto">
          <a:xfrm>
            <a:off x="4495800" y="152400"/>
            <a:ext cx="2009775" cy="303414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4648200" cy="792162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Перемоги в олімпіадах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6" name="Текст 115"/>
          <p:cNvSpPr>
            <a:spLocks noGrp="1"/>
          </p:cNvSpPr>
          <p:nvPr>
            <p:ph type="body" idx="1"/>
          </p:nvPr>
        </p:nvSpPr>
        <p:spPr>
          <a:xfrm>
            <a:off x="685800" y="2041842"/>
            <a:ext cx="4040188" cy="45719"/>
          </a:xfrm>
        </p:spPr>
        <p:txBody>
          <a:bodyPr/>
          <a:lstStyle/>
          <a:p>
            <a:r>
              <a:rPr lang="uk-UA" dirty="0" smtClean="0"/>
              <a:t>      </a:t>
            </a:r>
            <a:endParaRPr lang="ru-RU" dirty="0"/>
          </a:p>
        </p:txBody>
      </p:sp>
      <p:sp>
        <p:nvSpPr>
          <p:cNvPr id="117" name="Содержимое 116"/>
          <p:cNvSpPr>
            <a:spLocks noGrp="1"/>
          </p:cNvSpPr>
          <p:nvPr>
            <p:ph sz="half" idx="2"/>
          </p:nvPr>
        </p:nvSpPr>
        <p:spPr>
          <a:xfrm>
            <a:off x="762000" y="1447800"/>
            <a:ext cx="4040188" cy="3951288"/>
          </a:xfrm>
        </p:spPr>
        <p:txBody>
          <a:bodyPr/>
          <a:lstStyle/>
          <a:p>
            <a:pPr lvl="3">
              <a:buNone/>
            </a:pPr>
            <a:endParaRPr lang="uk-UA" b="1" i="1" dirty="0">
              <a:solidFill>
                <a:srgbClr val="0000FF"/>
              </a:solidFill>
            </a:endParaRPr>
          </a:p>
          <a:p>
            <a:pPr lvl="3">
              <a:buNone/>
            </a:pPr>
            <a:r>
              <a:rPr lang="uk-UA" b="1" i="1" dirty="0" smtClean="0">
                <a:solidFill>
                  <a:srgbClr val="0000FF"/>
                </a:solidFill>
              </a:rPr>
              <a:t>2012 р.</a:t>
            </a:r>
            <a:r>
              <a:rPr lang="uk-UA" b="1" dirty="0" smtClean="0">
                <a:solidFill>
                  <a:srgbClr val="0000FF"/>
                </a:solidFill>
              </a:rPr>
              <a:t>   </a:t>
            </a:r>
          </a:p>
          <a:p>
            <a:pPr lvl="3">
              <a:buNone/>
            </a:pPr>
            <a:r>
              <a:rPr lang="uk-UA" b="1" dirty="0" smtClean="0">
                <a:solidFill>
                  <a:srgbClr val="0000FF"/>
                </a:solidFill>
              </a:rPr>
              <a:t>  ІІІ етап</a:t>
            </a:r>
          </a:p>
          <a:p>
            <a:r>
              <a:rPr lang="uk-UA" sz="1600" dirty="0" smtClean="0">
                <a:solidFill>
                  <a:srgbClr val="0000FF"/>
                </a:solidFill>
              </a:rPr>
              <a:t>І м. 11 кл. </a:t>
            </a:r>
            <a:r>
              <a:rPr lang="uk-UA" sz="1600" dirty="0" err="1" smtClean="0">
                <a:solidFill>
                  <a:srgbClr val="0000FF"/>
                </a:solidFill>
              </a:rPr>
              <a:t>Струк</a:t>
            </a:r>
            <a:r>
              <a:rPr lang="uk-UA" sz="1600" dirty="0" smtClean="0">
                <a:solidFill>
                  <a:srgbClr val="0000FF"/>
                </a:solidFill>
              </a:rPr>
              <a:t> Мар</a:t>
            </a:r>
            <a:r>
              <a:rPr lang="en-US" sz="1600" dirty="0" smtClean="0">
                <a:solidFill>
                  <a:srgbClr val="0000FF"/>
                </a:solidFill>
              </a:rPr>
              <a:t>’</a:t>
            </a:r>
            <a:r>
              <a:rPr lang="uk-UA" sz="1600" dirty="0" err="1" smtClean="0">
                <a:solidFill>
                  <a:srgbClr val="0000FF"/>
                </a:solidFill>
              </a:rPr>
              <a:t>яна</a:t>
            </a:r>
            <a:endParaRPr lang="uk-UA" sz="1600" i="1" dirty="0" smtClean="0">
              <a:solidFill>
                <a:srgbClr val="0000FF"/>
              </a:solidFill>
            </a:endParaRPr>
          </a:p>
          <a:p>
            <a:r>
              <a:rPr lang="uk-UA" sz="1600" dirty="0" smtClean="0">
                <a:solidFill>
                  <a:srgbClr val="0000FF"/>
                </a:solidFill>
              </a:rPr>
              <a:t>І м. 7 кл. </a:t>
            </a:r>
            <a:r>
              <a:rPr lang="uk-UA" sz="1600" dirty="0" err="1" smtClean="0">
                <a:solidFill>
                  <a:srgbClr val="0000FF"/>
                </a:solidFill>
              </a:rPr>
              <a:t>Пришляк</a:t>
            </a:r>
            <a:r>
              <a:rPr lang="uk-UA" sz="1600" dirty="0" smtClean="0">
                <a:solidFill>
                  <a:srgbClr val="0000FF"/>
                </a:solidFill>
              </a:rPr>
              <a:t> Христина</a:t>
            </a:r>
          </a:p>
          <a:p>
            <a:r>
              <a:rPr lang="uk-UA" sz="1600" b="1" dirty="0" smtClean="0">
                <a:solidFill>
                  <a:srgbClr val="0000FF"/>
                </a:solidFill>
              </a:rPr>
              <a:t>                            ІІ етап</a:t>
            </a:r>
          </a:p>
          <a:p>
            <a:r>
              <a:rPr lang="uk-UA" sz="1600" dirty="0" smtClean="0">
                <a:solidFill>
                  <a:srgbClr val="0000FF"/>
                </a:solidFill>
              </a:rPr>
              <a:t>І м.  8 кл. </a:t>
            </a:r>
            <a:r>
              <a:rPr lang="uk-UA" sz="1600" dirty="0" err="1" smtClean="0">
                <a:solidFill>
                  <a:srgbClr val="0000FF"/>
                </a:solidFill>
              </a:rPr>
              <a:t>Суботяк</a:t>
            </a:r>
            <a:r>
              <a:rPr lang="uk-UA" sz="1600" dirty="0" smtClean="0">
                <a:solidFill>
                  <a:srgbClr val="0000FF"/>
                </a:solidFill>
              </a:rPr>
              <a:t> Уляна</a:t>
            </a:r>
          </a:p>
          <a:p>
            <a:pPr>
              <a:buNone/>
            </a:pPr>
            <a:r>
              <a:rPr lang="uk-UA" sz="1600" b="1" dirty="0" smtClean="0">
                <a:solidFill>
                  <a:srgbClr val="0000FF"/>
                </a:solidFill>
              </a:rPr>
              <a:t>                                 </a:t>
            </a:r>
          </a:p>
          <a:p>
            <a:pPr>
              <a:buNone/>
            </a:pPr>
            <a:r>
              <a:rPr lang="uk-UA" sz="1600" b="1" i="1" dirty="0" smtClean="0">
                <a:solidFill>
                  <a:srgbClr val="0000FF"/>
                </a:solidFill>
              </a:rPr>
              <a:t>                                       2011 р.</a:t>
            </a:r>
          </a:p>
          <a:p>
            <a:r>
              <a:rPr lang="uk-UA" sz="1600" b="1" dirty="0" smtClean="0">
                <a:solidFill>
                  <a:srgbClr val="0000FF"/>
                </a:solidFill>
              </a:rPr>
              <a:t>                           І</a:t>
            </a:r>
            <a:r>
              <a:rPr lang="en-US" sz="1600" b="1" dirty="0" smtClean="0">
                <a:solidFill>
                  <a:srgbClr val="0000FF"/>
                </a:solidFill>
              </a:rPr>
              <a:t>V</a:t>
            </a:r>
            <a:r>
              <a:rPr lang="uk-UA" sz="1600" b="1" dirty="0" smtClean="0">
                <a:solidFill>
                  <a:srgbClr val="0000FF"/>
                </a:solidFill>
              </a:rPr>
              <a:t> етап</a:t>
            </a:r>
          </a:p>
          <a:p>
            <a:r>
              <a:rPr lang="uk-UA" sz="1600" dirty="0" smtClean="0">
                <a:solidFill>
                  <a:srgbClr val="0000FF"/>
                </a:solidFill>
              </a:rPr>
              <a:t>ІІІ м. 7 кл. Данько Анастасія</a:t>
            </a:r>
          </a:p>
          <a:p>
            <a:r>
              <a:rPr lang="uk-UA" sz="1600" b="1" dirty="0" smtClean="0">
                <a:solidFill>
                  <a:srgbClr val="0000FF"/>
                </a:solidFill>
              </a:rPr>
              <a:t>                            ІІІ етап</a:t>
            </a:r>
          </a:p>
          <a:p>
            <a:r>
              <a:rPr lang="uk-UA" sz="1600" dirty="0" smtClean="0">
                <a:solidFill>
                  <a:srgbClr val="0000FF"/>
                </a:solidFill>
              </a:rPr>
              <a:t>І м. 7 кл. Данько Анастасія</a:t>
            </a:r>
          </a:p>
          <a:p>
            <a:r>
              <a:rPr lang="uk-UA" sz="1600" dirty="0" smtClean="0">
                <a:solidFill>
                  <a:srgbClr val="0000FF"/>
                </a:solidFill>
              </a:rPr>
              <a:t>ІІ м. 11 кл. </a:t>
            </a:r>
            <a:r>
              <a:rPr lang="uk-UA" sz="1600" dirty="0" err="1" smtClean="0">
                <a:solidFill>
                  <a:srgbClr val="0000FF"/>
                </a:solidFill>
              </a:rPr>
              <a:t>Струк</a:t>
            </a:r>
            <a:r>
              <a:rPr lang="uk-UA" sz="1600" dirty="0" smtClean="0">
                <a:solidFill>
                  <a:srgbClr val="0000FF"/>
                </a:solidFill>
              </a:rPr>
              <a:t> Мар</a:t>
            </a:r>
            <a:r>
              <a:rPr lang="en-US" sz="1600" dirty="0" smtClean="0">
                <a:solidFill>
                  <a:srgbClr val="0000FF"/>
                </a:solidFill>
              </a:rPr>
              <a:t>’</a:t>
            </a:r>
            <a:r>
              <a:rPr lang="uk-UA" sz="1600" dirty="0" err="1" smtClean="0">
                <a:solidFill>
                  <a:srgbClr val="0000FF"/>
                </a:solidFill>
              </a:rPr>
              <a:t>яна</a:t>
            </a:r>
            <a:endParaRPr lang="uk-UA" sz="1600" dirty="0" smtClean="0">
              <a:solidFill>
                <a:srgbClr val="0000FF"/>
              </a:solidFill>
            </a:endParaRPr>
          </a:p>
          <a:p>
            <a:r>
              <a:rPr lang="uk-UA" sz="1600" b="1" dirty="0" smtClean="0">
                <a:solidFill>
                  <a:srgbClr val="0000FF"/>
                </a:solidFill>
              </a:rPr>
              <a:t>                             ІІ етап</a:t>
            </a:r>
          </a:p>
          <a:p>
            <a:r>
              <a:rPr lang="uk-UA" sz="1600" b="1" dirty="0" smtClean="0">
                <a:solidFill>
                  <a:srgbClr val="0000FF"/>
                </a:solidFill>
              </a:rPr>
              <a:t>ІІ м. 8.кл </a:t>
            </a:r>
            <a:r>
              <a:rPr lang="uk-UA" sz="1600" b="1" dirty="0" err="1" smtClean="0">
                <a:solidFill>
                  <a:srgbClr val="0000FF"/>
                </a:solidFill>
              </a:rPr>
              <a:t>Борак</a:t>
            </a:r>
            <a:r>
              <a:rPr lang="uk-UA" sz="1600" b="1" dirty="0" smtClean="0">
                <a:solidFill>
                  <a:srgbClr val="0000FF"/>
                </a:solidFill>
              </a:rPr>
              <a:t> Софія</a:t>
            </a:r>
          </a:p>
          <a:p>
            <a:endParaRPr lang="uk-UA" sz="1600" dirty="0" smtClean="0">
              <a:solidFill>
                <a:srgbClr val="0000FF"/>
              </a:solidFill>
            </a:endParaRPr>
          </a:p>
          <a:p>
            <a:endParaRPr lang="ru-RU" sz="1600" dirty="0">
              <a:solidFill>
                <a:srgbClr val="0000FF"/>
              </a:solidFill>
            </a:endParaRPr>
          </a:p>
        </p:txBody>
      </p:sp>
      <p:pic>
        <p:nvPicPr>
          <p:cNvPr id="45057" name="Picture 1" descr="C:\Documents and Settings\ПК\Рабочий стол\сканер\2014_01_21\IMG_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8333" y="3200400"/>
            <a:ext cx="2334667" cy="3200400"/>
          </a:xfrm>
          <a:prstGeom prst="rect">
            <a:avLst/>
          </a:prstGeom>
          <a:noFill/>
        </p:spPr>
      </p:pic>
      <p:pic>
        <p:nvPicPr>
          <p:cNvPr id="45058" name="Picture 2" descr="C:\Documents and Settings\ПК\Рабочий стол\сканер\2014_01_21\IMG_0004.jpg"/>
          <p:cNvPicPr>
            <a:picLocks noChangeAspect="1" noChangeArrowheads="1"/>
          </p:cNvPicPr>
          <p:nvPr/>
        </p:nvPicPr>
        <p:blipFill>
          <a:blip r:embed="rId5" cstate="print"/>
          <a:srcRect l="3368"/>
          <a:stretch>
            <a:fillRect/>
          </a:stretch>
        </p:blipFill>
        <p:spPr bwMode="auto">
          <a:xfrm>
            <a:off x="4114800" y="3276600"/>
            <a:ext cx="2185988" cy="31010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85782"/>
            <a:ext cx="8229600" cy="691625"/>
          </a:xfrm>
        </p:spPr>
        <p:txBody>
          <a:bodyPr/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Нові перемоги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74784" y="1538288"/>
            <a:ext cx="4173415" cy="1204912"/>
          </a:xfrm>
        </p:spPr>
        <p:txBody>
          <a:bodyPr/>
          <a:lstStyle/>
          <a:p>
            <a:pPr algn="ctr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фестиваль колядок та щедрівок в «Острозькій академії», 2017р.</a:t>
            </a:r>
          </a:p>
          <a:p>
            <a:pPr algn="ct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Дипломанти -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Іваніцька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Марія та Борсук Наталія</a:t>
            </a:r>
          </a:p>
          <a:p>
            <a:pPr algn="ct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проф. Жуковським В.М.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876799" y="1538288"/>
            <a:ext cx="4041775" cy="1620008"/>
          </a:xfrm>
        </p:spPr>
        <p:txBody>
          <a:bodyPr/>
          <a:lstStyle/>
          <a:p>
            <a:pPr algn="ctr"/>
            <a:r>
              <a:rPr lang="uk-UA" sz="1800" dirty="0" smtClean="0"/>
              <a:t>Х Всеукраїнська олімпіада</a:t>
            </a:r>
          </a:p>
          <a:p>
            <a:pPr algn="ctr"/>
            <a:r>
              <a:rPr lang="uk-UA" sz="1800" dirty="0" smtClean="0"/>
              <a:t>«Юні знавці Біблії», м. Остріг, 2017 р.</a:t>
            </a:r>
          </a:p>
          <a:p>
            <a:pPr algn="ctr"/>
            <a:r>
              <a:rPr lang="uk-UA" sz="1800" dirty="0" smtClean="0"/>
              <a:t>Сушко Вікторія – учениця 7 </a:t>
            </a:r>
            <a:r>
              <a:rPr lang="uk-UA" sz="1800" dirty="0" err="1" smtClean="0"/>
              <a:t>кл</a:t>
            </a:r>
            <a:r>
              <a:rPr lang="uk-UA" sz="1800" dirty="0" smtClean="0"/>
              <a:t>. виборола ІІІ місце</a:t>
            </a:r>
            <a:endParaRPr lang="uk-UA" sz="1800" dirty="0"/>
          </a:p>
        </p:txBody>
      </p:sp>
      <p:pic>
        <p:nvPicPr>
          <p:cNvPr id="8" name="Місце для вмісту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9251" y="2895600"/>
            <a:ext cx="2838408" cy="3566283"/>
          </a:xfrm>
        </p:spPr>
      </p:pic>
      <p:graphicFrame>
        <p:nvGraphicFramePr>
          <p:cNvPr id="4" name="Об'є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04477297"/>
              </p:ext>
            </p:extLst>
          </p:nvPr>
        </p:nvGraphicFramePr>
        <p:xfrm>
          <a:off x="98425" y="98425"/>
          <a:ext cx="812800" cy="482600"/>
        </p:xfrm>
        <a:graphic>
          <a:graphicData uri="http://schemas.openxmlformats.org/presentationml/2006/ole">
            <p:oleObj spid="_x0000_s54317" name="Об’єкт оболонки Пакувальника" showAsIcon="1" r:id="rId4" imgW="812160" imgH="482400" progId="Package">
              <p:embed/>
            </p:oleObj>
          </a:graphicData>
        </a:graphic>
      </p:graphicFrame>
      <p:graphicFrame>
        <p:nvGraphicFramePr>
          <p:cNvPr id="6" name="Об'є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92999422"/>
              </p:ext>
            </p:extLst>
          </p:nvPr>
        </p:nvGraphicFramePr>
        <p:xfrm>
          <a:off x="98425" y="98425"/>
          <a:ext cx="812800" cy="482600"/>
        </p:xfrm>
        <a:graphic>
          <a:graphicData uri="http://schemas.openxmlformats.org/presentationml/2006/ole">
            <p:oleObj spid="_x0000_s54318" name="Об’єкт оболонки Пакувальника" showAsIcon="1" r:id="rId5" imgW="812160" imgH="482400" progId="Package">
              <p:embed/>
            </p:oleObj>
          </a:graphicData>
        </a:graphic>
      </p:graphicFrame>
      <p:graphicFrame>
        <p:nvGraphicFramePr>
          <p:cNvPr id="9" name="Об'є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76117685"/>
              </p:ext>
            </p:extLst>
          </p:nvPr>
        </p:nvGraphicFramePr>
        <p:xfrm>
          <a:off x="98425" y="98425"/>
          <a:ext cx="812800" cy="482600"/>
        </p:xfrm>
        <a:graphic>
          <a:graphicData uri="http://schemas.openxmlformats.org/presentationml/2006/ole">
            <p:oleObj spid="_x0000_s54319" name="Об’єкт оболонки Пакувальника" showAsIcon="1" r:id="rId6" imgW="812160" imgH="482400" progId="Package">
              <p:embed/>
            </p:oleObj>
          </a:graphicData>
        </a:graphic>
      </p:graphicFrame>
      <p:graphicFrame>
        <p:nvGraphicFramePr>
          <p:cNvPr id="10" name="Об'є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18116980"/>
              </p:ext>
            </p:extLst>
          </p:nvPr>
        </p:nvGraphicFramePr>
        <p:xfrm>
          <a:off x="98425" y="98425"/>
          <a:ext cx="812800" cy="482600"/>
        </p:xfrm>
        <a:graphic>
          <a:graphicData uri="http://schemas.openxmlformats.org/presentationml/2006/ole">
            <p:oleObj spid="_x0000_s54320" name="Об’єкт оболонки Пакувальника" showAsIcon="1" r:id="rId7" imgW="812160" imgH="482400" progId="Package">
              <p:embed/>
            </p:oleObj>
          </a:graphicData>
        </a:graphic>
      </p:graphicFrame>
      <p:graphicFrame>
        <p:nvGraphicFramePr>
          <p:cNvPr id="12" name="Об'є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18845050"/>
              </p:ext>
            </p:extLst>
          </p:nvPr>
        </p:nvGraphicFramePr>
        <p:xfrm>
          <a:off x="5408613" y="3562350"/>
          <a:ext cx="812800" cy="482600"/>
        </p:xfrm>
        <a:graphic>
          <a:graphicData uri="http://schemas.openxmlformats.org/presentationml/2006/ole">
            <p:oleObj spid="_x0000_s54321" name="Об’єкт оболонки Пакувальника" showAsIcon="1" r:id="rId8" imgW="812160" imgH="482400" progId="Package">
              <p:embed/>
            </p:oleObj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1064" y="3200401"/>
            <a:ext cx="3473246" cy="2691738"/>
          </a:xfrm>
          <a:prstGeom prst="rect">
            <a:avLst/>
          </a:prstGeom>
        </p:spPr>
      </p:pic>
      <p:sp>
        <p:nvSpPr>
          <p:cNvPr id="14" name="Місце для вмісту 13"/>
          <p:cNvSpPr>
            <a:spLocks noGrp="1"/>
          </p:cNvSpPr>
          <p:nvPr>
            <p:ph sz="half" idx="2"/>
          </p:nvPr>
        </p:nvSpPr>
        <p:spPr>
          <a:xfrm>
            <a:off x="949826" y="2969088"/>
            <a:ext cx="3430588" cy="3154363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074287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5791200" cy="8509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Загальні відомості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914400"/>
            <a:ext cx="8077200" cy="5486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sz="2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30.09.69 р. народилася в </a:t>
            </a:r>
            <a:r>
              <a:rPr lang="uk-UA" sz="20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с.Йосипівка</a:t>
            </a:r>
            <a:r>
              <a:rPr lang="uk-UA" sz="2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Тернопільського району;</a:t>
            </a:r>
          </a:p>
          <a:p>
            <a:r>
              <a:rPr lang="uk-UA" sz="2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1986 р. закінчила Тернопільську середню школу №8 ;</a:t>
            </a:r>
          </a:p>
          <a:p>
            <a:r>
              <a:rPr lang="uk-UA" sz="2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1991 р. закінчила ТДПІ ім. Я. Галана за спеціальністю російська мова та література;</a:t>
            </a:r>
          </a:p>
          <a:p>
            <a:r>
              <a:rPr lang="uk-UA" sz="2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1996 р. закінчила ТДПІ за спеціальністю українська мова та література;</a:t>
            </a:r>
          </a:p>
          <a:p>
            <a:r>
              <a:rPr lang="uk-UA" sz="2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2005 р. працюю вчителем християнської етики та вчителем української мови і літератури Великоберезовицької ЗОШ І-ІІІ ст. ;</a:t>
            </a:r>
          </a:p>
          <a:p>
            <a:r>
              <a:rPr lang="uk-UA" sz="2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2005-2008 рр. курси підвищення кваліфікації вчителів християнської етики в ТОКІППО;</a:t>
            </a:r>
          </a:p>
          <a:p>
            <a:r>
              <a:rPr lang="uk-UA" sz="2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2009 р. присвоєно кваліфікаційну категорію “спеціаліст вищої категорії, старший вчитель”;</a:t>
            </a:r>
          </a:p>
          <a:p>
            <a:r>
              <a:rPr lang="uk-UA" sz="2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2017 р. курси підвищення кваліфікації вчителів  основ християнської етики ТОКІППО;</a:t>
            </a:r>
          </a:p>
          <a:p>
            <a:r>
              <a:rPr lang="uk-UA" sz="2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загальний стаж роботи в школі -24 роки. Вчителем християнської етики – 14 р.</a:t>
            </a:r>
          </a:p>
          <a:p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5" name="Picture 9" descr="IMG_7437"/>
          <p:cNvPicPr>
            <a:picLocks noChangeAspect="1" noChangeArrowheads="1"/>
          </p:cNvPicPr>
          <p:nvPr/>
        </p:nvPicPr>
        <p:blipFill rotWithShape="1">
          <a:blip r:embed="rId2" cstate="print"/>
          <a:srcRect t="7682" b="19237"/>
          <a:stretch/>
        </p:blipFill>
        <p:spPr bwMode="auto">
          <a:xfrm>
            <a:off x="1262896" y="3425820"/>
            <a:ext cx="3309104" cy="206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900"/>
            <a:ext cx="8229600" cy="1384300"/>
          </a:xfrm>
        </p:spPr>
        <p:txBody>
          <a:bodyPr/>
          <a:lstStyle/>
          <a:p>
            <a:pPr algn="l" eaLnBrk="1" hangingPunct="1">
              <a:defRPr/>
            </a:pP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Учнівські </a:t>
            </a:r>
            <a:r>
              <a:rPr lang="uk-UA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семінари,конференції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                круглі столи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4901708"/>
            <a:ext cx="4343400" cy="1118092"/>
          </a:xfrm>
        </p:spPr>
        <p:txBody>
          <a:bodyPr/>
          <a:lstStyle/>
          <a:p>
            <a:pPr eaLnBrk="1" hangingPunct="1"/>
            <a:endParaRPr lang="uk-UA" sz="14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uk-UA" sz="1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Круглий стіл</a:t>
            </a:r>
          </a:p>
          <a:p>
            <a:pPr eaLnBrk="1" hangingPunct="1">
              <a:buFontTx/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      </a:t>
            </a:r>
            <a:r>
              <a:rPr lang="uk-UA" sz="1400" dirty="0" smtClean="0">
                <a:solidFill>
                  <a:srgbClr val="0000FF"/>
                </a:solidFill>
              </a:rPr>
              <a:t> </a:t>
            </a:r>
            <a:r>
              <a:rPr lang="uk-UA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беріть участи в безплідних ділах темряви</a:t>
            </a:r>
            <a:r>
              <a:rPr lang="uk-UA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 (Проблема </a:t>
            </a:r>
            <a:r>
              <a:rPr lang="uk-UA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оккультизму</a:t>
            </a:r>
            <a:r>
              <a:rPr lang="uk-UA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сучасному суспільстві,      10 -11 класи спільно з о. С. </a:t>
            </a:r>
            <a:r>
              <a:rPr lang="uk-UA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Ласковим</a:t>
            </a:r>
            <a:r>
              <a:rPr lang="uk-UA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</a:t>
            </a:r>
          </a:p>
          <a:p>
            <a:pPr eaLnBrk="1" hangingPunct="1">
              <a:buFontTx/>
              <a:buNone/>
            </a:pPr>
            <a:r>
              <a:rPr lang="uk-UA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о. І. Драпаком)</a:t>
            </a:r>
          </a:p>
        </p:txBody>
      </p:sp>
      <p:pic>
        <p:nvPicPr>
          <p:cNvPr id="44033" name="Picture 1" descr="F:\Новая папка\oXKSQBLFMHU.jpg"/>
          <p:cNvPicPr>
            <a:picLocks noChangeAspect="1" noChangeArrowheads="1"/>
          </p:cNvPicPr>
          <p:nvPr/>
        </p:nvPicPr>
        <p:blipFill>
          <a:blip r:embed="rId3" cstate="print"/>
          <a:srcRect l="6652" t="8872" r="2444" b="14233"/>
          <a:stretch>
            <a:fillRect/>
          </a:stretch>
        </p:blipFill>
        <p:spPr bwMode="auto">
          <a:xfrm>
            <a:off x="3657600" y="908050"/>
            <a:ext cx="3956970" cy="256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8" t="1273" r="2078" b="17929"/>
          <a:stretch/>
        </p:blipFill>
        <p:spPr>
          <a:xfrm>
            <a:off x="5032562" y="3521925"/>
            <a:ext cx="3437467" cy="211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914400" y="1741567"/>
            <a:ext cx="2895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</a:p>
          <a:p>
            <a:pPr algn="ctr"/>
            <a: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«Через 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терни до зірок”</a:t>
            </a:r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приурочена 120-річчю </a:t>
            </a:r>
            <a:endParaRPr lang="uk-UA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</a:t>
            </a:r>
            <a:r>
              <a:rPr lang="uk-U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</a:p>
          <a:p>
            <a:pPr algn="ctr"/>
            <a:r>
              <a:rPr lang="uk-U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Йосифа Сліпого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4901708"/>
            <a:ext cx="4343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 </a:t>
            </a:r>
          </a:p>
          <a:p>
            <a:pPr algn="ctr"/>
            <a:r>
              <a:rPr lang="uk-UA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 за долю народу»</a:t>
            </a:r>
          </a:p>
          <a:p>
            <a:pPr algn="ctr"/>
            <a:r>
              <a:rPr lang="uk-UA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(спільно з о. </a:t>
            </a:r>
            <a:r>
              <a:rPr lang="uk-UA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С.Ласковим</a:t>
            </a:r>
            <a:r>
              <a:rPr lang="uk-UA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uk-UA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IMG_1326"/>
          <p:cNvPicPr>
            <a:picLocks noChangeAspect="1" noChangeArrowheads="1"/>
          </p:cNvPicPr>
          <p:nvPr/>
        </p:nvPicPr>
        <p:blipFill>
          <a:blip r:embed="rId3" cstate="print"/>
          <a:srcRect b="6667"/>
          <a:stretch>
            <a:fillRect/>
          </a:stretch>
        </p:blipFill>
        <p:spPr bwMode="auto">
          <a:xfrm>
            <a:off x="533400" y="3505200"/>
            <a:ext cx="39624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NFREGkGKWM8"/>
          <p:cNvPicPr>
            <a:picLocks noChangeAspect="1" noChangeArrowheads="1"/>
          </p:cNvPicPr>
          <p:nvPr/>
        </p:nvPicPr>
        <p:blipFill>
          <a:blip r:embed="rId4" cstate="print"/>
          <a:srcRect r="18298"/>
          <a:stretch>
            <a:fillRect/>
          </a:stretch>
        </p:blipFill>
        <p:spPr bwMode="auto">
          <a:xfrm>
            <a:off x="2971800" y="990600"/>
            <a:ext cx="205740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953000" cy="1231900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Зустрічі з духовними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особами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495800" y="3657600"/>
            <a:ext cx="4343400" cy="28194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uk-UA" sz="1600" b="1" dirty="0" smtClean="0">
                <a:solidFill>
                  <a:srgbClr val="0000FF"/>
                </a:solidFill>
              </a:rPr>
              <a:t>Митрополитом </a:t>
            </a:r>
            <a:r>
              <a:rPr lang="uk-UA" sz="1600" b="1" dirty="0" err="1" smtClean="0">
                <a:solidFill>
                  <a:srgbClr val="0000FF"/>
                </a:solidFill>
              </a:rPr>
              <a:t>Тернопільсько-Зборівської</a:t>
            </a:r>
            <a:r>
              <a:rPr lang="uk-UA" sz="1600" b="1" dirty="0" smtClean="0">
                <a:solidFill>
                  <a:srgbClr val="0000FF"/>
                </a:solidFill>
              </a:rPr>
              <a:t> єпархії </a:t>
            </a:r>
            <a:r>
              <a:rPr lang="uk-UA" sz="1600" b="1" dirty="0" err="1" smtClean="0">
                <a:solidFill>
                  <a:srgbClr val="0000FF"/>
                </a:solidFill>
              </a:rPr>
              <a:t>вл.Василем</a:t>
            </a:r>
            <a:r>
              <a:rPr lang="uk-UA" sz="1600" b="1" dirty="0" smtClean="0">
                <a:solidFill>
                  <a:srgbClr val="0000FF"/>
                </a:solidFill>
              </a:rPr>
              <a:t> </a:t>
            </a:r>
            <a:r>
              <a:rPr lang="uk-UA" sz="1600" b="1" dirty="0" err="1" smtClean="0">
                <a:solidFill>
                  <a:srgbClr val="0000FF"/>
                </a:solidFill>
              </a:rPr>
              <a:t>Семенюком</a:t>
            </a:r>
            <a:endParaRPr lang="uk-UA" sz="1600" b="1" dirty="0" smtClean="0">
              <a:solidFill>
                <a:srgbClr val="0000FF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1600" b="1" dirty="0" smtClean="0">
                <a:solidFill>
                  <a:srgbClr val="0000FF"/>
                </a:solidFill>
              </a:rPr>
              <a:t>Редактором газети </a:t>
            </a:r>
            <a:r>
              <a:rPr lang="uk-UA" sz="1600" b="1" dirty="0" err="1" smtClean="0">
                <a:solidFill>
                  <a:srgbClr val="0000FF"/>
                </a:solidFill>
              </a:rPr>
              <a:t>“Божий</a:t>
            </a:r>
            <a:r>
              <a:rPr lang="uk-UA" sz="1600" b="1" dirty="0" smtClean="0">
                <a:solidFill>
                  <a:srgbClr val="0000FF"/>
                </a:solidFill>
              </a:rPr>
              <a:t> </a:t>
            </a:r>
            <a:r>
              <a:rPr lang="uk-UA" sz="1600" b="1" dirty="0" err="1" smtClean="0">
                <a:solidFill>
                  <a:srgbClr val="0000FF"/>
                </a:solidFill>
              </a:rPr>
              <a:t>сіяч”</a:t>
            </a:r>
            <a:r>
              <a:rPr lang="uk-UA" sz="1600" b="1" dirty="0" smtClean="0">
                <a:solidFill>
                  <a:srgbClr val="0000FF"/>
                </a:solidFill>
              </a:rPr>
              <a:t> </a:t>
            </a:r>
            <a:r>
              <a:rPr lang="uk-UA" sz="1600" b="1" dirty="0" err="1" smtClean="0">
                <a:solidFill>
                  <a:srgbClr val="0000FF"/>
                </a:solidFill>
              </a:rPr>
              <a:t>о.Орестом</a:t>
            </a:r>
            <a:r>
              <a:rPr lang="uk-UA" sz="1600" b="1" dirty="0" smtClean="0">
                <a:solidFill>
                  <a:srgbClr val="0000FF"/>
                </a:solidFill>
              </a:rPr>
              <a:t> </a:t>
            </a:r>
            <a:r>
              <a:rPr lang="uk-UA" sz="1600" b="1" dirty="0" err="1" smtClean="0">
                <a:solidFill>
                  <a:srgbClr val="0000FF"/>
                </a:solidFill>
              </a:rPr>
              <a:t>Глубішом</a:t>
            </a:r>
            <a:endParaRPr lang="uk-UA" sz="1600" b="1" dirty="0" smtClean="0">
              <a:solidFill>
                <a:srgbClr val="0000FF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1600" b="1" dirty="0" smtClean="0">
                <a:solidFill>
                  <a:srgbClr val="0000FF"/>
                </a:solidFill>
              </a:rPr>
              <a:t>Парохом ц. </a:t>
            </a:r>
            <a:r>
              <a:rPr lang="uk-UA" sz="1600" b="1" dirty="0" err="1" smtClean="0">
                <a:solidFill>
                  <a:srgbClr val="0000FF"/>
                </a:solidFill>
              </a:rPr>
              <a:t>св.Володимира</a:t>
            </a:r>
            <a:r>
              <a:rPr lang="uk-UA" sz="1600" b="1" dirty="0" smtClean="0">
                <a:solidFill>
                  <a:srgbClr val="0000FF"/>
                </a:solidFill>
              </a:rPr>
              <a:t> о. Святославом </a:t>
            </a:r>
            <a:r>
              <a:rPr lang="uk-UA" sz="1600" b="1" dirty="0" err="1" smtClean="0">
                <a:solidFill>
                  <a:srgbClr val="0000FF"/>
                </a:solidFill>
              </a:rPr>
              <a:t>Ласковим</a:t>
            </a:r>
            <a:r>
              <a:rPr lang="uk-UA" sz="1600" b="1" dirty="0" smtClean="0">
                <a:solidFill>
                  <a:srgbClr val="0000FF"/>
                </a:solidFill>
              </a:rPr>
              <a:t> та </a:t>
            </a:r>
            <a:r>
              <a:rPr lang="uk-UA" sz="1600" b="1" dirty="0" err="1" smtClean="0">
                <a:solidFill>
                  <a:srgbClr val="0000FF"/>
                </a:solidFill>
              </a:rPr>
              <a:t>сотрудником</a:t>
            </a:r>
            <a:r>
              <a:rPr lang="uk-UA" sz="1600" b="1" dirty="0" smtClean="0">
                <a:solidFill>
                  <a:srgbClr val="0000FF"/>
                </a:solidFill>
              </a:rPr>
              <a:t>  </a:t>
            </a:r>
            <a:r>
              <a:rPr lang="uk-UA" sz="1600" b="1" dirty="0" err="1" smtClean="0">
                <a:solidFill>
                  <a:srgbClr val="0000FF"/>
                </a:solidFill>
              </a:rPr>
              <a:t>о.Ігорем</a:t>
            </a:r>
            <a:r>
              <a:rPr lang="uk-UA" sz="1600" b="1" dirty="0" smtClean="0">
                <a:solidFill>
                  <a:srgbClr val="0000FF"/>
                </a:solidFill>
              </a:rPr>
              <a:t> Драпаком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1600" b="1" dirty="0" smtClean="0">
                <a:solidFill>
                  <a:srgbClr val="0000FF"/>
                </a:solidFill>
              </a:rPr>
              <a:t>Парохом </a:t>
            </a:r>
            <a:r>
              <a:rPr lang="uk-UA" sz="1600" b="1" dirty="0" err="1" smtClean="0">
                <a:solidFill>
                  <a:srgbClr val="0000FF"/>
                </a:solidFill>
              </a:rPr>
              <a:t>ц.Бориса</a:t>
            </a:r>
            <a:r>
              <a:rPr lang="uk-UA" sz="1600" b="1" dirty="0" smtClean="0">
                <a:solidFill>
                  <a:srgbClr val="0000FF"/>
                </a:solidFill>
              </a:rPr>
              <a:t> і Гліба </a:t>
            </a:r>
            <a:r>
              <a:rPr lang="uk-UA" sz="1600" b="1" dirty="0" err="1" smtClean="0">
                <a:solidFill>
                  <a:srgbClr val="0000FF"/>
                </a:solidFill>
              </a:rPr>
              <a:t>о.Ігорем</a:t>
            </a:r>
            <a:r>
              <a:rPr lang="uk-UA" sz="1600" b="1" dirty="0" smtClean="0">
                <a:solidFill>
                  <a:srgbClr val="0000FF"/>
                </a:solidFill>
              </a:rPr>
              <a:t> Бойчуком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1600" b="1" dirty="0" smtClean="0">
                <a:solidFill>
                  <a:srgbClr val="0000FF"/>
                </a:solidFill>
              </a:rPr>
              <a:t>Братами-семінаристами</a:t>
            </a:r>
          </a:p>
          <a:p>
            <a:pPr eaLnBrk="1" hangingPunct="1">
              <a:buFontTx/>
              <a:buChar char="-"/>
              <a:defRPr/>
            </a:pPr>
            <a:endParaRPr lang="uk-UA" sz="14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uk-UA" sz="12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uk-UA" sz="12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uk-UA" sz="12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uk-UA" sz="12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uk-UA" sz="12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uk-UA" sz="12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uk-UA" sz="12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uk-UA" sz="12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uk-UA" sz="12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uk-UA" sz="12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uk-UA" sz="1200" b="1" dirty="0" smtClean="0">
              <a:solidFill>
                <a:srgbClr val="0000FF"/>
              </a:solidFill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143000"/>
            <a:ext cx="2057400" cy="2033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09" name="Picture 1" descr="F:\флешка\Фотографії\Изображение 038.jpg"/>
          <p:cNvPicPr>
            <a:picLocks noChangeAspect="1" noChangeArrowheads="1"/>
          </p:cNvPicPr>
          <p:nvPr/>
        </p:nvPicPr>
        <p:blipFill>
          <a:blip r:embed="rId6" cstate="print"/>
          <a:srcRect l="3846" t="17949" r="17308"/>
          <a:stretch>
            <a:fillRect/>
          </a:stretch>
        </p:blipFill>
        <p:spPr bwMode="auto">
          <a:xfrm>
            <a:off x="4689764" y="353291"/>
            <a:ext cx="41148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1905000"/>
            <a:ext cx="1706325" cy="1675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624467" y="4203055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00FF"/>
                </a:solidFill>
                <a:latin typeface="Calibri"/>
              </a:rPr>
              <a:t>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IMG_73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590800"/>
            <a:ext cx="3352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2" name="Picture 8" descr="IMG_75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8382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1" name="Picture 7" descr="IMG_75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810000"/>
            <a:ext cx="3612995" cy="270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0" name="Picture 6" descr="IMG_75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762000"/>
            <a:ext cx="3635298" cy="272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0"/>
            <a:ext cx="2819400" cy="10033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3436" y="35814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47800"/>
            <a:ext cx="4953000" cy="3962400"/>
          </a:xfrm>
          <a:solidFill>
            <a:schemeClr val="accent6">
              <a:lumMod val="20000"/>
              <a:lumOff val="80000"/>
              <a:alpha val="36863"/>
            </a:schemeClr>
          </a:solidFill>
        </p:spPr>
        <p:txBody>
          <a:bodyPr/>
          <a:lstStyle/>
          <a:p>
            <a:pPr algn="just" eaLnBrk="1" hangingPunct="1">
              <a:defRPr/>
            </a:pPr>
            <a:r>
              <a:rPr lang="uk-UA" sz="2400" b="1" dirty="0" smtClean="0">
                <a:solidFill>
                  <a:srgbClr val="0000FF"/>
                </a:solidFill>
              </a:rPr>
              <a:t>Конкурс на кращого знавця </a:t>
            </a:r>
            <a:r>
              <a:rPr lang="uk-UA" sz="2400" b="1" dirty="0" err="1" smtClean="0">
                <a:solidFill>
                  <a:srgbClr val="0000FF"/>
                </a:solidFill>
              </a:rPr>
              <a:t>Бібліїї</a:t>
            </a:r>
            <a:endParaRPr lang="uk-UA" sz="2400" b="1" dirty="0" smtClean="0">
              <a:solidFill>
                <a:srgbClr val="0000FF"/>
              </a:solidFill>
            </a:endParaRPr>
          </a:p>
          <a:p>
            <a:pPr algn="just" eaLnBrk="1" hangingPunct="1">
              <a:defRPr/>
            </a:pPr>
            <a:r>
              <a:rPr lang="uk-UA" sz="2400" b="1" dirty="0" smtClean="0">
                <a:solidFill>
                  <a:srgbClr val="0000FF"/>
                </a:solidFill>
              </a:rPr>
              <a:t>КВК </a:t>
            </a:r>
            <a:r>
              <a:rPr lang="uk-UA" sz="2400" b="1" dirty="0" err="1" smtClean="0">
                <a:solidFill>
                  <a:srgbClr val="0000FF"/>
                </a:solidFill>
              </a:rPr>
              <a:t>“Різдво</a:t>
            </a:r>
            <a:r>
              <a:rPr lang="uk-UA" sz="2400" b="1" dirty="0" smtClean="0">
                <a:solidFill>
                  <a:srgbClr val="0000FF"/>
                </a:solidFill>
              </a:rPr>
              <a:t> </a:t>
            </a:r>
            <a:r>
              <a:rPr lang="uk-UA" sz="2400" b="1" dirty="0" err="1" smtClean="0">
                <a:solidFill>
                  <a:srgbClr val="0000FF"/>
                </a:solidFill>
              </a:rPr>
              <a:t>Христове”</a:t>
            </a:r>
            <a:endParaRPr lang="uk-UA" sz="2400" b="1" dirty="0" smtClean="0">
              <a:solidFill>
                <a:srgbClr val="0000FF"/>
              </a:solidFill>
            </a:endParaRPr>
          </a:p>
          <a:p>
            <a:pPr algn="just" eaLnBrk="1" hangingPunct="1">
              <a:defRPr/>
            </a:pPr>
            <a:r>
              <a:rPr lang="uk-UA" sz="2400" b="1" dirty="0" smtClean="0">
                <a:solidFill>
                  <a:srgbClr val="0000FF"/>
                </a:solidFill>
              </a:rPr>
              <a:t>Конкурс духовної пісні</a:t>
            </a:r>
          </a:p>
          <a:p>
            <a:pPr algn="just" eaLnBrk="1" hangingPunct="1">
              <a:defRPr/>
            </a:pPr>
            <a:r>
              <a:rPr lang="uk-UA" sz="2400" b="1" dirty="0" smtClean="0">
                <a:solidFill>
                  <a:srgbClr val="0000FF"/>
                </a:solidFill>
              </a:rPr>
              <a:t>Конкурс колядок</a:t>
            </a:r>
          </a:p>
          <a:p>
            <a:pPr algn="just" eaLnBrk="1" hangingPunct="1">
              <a:defRPr/>
            </a:pPr>
            <a:r>
              <a:rPr lang="uk-UA" sz="2400" b="1" dirty="0" smtClean="0">
                <a:solidFill>
                  <a:srgbClr val="0000FF"/>
                </a:solidFill>
              </a:rPr>
              <a:t>Конкурс гаївок</a:t>
            </a:r>
          </a:p>
          <a:p>
            <a:pPr algn="just" eaLnBrk="1" hangingPunct="1">
              <a:defRPr/>
            </a:pPr>
            <a:r>
              <a:rPr lang="uk-UA" sz="2400" b="1" dirty="0" smtClean="0">
                <a:solidFill>
                  <a:srgbClr val="0000FF"/>
                </a:solidFill>
              </a:rPr>
              <a:t>Конкурс на кращу писанку</a:t>
            </a:r>
          </a:p>
          <a:p>
            <a:pPr algn="just" eaLnBrk="1" hangingPunct="1">
              <a:defRPr/>
            </a:pPr>
            <a:r>
              <a:rPr lang="uk-UA" sz="2400" b="1" dirty="0" smtClean="0">
                <a:solidFill>
                  <a:srgbClr val="0000FF"/>
                </a:solidFill>
              </a:rPr>
              <a:t>Конкурси малюнків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uk-UA" sz="2400" b="1" dirty="0" smtClean="0">
                <a:solidFill>
                  <a:srgbClr val="0000FF"/>
                </a:solidFill>
              </a:rPr>
              <a:t>до Миколая, 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algn="just" eaLnBrk="1" hangingPunct="1">
              <a:buFontTx/>
              <a:buNone/>
              <a:defRPr/>
            </a:pPr>
            <a:r>
              <a:rPr lang="uk-UA" sz="2400" b="1" dirty="0" smtClean="0">
                <a:solidFill>
                  <a:srgbClr val="0000FF"/>
                </a:solidFill>
              </a:rPr>
              <a:t>      Різдва, Великодня</a:t>
            </a:r>
          </a:p>
          <a:p>
            <a:pPr algn="just" eaLnBrk="1" hangingPunct="1">
              <a:defRPr/>
            </a:pPr>
            <a:endParaRPr lang="uk-UA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13843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Тижні милосердя</a:t>
            </a:r>
          </a:p>
        </p:txBody>
      </p:sp>
      <p:pic>
        <p:nvPicPr>
          <p:cNvPr id="44044" name="Picture 12" descr="IMG_71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3352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321" name="Object 9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79866547"/>
              </p:ext>
            </p:extLst>
          </p:nvPr>
        </p:nvGraphicFramePr>
        <p:xfrm>
          <a:off x="3962400" y="1066800"/>
          <a:ext cx="1524000" cy="1192213"/>
        </p:xfrm>
        <a:graphic>
          <a:graphicData uri="http://schemas.openxmlformats.org/presentationml/2006/ole">
            <p:oleObj spid="_x0000_s36892" name="Document" showAsIcon="1" r:id="rId4" imgW="914400" imgH="714240" progId="Word.Document.8">
              <p:embed/>
            </p:oleObj>
          </a:graphicData>
        </a:graphic>
      </p:graphicFrame>
      <p:pic>
        <p:nvPicPr>
          <p:cNvPr id="36868" name="Picture 4" descr="F:\Фото для пр-ї_1\т милосердя\DSCF07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3323" y="3522784"/>
            <a:ext cx="36576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 descr="F:\Семінар\Милосердя\18.12.13р. Терн. район. геріатр. від-я  с. Мишковичі\DSCN7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722914"/>
            <a:ext cx="35052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pc\Desktop\xp\IMG_71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2362200"/>
            <a:ext cx="2133600" cy="23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2412" y="983640"/>
            <a:ext cx="3328376" cy="267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Літературно-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музичні композиції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914400"/>
            <a:ext cx="8305800" cy="48006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uk-UA" sz="2800" b="1" dirty="0" smtClean="0">
                <a:solidFill>
                  <a:srgbClr val="0000FF"/>
                </a:solidFill>
              </a:rPr>
              <a:t>Тобі, Маріє !</a:t>
            </a:r>
          </a:p>
          <a:p>
            <a:pPr>
              <a:lnSpc>
                <a:spcPct val="80000"/>
              </a:lnSpc>
              <a:defRPr/>
            </a:pPr>
            <a:r>
              <a:rPr lang="uk-UA" sz="2800" b="1" dirty="0" smtClean="0">
                <a:solidFill>
                  <a:srgbClr val="0000FF"/>
                </a:solidFill>
              </a:rPr>
              <a:t>Шануй батька твого й матір твою…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uk-UA" sz="2800" b="1" dirty="0" err="1" smtClean="0">
                <a:solidFill>
                  <a:srgbClr val="0000FF"/>
                </a:solidFill>
              </a:rPr>
              <a:t>“Хай</a:t>
            </a:r>
            <a:r>
              <a:rPr lang="uk-UA" sz="2800" b="1" dirty="0" smtClean="0">
                <a:solidFill>
                  <a:srgbClr val="0000FF"/>
                </a:solidFill>
              </a:rPr>
              <a:t> святиться Твоє </a:t>
            </a:r>
            <a:r>
              <a:rPr lang="uk-UA" sz="2800" b="1" dirty="0" err="1" smtClean="0">
                <a:solidFill>
                  <a:srgbClr val="0000FF"/>
                </a:solidFill>
              </a:rPr>
              <a:t>ім</a:t>
            </a:r>
            <a:r>
              <a:rPr lang="en-US" sz="2800" b="1" dirty="0" smtClean="0">
                <a:solidFill>
                  <a:srgbClr val="0000FF"/>
                </a:solidFill>
              </a:rPr>
              <a:t>’</a:t>
            </a:r>
            <a:r>
              <a:rPr lang="uk-UA" sz="2800" b="1" dirty="0" smtClean="0">
                <a:solidFill>
                  <a:srgbClr val="0000FF"/>
                </a:solidFill>
              </a:rPr>
              <a:t>я”</a:t>
            </a:r>
            <a:r>
              <a:rPr lang="uk-UA" sz="1800" b="1" dirty="0" smtClean="0">
                <a:solidFill>
                  <a:srgbClr val="0000FF"/>
                </a:solidFill>
              </a:rPr>
              <a:t> </a:t>
            </a:r>
            <a:r>
              <a:rPr lang="uk-UA" sz="2400" b="1" i="1" dirty="0" smtClean="0">
                <a:solidFill>
                  <a:srgbClr val="0000FF"/>
                </a:solidFill>
              </a:rPr>
              <a:t>(до 1025-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uk-UA" sz="2400" b="1" i="1" dirty="0" err="1" smtClean="0">
                <a:solidFill>
                  <a:srgbClr val="0000FF"/>
                </a:solidFill>
              </a:rPr>
              <a:t>ліття</a:t>
            </a:r>
            <a:r>
              <a:rPr lang="uk-UA" sz="2400" b="1" i="1" dirty="0" smtClean="0">
                <a:solidFill>
                  <a:srgbClr val="0000FF"/>
                </a:solidFill>
              </a:rPr>
              <a:t> хрещення Русі-України)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uk-UA" sz="1800" dirty="0" smtClean="0"/>
          </a:p>
        </p:txBody>
      </p:sp>
      <p:pic>
        <p:nvPicPr>
          <p:cNvPr id="46083" name="Picture 3" descr="F:\Фото для пр-ї_1\концерт\Изображение 010.jpg"/>
          <p:cNvPicPr>
            <a:picLocks noChangeAspect="1" noChangeArrowheads="1"/>
          </p:cNvPicPr>
          <p:nvPr/>
        </p:nvPicPr>
        <p:blipFill>
          <a:blip r:embed="rId2" cstate="print"/>
          <a:srcRect l="2781" t="10041" r="17327" b="19672"/>
          <a:stretch>
            <a:fillRect/>
          </a:stretch>
        </p:blipFill>
        <p:spPr bwMode="auto">
          <a:xfrm>
            <a:off x="6248400" y="838200"/>
            <a:ext cx="248624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6" descr="F:\флешка\свято\Изображение 020.jpg"/>
          <p:cNvPicPr>
            <a:picLocks noChangeAspect="1" noChangeArrowheads="1"/>
          </p:cNvPicPr>
          <p:nvPr/>
        </p:nvPicPr>
        <p:blipFill>
          <a:blip r:embed="rId3" cstate="print"/>
          <a:srcRect l="-2857" t="-10191" r="8572" b="8280"/>
          <a:stretch>
            <a:fillRect/>
          </a:stretch>
        </p:blipFill>
        <p:spPr bwMode="auto">
          <a:xfrm>
            <a:off x="3429000" y="2286000"/>
            <a:ext cx="27432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G:\1025 хрещення України\Изображение 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267200"/>
            <a:ext cx="32004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 descr="D:\Люба\ХЕ\Фото ХЕ\концерт до 1025-ліття хрещення України-Русі\Изображение 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45436" y="3159764"/>
            <a:ext cx="3276600" cy="25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pc\Desktop\xp\PC180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990600"/>
            <a:ext cx="3581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5105400" cy="8382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Свято Миколая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 descr="C:\Users\pc\Desktop\xp\PC1901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51" y="3705221"/>
            <a:ext cx="3820535" cy="271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F:\Фото для пр-ї_1\св Миколая\DSCF06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914400"/>
            <a:ext cx="35814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F:\Семінар\Милосердя\18.12.13р. Терн. район. геріатр. від-я  с. Мишковичі\DSCN71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810000"/>
            <a:ext cx="3810000" cy="2631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hKkxNIApgL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2362200"/>
            <a:ext cx="34290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F:\DSC_0062.JPG"/>
          <p:cNvPicPr>
            <a:picLocks noChangeAspect="1" noChangeArrowheads="1"/>
          </p:cNvPicPr>
          <p:nvPr/>
        </p:nvPicPr>
        <p:blipFill>
          <a:blip r:embed="rId2" cstate="print"/>
          <a:srcRect l="-4982" r="-6728"/>
          <a:stretch>
            <a:fillRect/>
          </a:stretch>
        </p:blipFill>
        <p:spPr bwMode="auto">
          <a:xfrm>
            <a:off x="5410200" y="381000"/>
            <a:ext cx="3733800" cy="265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C:\Users\pc\Desktop\xp\P1130192.JPG"/>
          <p:cNvPicPr>
            <a:picLocks noChangeAspect="1" noChangeArrowheads="1"/>
          </p:cNvPicPr>
          <p:nvPr/>
        </p:nvPicPr>
        <p:blipFill>
          <a:blip r:embed="rId3" cstate="print"/>
          <a:srcRect t="10526"/>
          <a:stretch>
            <a:fillRect/>
          </a:stretch>
        </p:blipFill>
        <p:spPr bwMode="auto">
          <a:xfrm>
            <a:off x="4419600" y="3581400"/>
            <a:ext cx="44196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F:\DSC_0063.JPG"/>
          <p:cNvPicPr>
            <a:picLocks noChangeAspect="1" noChangeArrowheads="1"/>
          </p:cNvPicPr>
          <p:nvPr/>
        </p:nvPicPr>
        <p:blipFill>
          <a:blip r:embed="rId4" cstate="print"/>
          <a:srcRect t="16364" r="26190" b="1818"/>
          <a:stretch>
            <a:fillRect/>
          </a:stretch>
        </p:blipFill>
        <p:spPr bwMode="auto">
          <a:xfrm>
            <a:off x="914400" y="4038600"/>
            <a:ext cx="36576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14400" y="304800"/>
            <a:ext cx="5943600" cy="13843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Святвечір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7108" name="Picture 4" descr="C:\Users\pc\Desktop\xp\DSC_0079.JPG"/>
          <p:cNvPicPr>
            <a:picLocks noChangeAspect="1" noChangeArrowheads="1"/>
          </p:cNvPicPr>
          <p:nvPr/>
        </p:nvPicPr>
        <p:blipFill>
          <a:blip r:embed="rId5" cstate="print"/>
          <a:srcRect t="11691" r="17631"/>
          <a:stretch>
            <a:fillRect/>
          </a:stretch>
        </p:blipFill>
        <p:spPr bwMode="auto">
          <a:xfrm>
            <a:off x="3429000" y="1143000"/>
            <a:ext cx="2971800" cy="242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7" name="Picture 3" descr="G:\P11301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981200"/>
            <a:ext cx="2971800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IMG_7652"/>
          <p:cNvPicPr>
            <a:picLocks noChangeAspect="1" noChangeArrowheads="1"/>
          </p:cNvPicPr>
          <p:nvPr/>
        </p:nvPicPr>
        <p:blipFill>
          <a:blip r:embed="rId3" cstate="print"/>
          <a:srcRect l="7407"/>
          <a:stretch>
            <a:fillRect/>
          </a:stretch>
        </p:blipFill>
        <p:spPr bwMode="auto">
          <a:xfrm>
            <a:off x="4953000" y="3657600"/>
            <a:ext cx="3633141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 descr="IMG_76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7100" y="572809"/>
            <a:ext cx="4153249" cy="3114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3505200" cy="9271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Вертеп</a:t>
            </a:r>
          </a:p>
        </p:txBody>
      </p:sp>
      <p:pic>
        <p:nvPicPr>
          <p:cNvPr id="52226" name="Picture 2" descr="C:\Documents and Settings\ПК\Рабочий стол\фото\6Wz7XZNu_D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581400"/>
            <a:ext cx="3919537" cy="293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F:\Фото для пр-ї\DSCF0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914400"/>
            <a:ext cx="3551274" cy="265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IMG_2105"/>
          <p:cNvPicPr>
            <a:picLocks noChangeAspect="1" noChangeArrowheads="1"/>
          </p:cNvPicPr>
          <p:nvPr/>
        </p:nvPicPr>
        <p:blipFill>
          <a:blip r:embed="rId3" cstate="print"/>
          <a:srcRect b="11628"/>
          <a:stretch>
            <a:fillRect/>
          </a:stretch>
        </p:blipFill>
        <p:spPr bwMode="auto">
          <a:xfrm>
            <a:off x="990600" y="1219200"/>
            <a:ext cx="40386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3276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Маланка</a:t>
            </a:r>
          </a:p>
        </p:txBody>
      </p:sp>
      <p:pic>
        <p:nvPicPr>
          <p:cNvPr id="2" name="Picture 2" descr="C:\Users\pc\Desktop\xp\Фото для пр-ї_1\маланка\IMG_4894.JPG"/>
          <p:cNvPicPr>
            <a:picLocks noChangeAspect="1" noChangeArrowheads="1"/>
          </p:cNvPicPr>
          <p:nvPr/>
        </p:nvPicPr>
        <p:blipFill>
          <a:blip r:embed="rId4" cstate="print"/>
          <a:srcRect l="3593" b="12500"/>
          <a:stretch>
            <a:fillRect/>
          </a:stretch>
        </p:blipFill>
        <p:spPr bwMode="auto">
          <a:xfrm>
            <a:off x="609600" y="4038600"/>
            <a:ext cx="3657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7" name="Picture 3" descr="C:\Users\pc\Desktop\xp\Фото для пр-ї_1\маланка\IMG_4891.JPG"/>
          <p:cNvPicPr>
            <a:picLocks noChangeAspect="1" noChangeArrowheads="1"/>
          </p:cNvPicPr>
          <p:nvPr/>
        </p:nvPicPr>
        <p:blipFill>
          <a:blip r:embed="rId5" cstate="print"/>
          <a:srcRect t="10526"/>
          <a:stretch>
            <a:fillRect/>
          </a:stretch>
        </p:blipFill>
        <p:spPr bwMode="auto">
          <a:xfrm>
            <a:off x="5181600" y="685800"/>
            <a:ext cx="34798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4" descr="C:\Users\pc\Desktop\xp\Фото для пр-ї_1\маланка\IMG_49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634029" y="15773400"/>
            <a:ext cx="5185229" cy="2374220"/>
          </a:xfrm>
          <a:prstGeom prst="rect">
            <a:avLst/>
          </a:prstGeom>
          <a:noFill/>
        </p:spPr>
      </p:pic>
      <p:pic>
        <p:nvPicPr>
          <p:cNvPr id="47109" name="Picture 5" descr="C:\Users\pc\Desktop\xp\Фото для пр-ї_1\маланка\IMG_4924.JPG"/>
          <p:cNvPicPr>
            <a:picLocks noChangeAspect="1" noChangeArrowheads="1"/>
          </p:cNvPicPr>
          <p:nvPr/>
        </p:nvPicPr>
        <p:blipFill>
          <a:blip r:embed="rId7" cstate="print"/>
          <a:srcRect t="30507" r="10810" b="8018"/>
          <a:stretch>
            <a:fillRect/>
          </a:stretch>
        </p:blipFill>
        <p:spPr bwMode="auto">
          <a:xfrm>
            <a:off x="4495800" y="3352800"/>
            <a:ext cx="42672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4114800" cy="16764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Привітання зі святами</a:t>
            </a:r>
            <a:b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Різдва, Великодня</a:t>
            </a:r>
          </a:p>
        </p:txBody>
      </p:sp>
      <p:pic>
        <p:nvPicPr>
          <p:cNvPr id="6" name="Picture 2" descr="F:\Новая папка\Nlf090pIVM8.jpg"/>
          <p:cNvPicPr>
            <a:picLocks noChangeAspect="1" noChangeArrowheads="1"/>
          </p:cNvPicPr>
          <p:nvPr/>
        </p:nvPicPr>
        <p:blipFill>
          <a:blip r:embed="rId2" cstate="print"/>
          <a:srcRect l="18334" t="16653" r="11667"/>
          <a:stretch>
            <a:fillRect/>
          </a:stretch>
        </p:blipFill>
        <p:spPr bwMode="auto">
          <a:xfrm>
            <a:off x="685800" y="2362200"/>
            <a:ext cx="4095941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7" name="Picture 3" descr="F:\Коляда\Коляда 09.01.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200400"/>
            <a:ext cx="3810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4nNgwSgyN7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81000"/>
            <a:ext cx="3505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0" y="304800"/>
            <a:ext cx="4114800" cy="6858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Моя місія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685800"/>
            <a:ext cx="5029200" cy="5867400"/>
          </a:xfrm>
        </p:spPr>
        <p:txBody>
          <a:bodyPr/>
          <a:lstStyle/>
          <a:p>
            <a:pPr algn="ctr">
              <a:buNone/>
            </a:pPr>
            <a:r>
              <a:rPr lang="uk-UA" sz="25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     Господи! </a:t>
            </a:r>
          </a:p>
          <a:p>
            <a:pPr>
              <a:buNone/>
            </a:pPr>
            <a:r>
              <a:rPr lang="uk-UA" sz="23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   </a:t>
            </a:r>
            <a:r>
              <a:rPr lang="en-US" sz="23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  </a:t>
            </a:r>
            <a:r>
              <a:rPr lang="uk-UA" sz="23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      Хто я?! Може маленьке зернятко, з якого має зрости гарний колос? І коли достигне зерно, впаде на землю, та й проросте щедрим колоссям у душах тих, в кого засію? Дай сили, мудрості і терпіння бути добрим зерном самій і щирим сівачем Твого Слова. Дай любові до всіх, хто звернеться до мене. Боже мій, поможи любити людей такими, якими вони є і спішити їм на допомогу. Не дай згаснути промінчику любові у моїй душі. </a:t>
            </a:r>
            <a:endParaRPr lang="ru-RU" sz="2300" b="1" dirty="0">
              <a:ln w="10541" cmpd="sng">
                <a:noFill/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5" name="Picture 4" descr="DSC_00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371600"/>
            <a:ext cx="3654089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/>
                </a:solidFill>
              </a:rPr>
              <a:t>Гаївки, писанки</a:t>
            </a:r>
            <a:endParaRPr lang="uk-UA" dirty="0">
              <a:solidFill>
                <a:schemeClr val="accent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436" y="1107826"/>
            <a:ext cx="3061270" cy="22959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7928" y="3979369"/>
            <a:ext cx="3491204" cy="2361056"/>
          </a:xfrm>
          <a:prstGeom prst="rect">
            <a:avLst/>
          </a:prstGeom>
        </p:spPr>
      </p:pic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337" y="3968931"/>
            <a:ext cx="3093509" cy="2320132"/>
          </a:xfrm>
        </p:spPr>
      </p:pic>
      <p:pic>
        <p:nvPicPr>
          <p:cNvPr id="7" name="Picture 1" descr="C:\Users\pc\Desktop\DSC_0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3625" y="2134220"/>
            <a:ext cx="3810000" cy="247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5787" y="1140669"/>
            <a:ext cx="3575485" cy="21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792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6629400" cy="11557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Марійська дружина</a:t>
            </a:r>
          </a:p>
        </p:txBody>
      </p:sp>
      <p:pic>
        <p:nvPicPr>
          <p:cNvPr id="32772" name="Picture 4" descr="GkbWOO13iU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810000"/>
            <a:ext cx="3919313" cy="276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 descr="DSC_01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600"/>
            <a:ext cx="4114800" cy="272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0" name="Picture 2" descr="G:\фото\IMG_2900.JPG"/>
          <p:cNvPicPr>
            <a:picLocks noChangeAspect="1" noChangeArrowheads="1"/>
          </p:cNvPicPr>
          <p:nvPr/>
        </p:nvPicPr>
        <p:blipFill>
          <a:blip r:embed="rId4" cstate="print"/>
          <a:srcRect t="12072"/>
          <a:stretch>
            <a:fillRect/>
          </a:stretch>
        </p:blipFill>
        <p:spPr bwMode="auto">
          <a:xfrm>
            <a:off x="533400" y="3733800"/>
            <a:ext cx="424434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C:\Users\pc\Desktop\xp\PC0401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066800"/>
            <a:ext cx="4064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DSC_0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200400"/>
            <a:ext cx="4562475" cy="305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5029200" cy="9271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Катехизація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дітей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001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solidFill>
                  <a:srgbClr val="0000FF"/>
                </a:solidFill>
              </a:rPr>
              <a:t>Проводиться при ц. св. Володимира та </a:t>
            </a:r>
            <a:r>
              <a:rPr lang="uk-UA" b="1" dirty="0" err="1" smtClean="0">
                <a:solidFill>
                  <a:srgbClr val="0000FF"/>
                </a:solidFill>
              </a:rPr>
              <a:t>св.Бориса</a:t>
            </a:r>
            <a:r>
              <a:rPr lang="uk-UA" b="1" dirty="0" smtClean="0">
                <a:solidFill>
                  <a:srgbClr val="0000FF"/>
                </a:solidFill>
              </a:rPr>
              <a:t> і Гліба </a:t>
            </a:r>
            <a:r>
              <a:rPr lang="uk-UA" b="1" dirty="0" err="1" smtClean="0">
                <a:solidFill>
                  <a:srgbClr val="0000FF"/>
                </a:solidFill>
              </a:rPr>
              <a:t>смт</a:t>
            </a:r>
            <a:r>
              <a:rPr lang="uk-UA" b="1" dirty="0" smtClean="0">
                <a:solidFill>
                  <a:srgbClr val="0000FF"/>
                </a:solidFill>
              </a:rPr>
              <a:t>. В. </a:t>
            </a:r>
            <a:r>
              <a:rPr lang="uk-UA" b="1" dirty="0" err="1" smtClean="0">
                <a:solidFill>
                  <a:srgbClr val="0000FF"/>
                </a:solidFill>
              </a:rPr>
              <a:t>Березовиця</a:t>
            </a:r>
            <a:endParaRPr lang="uk-UA" b="1" dirty="0" smtClean="0">
              <a:solidFill>
                <a:srgbClr val="0000FF"/>
              </a:solidFill>
            </a:endParaRPr>
          </a:p>
        </p:txBody>
      </p:sp>
      <p:pic>
        <p:nvPicPr>
          <p:cNvPr id="33796" name="Picture 4" descr="0ekZNgTXN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514600"/>
            <a:ext cx="4291012" cy="325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ото для пр-ї_1\Паломництво\IMG_7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962400"/>
            <a:ext cx="26670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7" name="Picture 3" descr="F:\Фото для пр-ї_1\Изображение 075.jpg"/>
          <p:cNvPicPr>
            <a:picLocks noChangeAspect="1" noChangeArrowheads="1"/>
          </p:cNvPicPr>
          <p:nvPr/>
        </p:nvPicPr>
        <p:blipFill>
          <a:blip r:embed="rId3" cstate="print"/>
          <a:srcRect l="9302" t="33803"/>
          <a:stretch>
            <a:fillRect/>
          </a:stretch>
        </p:blipFill>
        <p:spPr bwMode="auto">
          <a:xfrm>
            <a:off x="5943600" y="3886200"/>
            <a:ext cx="2895600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F:\Фото для пр-ї_1\Ек-я ц.Петра і Павла Тернопіль 2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62400"/>
            <a:ext cx="28956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xU4XO0wHpD8"/>
          <p:cNvPicPr>
            <a:picLocks noChangeAspect="1" noChangeArrowheads="1"/>
          </p:cNvPicPr>
          <p:nvPr/>
        </p:nvPicPr>
        <p:blipFill>
          <a:blip r:embed="rId5" cstate="print"/>
          <a:srcRect l="5933" t="7414" r="7046" b="5097"/>
          <a:stretch>
            <a:fillRect/>
          </a:stretch>
        </p:blipFill>
        <p:spPr bwMode="auto">
          <a:xfrm>
            <a:off x="3124200" y="990600"/>
            <a:ext cx="2438400" cy="326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0" name="Picture 10" descr="Ewh8GF6XNA4"/>
          <p:cNvPicPr>
            <a:picLocks noChangeAspect="1" noChangeArrowheads="1"/>
          </p:cNvPicPr>
          <p:nvPr/>
        </p:nvPicPr>
        <p:blipFill>
          <a:blip r:embed="rId6" cstate="print"/>
          <a:srcRect t="5186" r="2795" b="6645"/>
          <a:stretch>
            <a:fillRect/>
          </a:stretch>
        </p:blipFill>
        <p:spPr bwMode="auto">
          <a:xfrm>
            <a:off x="381001" y="304800"/>
            <a:ext cx="31242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8" name="Picture 8" descr="3qsygvf23Lw"/>
          <p:cNvPicPr>
            <a:picLocks noChangeAspect="1" noChangeArrowheads="1"/>
          </p:cNvPicPr>
          <p:nvPr/>
        </p:nvPicPr>
        <p:blipFill>
          <a:blip r:embed="rId7" cstate="print"/>
          <a:srcRect l="6924" t="6926" r="4795" b="9957"/>
          <a:stretch>
            <a:fillRect/>
          </a:stretch>
        </p:blipFill>
        <p:spPr bwMode="auto">
          <a:xfrm>
            <a:off x="5257800" y="381000"/>
            <a:ext cx="3429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152400"/>
            <a:ext cx="33528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Екскурсії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752600"/>
            <a:ext cx="5029200" cy="3429000"/>
          </a:xfrm>
          <a:solidFill>
            <a:srgbClr val="99FFCC">
              <a:alpha val="49020"/>
            </a:srgbClr>
          </a:solidFill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None/>
              <a:defRPr/>
            </a:pP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</a:rPr>
              <a:t>-</a:t>
            </a:r>
            <a:r>
              <a:rPr lang="en-US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</a:rPr>
              <a:t> </a:t>
            </a: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</a:rPr>
              <a:t>   Музей-садиба ім.</a:t>
            </a:r>
            <a:r>
              <a:rPr lang="en-US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</a:rPr>
              <a:t> </a:t>
            </a: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Йосипа Сліпого </a:t>
            </a:r>
            <a:r>
              <a:rPr lang="uk-UA" sz="2000" b="1" dirty="0" err="1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с.Заздрість</a:t>
            </a: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 Теребовлянського району</a:t>
            </a:r>
          </a:p>
          <a:p>
            <a:pPr>
              <a:defRPr/>
            </a:pP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Духовний  Марійський центр </a:t>
            </a:r>
            <a:r>
              <a:rPr lang="uk-UA" sz="2000" b="1" dirty="0" err="1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Зарваниця</a:t>
            </a:r>
            <a:endParaRPr lang="uk-UA" sz="2000" b="1" dirty="0" smtClean="0">
              <a:ln w="12700">
                <a:noFill/>
                <a:prstDash val="solid"/>
              </a:ln>
              <a:solidFill>
                <a:srgbClr val="0000FF"/>
              </a:solidFill>
            </a:endParaRPr>
          </a:p>
          <a:p>
            <a:pPr>
              <a:defRPr/>
            </a:pP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Карпати</a:t>
            </a:r>
          </a:p>
          <a:p>
            <a:pPr>
              <a:defRPr/>
            </a:pP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</a:rPr>
              <a:t> Міста Київ та Львів</a:t>
            </a:r>
          </a:p>
          <a:p>
            <a:pPr eaLnBrk="1" hangingPunct="1">
              <a:defRPr/>
            </a:pPr>
            <a:r>
              <a:rPr lang="uk-UA" sz="2000" b="1" dirty="0" err="1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Крехівський</a:t>
            </a: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 та </a:t>
            </a:r>
            <a:r>
              <a:rPr lang="uk-UA" sz="2000" b="1" dirty="0" err="1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Унівський</a:t>
            </a: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 монастирі</a:t>
            </a:r>
          </a:p>
          <a:p>
            <a:pPr eaLnBrk="1" hangingPunct="1">
              <a:defRPr/>
            </a:pP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Почаївська Лавра </a:t>
            </a:r>
            <a:endParaRPr lang="en-US" sz="2000" b="1" dirty="0" smtClean="0">
              <a:ln w="12700">
                <a:noFill/>
                <a:prstDash val="solid"/>
              </a:ln>
              <a:solidFill>
                <a:srgbClr val="0000FF"/>
              </a:solidFill>
              <a:effectLst/>
            </a:endParaRPr>
          </a:p>
          <a:p>
            <a:pPr eaLnBrk="1" hangingPunct="1">
              <a:defRPr/>
            </a:pP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Церкви </a:t>
            </a:r>
            <a:r>
              <a:rPr lang="uk-UA" sz="2000" b="1" dirty="0" err="1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м.Тернополя</a:t>
            </a: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 та окружних сіл</a:t>
            </a:r>
          </a:p>
          <a:p>
            <a:pPr eaLnBrk="1" hangingPunct="1">
              <a:defRPr/>
            </a:pPr>
            <a:r>
              <a:rPr lang="uk-UA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</a:rPr>
              <a:t>Місцеві підприємства та агрофірми</a:t>
            </a:r>
          </a:p>
          <a:p>
            <a:pPr eaLnBrk="1" hangingPunct="1">
              <a:defRPr/>
            </a:pPr>
            <a:endParaRPr lang="uk-UA" sz="2000" b="1" dirty="0" smtClean="0">
              <a:ln w="12700">
                <a:noFill/>
                <a:prstDash val="solid"/>
              </a:ln>
              <a:solidFill>
                <a:srgbClr val="0000FF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/>
                </a:solidFill>
              </a:rPr>
              <a:t>Канікули з Богом</a:t>
            </a:r>
            <a:endParaRPr lang="uk-UA" dirty="0">
              <a:solidFill>
                <a:schemeClr val="accent6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333794"/>
            <a:ext cx="3169708" cy="237728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3925564"/>
            <a:ext cx="3157415" cy="2368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5890" y="3917543"/>
            <a:ext cx="3150239" cy="22367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890" y="1333794"/>
            <a:ext cx="3318094" cy="24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8707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3843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Вшанування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яті жертв голодоморів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9938" name="Picture 2" descr="F:\фото\96vqmwb-4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07003"/>
            <a:ext cx="6629400" cy="4969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C:\Users\pc\Desktop\xp\IMG_1875.jpg"/>
          <p:cNvPicPr>
            <a:picLocks noChangeAspect="1" noChangeArrowheads="1"/>
          </p:cNvPicPr>
          <p:nvPr/>
        </p:nvPicPr>
        <p:blipFill>
          <a:blip r:embed="rId3" cstate="print"/>
          <a:srcRect l="34159" t="20000" r="34158" b="13750"/>
          <a:stretch>
            <a:fillRect/>
          </a:stretch>
        </p:blipFill>
        <p:spPr bwMode="auto">
          <a:xfrm>
            <a:off x="3733800" y="2438400"/>
            <a:ext cx="2057400" cy="25908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2971800"/>
            <a:ext cx="8991600" cy="1828800"/>
          </a:xfrm>
        </p:spPr>
        <p:txBody>
          <a:bodyPr/>
          <a:lstStyle/>
          <a:p>
            <a:r>
              <a:rPr lang="uk-UA" sz="18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/>
              </a:rPr>
              <a:t>Щорічно в час Великого посту випускники проводять Хресну Дорогу, під час якої учні школи разом з батьками та вчителями мають можливість не лише роздумати над стражданнями Ісуса Христа, а й посповідатися та причаститися. </a:t>
            </a:r>
            <a:endParaRPr lang="ru-RU" sz="1800" dirty="0">
              <a:ln w="18000">
                <a:solidFill>
                  <a:srgbClr val="0000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b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Хресна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Дорога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 descr="C:\Users\pc\Desktop\xp\IMG_1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43" y="3871685"/>
            <a:ext cx="3276600" cy="2590800"/>
          </a:xfrm>
          <a:prstGeom prst="rect">
            <a:avLst/>
          </a:prstGeom>
          <a:noFill/>
        </p:spPr>
      </p:pic>
      <p:pic>
        <p:nvPicPr>
          <p:cNvPr id="47106" name="Picture 2" descr="C:\Users\pc\Desktop\xp\IMG_1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63071"/>
            <a:ext cx="3276600" cy="2684929"/>
          </a:xfrm>
          <a:prstGeom prst="rect">
            <a:avLst/>
          </a:prstGeom>
          <a:noFill/>
        </p:spPr>
      </p:pic>
      <p:pic>
        <p:nvPicPr>
          <p:cNvPr id="47109" name="Picture 5" descr="C:\Users\pc\Desktop\xp\IMG_1888.jpg"/>
          <p:cNvPicPr>
            <a:picLocks noChangeAspect="1" noChangeArrowheads="1"/>
          </p:cNvPicPr>
          <p:nvPr/>
        </p:nvPicPr>
        <p:blipFill>
          <a:blip r:embed="rId6" cstate="print"/>
          <a:srcRect l="7500" t="35392"/>
          <a:stretch>
            <a:fillRect/>
          </a:stretch>
        </p:blipFill>
        <p:spPr bwMode="auto">
          <a:xfrm>
            <a:off x="5638800" y="3962400"/>
            <a:ext cx="3124200" cy="2514600"/>
          </a:xfrm>
          <a:prstGeom prst="rect">
            <a:avLst/>
          </a:prstGeom>
          <a:noFill/>
        </p:spPr>
      </p:pic>
      <p:pic>
        <p:nvPicPr>
          <p:cNvPr id="5" name="Picture 2" descr="D:\Люба\Семінар\фото для портфоліо\IMG_18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381000"/>
            <a:ext cx="31242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Люба\Люба\фото\Новая папка\IMG_7390.JPG"/>
          <p:cNvPicPr>
            <a:picLocks noChangeAspect="1" noChangeArrowheads="1"/>
          </p:cNvPicPr>
          <p:nvPr/>
        </p:nvPicPr>
        <p:blipFill>
          <a:blip r:embed="rId2" cstate="print"/>
          <a:srcRect l="22222" r="11111"/>
          <a:stretch>
            <a:fillRect/>
          </a:stretch>
        </p:blipFill>
        <p:spPr bwMode="auto">
          <a:xfrm>
            <a:off x="4267200" y="3886200"/>
            <a:ext cx="2362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:\Люба\ХЕ\Фото ХЕ\Дім (Йосипівка)\DSCF0164.JPG"/>
          <p:cNvPicPr>
            <a:picLocks noChangeAspect="1" noChangeArrowheads="1"/>
          </p:cNvPicPr>
          <p:nvPr/>
        </p:nvPicPr>
        <p:blipFill>
          <a:blip r:embed="rId3" cstate="print"/>
          <a:srcRect l="26721" t="8983" r="5942" b="19152"/>
          <a:stretch>
            <a:fillRect/>
          </a:stretch>
        </p:blipFill>
        <p:spPr bwMode="auto">
          <a:xfrm>
            <a:off x="6400800" y="3886200"/>
            <a:ext cx="23622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229600" cy="1003300"/>
          </a:xfrm>
        </p:spPr>
        <p:txBody>
          <a:bodyPr/>
          <a:lstStyle/>
          <a:p>
            <a:pPr eaLnBrk="1" hangingPunct="1">
              <a:defRPr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Література, яку використовую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4343400" cy="4953000"/>
          </a:xfrm>
        </p:spPr>
        <p:txBody>
          <a:bodyPr/>
          <a:lstStyle/>
          <a:p>
            <a:pPr eaLnBrk="1" hangingPunct="1">
              <a:defRPr/>
            </a:pP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Святе Письмо</a:t>
            </a:r>
          </a:p>
          <a:p>
            <a:pPr eaLnBrk="1" hangingPunct="1">
              <a:defRPr/>
            </a:pP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Періодичні видання: </a:t>
            </a:r>
          </a:p>
          <a:p>
            <a:pPr>
              <a:defRPr/>
            </a:pPr>
            <a:r>
              <a:rPr lang="uk-UA" sz="2000" i="1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Журнали:</a:t>
            </a:r>
          </a:p>
          <a:p>
            <a:pPr>
              <a:buNone/>
              <a:defRPr/>
            </a:pP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“Слово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вчителю”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“Сто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талантів”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“Водограй”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“Зернятко”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uk-UA" sz="2000" i="1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Газети:</a:t>
            </a:r>
          </a:p>
          <a:p>
            <a:pPr>
              <a:buNone/>
              <a:defRPr/>
            </a:pP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“Божий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сіяч”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“Духовний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щит”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;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”Свобода”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Духовна література</a:t>
            </a:r>
          </a:p>
          <a:p>
            <a:pPr>
              <a:buNone/>
              <a:defRPr/>
            </a:pPr>
            <a:r>
              <a:rPr lang="en-US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твори Калини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Отаманюк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Мирослава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Дочинця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Миколи Гоголя,</a:t>
            </a:r>
            <a:r>
              <a:rPr lang="en-US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Олександра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Меня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Бруно </a:t>
            </a:r>
            <a:r>
              <a:rPr lang="uk-UA" sz="2000" dirty="0" err="1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Ферреро</a:t>
            </a: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та ін.</a:t>
            </a:r>
          </a:p>
          <a:p>
            <a:pPr>
              <a:defRPr/>
            </a:pPr>
            <a:r>
              <a:rPr lang="uk-UA" sz="2000" dirty="0" smtClean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Книги з домашньої бібліотеки</a:t>
            </a:r>
          </a:p>
        </p:txBody>
      </p:sp>
      <p:pic>
        <p:nvPicPr>
          <p:cNvPr id="2" name="Picture 2" descr="D:\Люба\ХЕ\ф.Уроків ХЕ\IMG_1072.JPG"/>
          <p:cNvPicPr>
            <a:picLocks noChangeAspect="1" noChangeArrowheads="1"/>
          </p:cNvPicPr>
          <p:nvPr/>
        </p:nvPicPr>
        <p:blipFill>
          <a:blip r:embed="rId4" cstate="print"/>
          <a:srcRect t="14286" r="6667"/>
          <a:stretch>
            <a:fillRect/>
          </a:stretch>
        </p:blipFill>
        <p:spPr bwMode="auto">
          <a:xfrm>
            <a:off x="4724400" y="1096108"/>
            <a:ext cx="3429000" cy="2637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Documents and Settings\ПК\Рабочий стол\сканер\2014_01_14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04800"/>
            <a:ext cx="2142460" cy="2971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152400"/>
            <a:ext cx="41148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Нагороди</a:t>
            </a:r>
            <a:endParaRPr lang="uk-UA" dirty="0" smtClean="0"/>
          </a:p>
        </p:txBody>
      </p:sp>
      <p:pic>
        <p:nvPicPr>
          <p:cNvPr id="8" name="Picture 2" descr="C:\Documents and Settings\ПК\Рабочий стол\сканер\2014_01_14\IMG_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276600"/>
            <a:ext cx="2362200" cy="3365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 descr="C:\Documents and Settings\ПК\Рабочий стол\сканер\2014_01_14\IMG_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33400"/>
            <a:ext cx="2127332" cy="306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6" name="Picture 6" descr="DSC_0138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495799" y="838199"/>
            <a:ext cx="2514601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8" name="Picture 8" descr="DSC_0146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286000" y="864857"/>
            <a:ext cx="2407812" cy="3402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0" name="Picture 2" descr="C:\Documents and Settings\ПК\Рабочий стол\сканер\2014_01_14\IMG_00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3429000"/>
            <a:ext cx="2286000" cy="3242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Documents and Settings\ПК\Рабочий стол\сканер\2014_01_14\IMG_00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3200400"/>
            <a:ext cx="2372916" cy="331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2971800"/>
            <a:ext cx="4495800" cy="4648200"/>
          </a:xfrm>
        </p:spPr>
        <p:txBody>
          <a:bodyPr/>
          <a:lstStyle/>
          <a:p>
            <a:r>
              <a:rPr lang="uk-UA" b="1" dirty="0" smtClean="0">
                <a:solidFill>
                  <a:srgbClr val="0000FF"/>
                </a:solidFill>
              </a:rPr>
              <a:t>Те, що ми робимо – менше від краплини в океані. Та без цієї краплини океанові чогось не вистачало б.</a:t>
            </a:r>
            <a:endParaRPr lang="en-US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b="1" i="1" dirty="0" smtClean="0">
                <a:solidFill>
                  <a:srgbClr val="0000FF"/>
                </a:solidFill>
              </a:rPr>
              <a:t>              </a:t>
            </a:r>
            <a:r>
              <a:rPr lang="uk-UA" b="1" i="1" dirty="0" smtClean="0">
                <a:solidFill>
                  <a:srgbClr val="0000FF"/>
                </a:solidFill>
              </a:rPr>
              <a:t>(Мати Тереза)</a:t>
            </a:r>
            <a:endParaRPr lang="ru-RU" b="1" i="1" dirty="0">
              <a:solidFill>
                <a:srgbClr val="0000FF"/>
              </a:solidFill>
            </a:endParaRPr>
          </a:p>
        </p:txBody>
      </p:sp>
      <p:pic>
        <p:nvPicPr>
          <p:cNvPr id="47106" name="Picture 2" descr="D:\Семінар\фото\z_LdlFm6x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048000"/>
            <a:ext cx="3733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pc\Desktop\IMG_1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2819400" cy="190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D:\Люба\Люба\фото\Новая папка\IMG_7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990600"/>
            <a:ext cx="2974109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pc\Desktop\Изображение 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609600"/>
            <a:ext cx="28194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C:\Documents and Settings\ПК\Рабочий стол\Семінар\паломництва\2.jpg"/>
          <p:cNvPicPr>
            <a:picLocks noChangeAspect="1" noChangeArrowheads="1"/>
          </p:cNvPicPr>
          <p:nvPr/>
        </p:nvPicPr>
        <p:blipFill>
          <a:blip r:embed="rId2" cstate="print"/>
          <a:srcRect b="16949"/>
          <a:stretch>
            <a:fillRect/>
          </a:stretch>
        </p:blipFill>
        <p:spPr bwMode="auto">
          <a:xfrm>
            <a:off x="5867400" y="304800"/>
            <a:ext cx="2872606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4724400" cy="8382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Паломництва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6083" name="Picture 3" descr="C:\Documents and Settings\ПК\Рабочий стол\Семінар\паломництв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10001"/>
            <a:ext cx="4191000" cy="275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C:\Documents and Settings\ПК\Рабочий стол\Семінар\паломництва\5.jpg"/>
          <p:cNvPicPr>
            <a:picLocks noChangeAspect="1" noChangeArrowheads="1"/>
          </p:cNvPicPr>
          <p:nvPr/>
        </p:nvPicPr>
        <p:blipFill>
          <a:blip r:embed="rId4" cstate="print"/>
          <a:srcRect b="22034"/>
          <a:stretch>
            <a:fillRect/>
          </a:stretch>
        </p:blipFill>
        <p:spPr bwMode="auto">
          <a:xfrm>
            <a:off x="601861" y="685800"/>
            <a:ext cx="3055739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600" y="411480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89" name="Picture 1" descr="F:\Семінар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838200"/>
            <a:ext cx="1951037" cy="312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F:\foto\zarvanickiy_duxovnyy_centr_1.jpg"/>
          <p:cNvPicPr>
            <a:picLocks noChangeAspect="1" noChangeArrowheads="1"/>
          </p:cNvPicPr>
          <p:nvPr/>
        </p:nvPicPr>
        <p:blipFill>
          <a:blip r:embed="rId2" cstate="print"/>
          <a:srcRect b="22581"/>
          <a:stretch>
            <a:fillRect/>
          </a:stretch>
        </p:blipFill>
        <p:spPr bwMode="auto">
          <a:xfrm>
            <a:off x="914400" y="1371600"/>
            <a:ext cx="7533503" cy="3657600"/>
          </a:xfrm>
          <a:prstGeom prst="rect">
            <a:avLst/>
          </a:prstGeom>
          <a:noFill/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-76200"/>
            <a:ext cx="4724400" cy="12954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Проблема, над </a:t>
            </a:r>
            <a:b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якою працюю</a:t>
            </a:r>
            <a:endParaRPr lang="uk-UA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914400" y="1905000"/>
            <a:ext cx="6096000" cy="2743200"/>
          </a:xfrm>
          <a:noFill/>
        </p:spPr>
        <p:txBody>
          <a:bodyPr/>
          <a:lstStyle/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uk-UA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Формування  національно 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uk-UA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свідомої та духовно</a:t>
            </a:r>
            <a:r>
              <a:rPr lang="en-US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багатої особистості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uk-UA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основі християнських цінностей</a:t>
            </a:r>
            <a:endParaRPr lang="ru-RU" sz="24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8914" name="Picture 2" descr="C:\Documents and Settings\ПК\Рабочий стол\Семінар\Готове портфоліо\сканер\DSC_0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3622" y="4554682"/>
            <a:ext cx="3629378" cy="222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C:\Documents and Settings\ПК\Рабочий стол\Семінар\Готове портфоліо\сканер\Изображение 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00" y="4495800"/>
            <a:ext cx="3556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3" name="Picture 1" descr="C:\Documents and Settings\ПК\Рабочий стол\Семінар\Готове портфоліо\сканер\IMG_7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" y="-1"/>
            <a:ext cx="3025140" cy="208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Ф. Святвечір 13.01.14р\Ур ХЕ фото для пр\_DSC2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3276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F:\флешка\Фотографії\Изображение 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114800"/>
            <a:ext cx="34290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44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Науково-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методична робота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533400" y="2133600"/>
            <a:ext cx="8382000" cy="2590800"/>
          </a:xfrm>
          <a:noFill/>
        </p:spPr>
        <p:txBody>
          <a:bodyPr/>
          <a:lstStyle/>
          <a:p>
            <a:pPr lvl="8">
              <a:buNone/>
            </a:pPr>
            <a:r>
              <a:rPr lang="uk-UA" b="1" dirty="0" smtClean="0">
                <a:solidFill>
                  <a:srgbClr val="0000FF"/>
                </a:solidFill>
              </a:rPr>
              <a:t>Спрямована на те</a:t>
            </a:r>
            <a:r>
              <a:rPr lang="en-US" b="1" dirty="0" smtClean="0">
                <a:solidFill>
                  <a:srgbClr val="0000FF"/>
                </a:solidFill>
              </a:rPr>
              <a:t>,</a:t>
            </a:r>
            <a:r>
              <a:rPr lang="uk-UA" b="1" dirty="0" smtClean="0">
                <a:solidFill>
                  <a:srgbClr val="0000FF"/>
                </a:solidFill>
              </a:rPr>
              <a:t> щоб:</a:t>
            </a:r>
          </a:p>
          <a:p>
            <a:r>
              <a:rPr lang="uk-UA" sz="2000" b="1" dirty="0" smtClean="0">
                <a:solidFill>
                  <a:srgbClr val="0000FF"/>
                </a:solidFill>
              </a:rPr>
              <a:t>діти відчули батьківську опіку і любов Бога; </a:t>
            </a:r>
          </a:p>
          <a:p>
            <a:r>
              <a:rPr lang="uk-UA" sz="2000" b="1" dirty="0" smtClean="0">
                <a:solidFill>
                  <a:srgbClr val="0000FF"/>
                </a:solidFill>
              </a:rPr>
              <a:t>прагнули бути добрими християнами, а почуте Слово Боже побачили, осмислили, пережили та поділилися Ним з іншими;</a:t>
            </a:r>
          </a:p>
          <a:p>
            <a:r>
              <a:rPr lang="uk-UA" sz="2000" b="1" dirty="0" smtClean="0">
                <a:solidFill>
                  <a:srgbClr val="0000FF"/>
                </a:solidFill>
              </a:rPr>
              <a:t> використовуючи наукові підходи, принципи, форми і методи навчання, творити уроки  життєвими та цікавими.</a:t>
            </a:r>
          </a:p>
          <a:p>
            <a:pPr>
              <a:buNone/>
            </a:pPr>
            <a:r>
              <a:rPr lang="uk-UA" sz="2000" dirty="0" smtClean="0"/>
              <a:t> </a:t>
            </a:r>
          </a:p>
          <a:p>
            <a:endParaRPr lang="uk-UA" sz="2400" dirty="0" smtClean="0"/>
          </a:p>
          <a:p>
            <a:endParaRPr lang="ru-RU" sz="2400" dirty="0"/>
          </a:p>
        </p:txBody>
      </p:sp>
      <p:pic>
        <p:nvPicPr>
          <p:cNvPr id="3073" name="Picture 1" descr="C:\Users\pc\Desktop\DSC_0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3285067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5200" y="76200"/>
            <a:ext cx="2209800" cy="10668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3823" r="4436"/>
          <a:stretch>
            <a:fillRect/>
          </a:stretch>
        </p:blipFill>
        <p:spPr bwMode="auto">
          <a:xfrm>
            <a:off x="76200" y="304800"/>
            <a:ext cx="36576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F:\Новая папка (7)\_DSC2884.JPG"/>
          <p:cNvPicPr>
            <a:picLocks noChangeAspect="1" noChangeArrowheads="1"/>
          </p:cNvPicPr>
          <p:nvPr/>
        </p:nvPicPr>
        <p:blipFill>
          <a:blip r:embed="rId3" cstate="print"/>
          <a:srcRect t="8333" r="7407"/>
          <a:stretch>
            <a:fillRect/>
          </a:stretch>
        </p:blipFill>
        <p:spPr bwMode="auto">
          <a:xfrm>
            <a:off x="4724400" y="3505200"/>
            <a:ext cx="43434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1" name="Picture 1" descr="C:\Documents and Settings\ПК\Рабочий стол\Семінар\Готове портфоліо\сканер\IMG_7563.JPG"/>
          <p:cNvPicPr>
            <a:picLocks noChangeAspect="1" noChangeArrowheads="1"/>
          </p:cNvPicPr>
          <p:nvPr/>
        </p:nvPicPr>
        <p:blipFill>
          <a:blip r:embed="rId4" cstate="print"/>
          <a:srcRect l="7143" t="21429" r="10714"/>
          <a:stretch>
            <a:fillRect/>
          </a:stretch>
        </p:blipFill>
        <p:spPr bwMode="auto">
          <a:xfrm>
            <a:off x="5410200" y="381000"/>
            <a:ext cx="3717636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C:\Documents and Settings\ПК\Рабочий стол\Семінар\Готове портфоліо\сканер\IMG_7557.JPG"/>
          <p:cNvPicPr>
            <a:picLocks noChangeAspect="1" noChangeArrowheads="1"/>
          </p:cNvPicPr>
          <p:nvPr/>
        </p:nvPicPr>
        <p:blipFill>
          <a:blip r:embed="rId5" cstate="print"/>
          <a:srcRect l="25984" r="19685"/>
          <a:stretch>
            <a:fillRect/>
          </a:stretch>
        </p:blipFill>
        <p:spPr bwMode="auto">
          <a:xfrm>
            <a:off x="3737811" y="914400"/>
            <a:ext cx="16002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 descr="C:\Documents and Settings\ПК\Рабочий стол\Семінар\Готове портфоліо\сканер\IMG_1064.JPG"/>
          <p:cNvPicPr>
            <a:picLocks noChangeAspect="1" noChangeArrowheads="1"/>
          </p:cNvPicPr>
          <p:nvPr/>
        </p:nvPicPr>
        <p:blipFill>
          <a:blip r:embed="rId6" cstate="print"/>
          <a:srcRect l="13333" t="10000"/>
          <a:stretch>
            <a:fillRect/>
          </a:stretch>
        </p:blipFill>
        <p:spPr bwMode="auto">
          <a:xfrm>
            <a:off x="76200" y="3505200"/>
            <a:ext cx="4512733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узагальнення по темі </a:t>
            </a:r>
            <a:r>
              <a:rPr lang="uk-UA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“Етика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людських взаємин у світлі Христового </a:t>
            </a:r>
            <a:r>
              <a:rPr lang="uk-UA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вчення”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формі КВК </a:t>
            </a:r>
            <a:r>
              <a:rPr lang="uk-UA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“Золоте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правило </a:t>
            </a:r>
            <a:r>
              <a:rPr lang="uk-UA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моралі”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 клас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3796" name="Picture 4" descr="G:\КВК Золоте правило та урок 5 кл. Ісус Воскрес\DSC_0196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6400800" y="1676400"/>
            <a:ext cx="2448392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7" name="Picture 1" descr="D:\Люба\КВК Золоте правило та урок 5 кл. Ісус Воскрес\DSC_0180.JPG"/>
          <p:cNvPicPr>
            <a:picLocks noChangeAspect="1" noChangeArrowheads="1"/>
          </p:cNvPicPr>
          <p:nvPr/>
        </p:nvPicPr>
        <p:blipFill>
          <a:blip r:embed="rId4" cstate="print"/>
          <a:srcRect r="17406"/>
          <a:stretch>
            <a:fillRect/>
          </a:stretch>
        </p:blipFill>
        <p:spPr bwMode="auto">
          <a:xfrm>
            <a:off x="533400" y="1752600"/>
            <a:ext cx="2362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8" name="Picture 2" descr="C:\Users\pc\Desktop\DSC_0120.JPG"/>
          <p:cNvPicPr>
            <a:picLocks noChangeAspect="1" noChangeArrowheads="1"/>
          </p:cNvPicPr>
          <p:nvPr/>
        </p:nvPicPr>
        <p:blipFill>
          <a:blip r:embed="rId5" cstate="print"/>
          <a:srcRect l="5489" t="9182" b="14304"/>
          <a:stretch>
            <a:fillRect/>
          </a:stretch>
        </p:blipFill>
        <p:spPr bwMode="auto">
          <a:xfrm>
            <a:off x="3124200" y="4322618"/>
            <a:ext cx="1752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D:\Люба\КВК Золоте правило та урок 5 кл. Ісус Воскрес\DSC_01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4038600"/>
            <a:ext cx="2559756" cy="2374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 descr="D:\Люба\КВК Золоте правило та урок 5 кл. Ісус Воскрес\DSC_01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038600"/>
            <a:ext cx="2666999" cy="2374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D:\Люба\КВК Золоте правило та урок 5 кл. Ісус Воскрес\DSC_0094.JPG"/>
          <p:cNvPicPr>
            <a:picLocks noChangeAspect="1" noChangeArrowheads="1"/>
          </p:cNvPicPr>
          <p:nvPr/>
        </p:nvPicPr>
        <p:blipFill>
          <a:blip r:embed="rId8" cstate="print"/>
          <a:srcRect t="7028" b="22694"/>
          <a:stretch>
            <a:fillRect/>
          </a:stretch>
        </p:blipFill>
        <p:spPr bwMode="auto">
          <a:xfrm>
            <a:off x="2743200" y="2209800"/>
            <a:ext cx="3810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2" name="Picture 6" descr="D:\Люба\КВК Золоте правило та урок 5 кл. Ісус Воскрес\DSC_02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4343400"/>
            <a:ext cx="1752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Наукова робота з учнями в галузі дослідження використання біблійних образів, мотивів, афоризмів в українській	 та світовій літературі</a:t>
            </a:r>
          </a:p>
        </p:txBody>
      </p:sp>
      <p:graphicFrame>
        <p:nvGraphicFramePr>
          <p:cNvPr id="1026" name="Object 3">
            <a:hlinkClick r:id="rId3" action="ppaction://hlinkpres?slideindex=1&amp;slidetitle="/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209800" y="2590800"/>
          <a:ext cx="4876800" cy="3657600"/>
        </p:xfrm>
        <a:graphic>
          <a:graphicData uri="http://schemas.openxmlformats.org/presentationml/2006/ole">
            <p:oleObj spid="_x0000_s52252" name="Презентация" r:id="rId4" imgW="3471551" imgH="2602969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asivo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1837</TotalTime>
  <Words>967</Words>
  <Application>Microsoft Office PowerPoint</Application>
  <PresentationFormat>Экран (4:3)</PresentationFormat>
  <Paragraphs>172</Paragraphs>
  <Slides>39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krasivo</vt:lpstr>
      <vt:lpstr>Презентация</vt:lpstr>
      <vt:lpstr>Document</vt:lpstr>
      <vt:lpstr>Об’єкт оболонки Пакувальника</vt:lpstr>
      <vt:lpstr> Портфоліо вчителя основ християнської етики Великоберезовицької ЗОШ І-ІІІ ступенів Венети Любові Степанівни </vt:lpstr>
      <vt:lpstr>Загальні відомості</vt:lpstr>
      <vt:lpstr>Моя місія</vt:lpstr>
      <vt:lpstr>Паломництва</vt:lpstr>
      <vt:lpstr> Проблема, над  якою працюю</vt:lpstr>
      <vt:lpstr>                                                Науково-                         методична робота</vt:lpstr>
      <vt:lpstr>Уроки</vt:lpstr>
      <vt:lpstr>  Урок-узагальнення по темі “Етика людських взаємин у світлі Христового вчення” у формі КВК “Золоте правило моралі”,  6 клас</vt:lpstr>
      <vt:lpstr>Наукова робота з учнями в галузі дослідження використання біблійних образів, мотивів, афоризмів в українській  та світовій літературі</vt:lpstr>
      <vt:lpstr>Тиждень християнської етики</vt:lpstr>
      <vt:lpstr>Участь в семінарах, методичних  об’єднаннях районного та обласного рівнів</vt:lpstr>
      <vt:lpstr>Семінар вчителів основ християнської етики Урочиста академія  «Андрей Шептицький – духовний будівничий української нації»</vt:lpstr>
      <vt:lpstr>Творчі доробки</vt:lpstr>
      <vt:lpstr>Слайд 14</vt:lpstr>
      <vt:lpstr>Відгуки про роботу</vt:lpstr>
      <vt:lpstr>Позаурочна робота</vt:lpstr>
      <vt:lpstr>Всеукраїнська олімпіада  “Юні знавці  Біблії”</vt:lpstr>
      <vt:lpstr>Перемоги в олімпіадах</vt:lpstr>
      <vt:lpstr>Нові перемоги</vt:lpstr>
      <vt:lpstr>    Учнівські семінари,конференції,                 круглі столи</vt:lpstr>
      <vt:lpstr>Зустрічі з духовними  особами</vt:lpstr>
      <vt:lpstr>Конкурси</vt:lpstr>
      <vt:lpstr>Тижні милосердя</vt:lpstr>
      <vt:lpstr>Літературно- музичні композиції</vt:lpstr>
      <vt:lpstr>Свято Миколая</vt:lpstr>
      <vt:lpstr>Святвечір</vt:lpstr>
      <vt:lpstr>Вертеп</vt:lpstr>
      <vt:lpstr>Маланка</vt:lpstr>
      <vt:lpstr>Привітання зі святами  Різдва, Великодня</vt:lpstr>
      <vt:lpstr>Гаївки, писанки</vt:lpstr>
      <vt:lpstr>Марійська дружина</vt:lpstr>
      <vt:lpstr>Катехизація дітей</vt:lpstr>
      <vt:lpstr>Екскурсії</vt:lpstr>
      <vt:lpstr>Канікули з Богом</vt:lpstr>
      <vt:lpstr>Вшанування пам’яті жертв голодоморів</vt:lpstr>
      <vt:lpstr>       Хресна   Дорога</vt:lpstr>
      <vt:lpstr>Література, яку використовую</vt:lpstr>
      <vt:lpstr>Нагороди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Сім'я</dc:creator>
  <cp:lastModifiedBy>root</cp:lastModifiedBy>
  <cp:revision>290</cp:revision>
  <cp:lastPrinted>1601-01-01T00:00:00Z</cp:lastPrinted>
  <dcterms:created xsi:type="dcterms:W3CDTF">1601-01-01T00:00:00Z</dcterms:created>
  <dcterms:modified xsi:type="dcterms:W3CDTF">2018-08-30T04:41:18Z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