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70" r:id="rId3"/>
    <p:sldId id="258" r:id="rId4"/>
    <p:sldId id="259" r:id="rId5"/>
    <p:sldId id="264" r:id="rId6"/>
    <p:sldId id="265" r:id="rId7"/>
    <p:sldId id="266" r:id="rId8"/>
    <p:sldId id="267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8132" autoAdjust="0"/>
    <p:restoredTop sz="94660"/>
  </p:normalViewPr>
  <p:slideViewPr>
    <p:cSldViewPr>
      <p:cViewPr varScale="1">
        <p:scale>
          <a:sx n="68" d="100"/>
          <a:sy n="68" d="100"/>
        </p:scale>
        <p:origin x="-133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545917361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268760"/>
            <a:ext cx="6779096" cy="5256584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52836642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514583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514583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1333252994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250704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923928" y="1600200"/>
            <a:ext cx="324036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01826040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32271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3227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995937" y="1535113"/>
            <a:ext cx="316835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995937" y="2174875"/>
            <a:ext cx="316835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6779346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56872583"/>
      </p:ext>
    </p:extLst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805949457"/>
      </p:ext>
    </p:extLst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Пусто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025056203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17.12.2017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6707188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6707188" cy="463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xmlns="" val="584680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rgbClr val="C0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00000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00000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00000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00000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rgbClr val="C00000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rgbClr val="C00000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rgbClr val="C00000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rgbClr val="C000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Прямоугольник 1"/>
          <p:cNvSpPr>
            <a:spLocks noChangeArrowheads="1"/>
          </p:cNvSpPr>
          <p:nvPr/>
        </p:nvSpPr>
        <p:spPr bwMode="auto">
          <a:xfrm>
            <a:off x="0" y="2525713"/>
            <a:ext cx="9144000" cy="4387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50000"/>
              </a:lnSpc>
              <a:spcBef>
                <a:spcPts val="3600"/>
              </a:spcBef>
              <a:spcAft>
                <a:spcPct val="0"/>
              </a:spcAft>
            </a:pPr>
            <a:r>
              <a:rPr lang="uk-UA" sz="4800" b="1" dirty="0" smtClean="0">
                <a:solidFill>
                  <a:srgbClr val="C00000"/>
                </a:solidFill>
                <a:cs typeface="Arial" charset="0"/>
              </a:rPr>
              <a:t>ЗВЕРТАННЯ НЕПОШИРЕНІ І ПОШИРЕНІ.РОЗДІЛОВІ ЗНАКИ ПРИ ЗВЕРТАННІ. РИТОРИЧНЕ ЗАПИТАННЯ.</a:t>
            </a:r>
            <a:endParaRPr lang="uk-UA" sz="4800" b="1" dirty="0" smtClean="0">
              <a:solidFill>
                <a:srgbClr val="C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371021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Povelitel\Downloads\rech-rebenka-3-let-400x233.jpg"/>
          <p:cNvPicPr>
            <a:picLocks noChangeAspect="1" noChangeArrowheads="1"/>
          </p:cNvPicPr>
          <p:nvPr/>
        </p:nvPicPr>
        <p:blipFill>
          <a:blip r:embed="rId2"/>
          <a:srcRect r="13362"/>
          <a:stretch>
            <a:fillRect/>
          </a:stretch>
        </p:blipFill>
        <p:spPr bwMode="auto">
          <a:xfrm>
            <a:off x="285750" y="3189288"/>
            <a:ext cx="4786313" cy="32400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292" name="Picture 4" descr="C:\Users\Povelitel\Downloads\1288391239_45074008_j0423038.jpg"/>
          <p:cNvPicPr>
            <a:picLocks noChangeAspect="1" noChangeArrowheads="1"/>
          </p:cNvPicPr>
          <p:nvPr/>
        </p:nvPicPr>
        <p:blipFill>
          <a:blip r:embed="rId3"/>
          <a:srcRect l="7668" r="9901"/>
          <a:stretch>
            <a:fillRect/>
          </a:stretch>
        </p:blipFill>
        <p:spPr bwMode="auto">
          <a:xfrm>
            <a:off x="5402263" y="3189288"/>
            <a:ext cx="2670175" cy="32400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172" name="Прямоугольник 1"/>
          <p:cNvSpPr>
            <a:spLocks noChangeArrowheads="1"/>
          </p:cNvSpPr>
          <p:nvPr/>
        </p:nvSpPr>
        <p:spPr bwMode="auto">
          <a:xfrm>
            <a:off x="571500" y="285750"/>
            <a:ext cx="7358063" cy="258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3600" smtClean="0">
                <a:solidFill>
                  <a:prstClr val="black"/>
                </a:solidFill>
                <a:cs typeface="Arial" charset="0"/>
              </a:rPr>
              <a:t>Скільки є в нас, любі друзі,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uk-UA" sz="3600" smtClean="0">
                <a:solidFill>
                  <a:prstClr val="black"/>
                </a:solidFill>
                <a:cs typeface="Arial" charset="0"/>
              </a:rPr>
              <a:t>для звертання ніжних слів.</a:t>
            </a:r>
          </a:p>
          <a:p>
            <a:pPr algn="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uk-UA" sz="3600" i="1" smtClean="0">
                <a:solidFill>
                  <a:prstClr val="black"/>
                </a:solidFill>
                <a:cs typeface="Arial" charset="0"/>
              </a:rPr>
              <a:t>(Д. Білоус)</a:t>
            </a:r>
          </a:p>
        </p:txBody>
      </p:sp>
    </p:spTree>
    <p:extLst>
      <p:ext uri="{BB962C8B-B14F-4D97-AF65-F5344CB8AC3E}">
        <p14:creationId xmlns:p14="http://schemas.microsoft.com/office/powerpoint/2010/main" xmlns="" val="56489959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Прямоугольник 1"/>
          <p:cNvSpPr>
            <a:spLocks noChangeArrowheads="1"/>
          </p:cNvSpPr>
          <p:nvPr/>
        </p:nvSpPr>
        <p:spPr bwMode="auto">
          <a:xfrm>
            <a:off x="357188" y="269875"/>
            <a:ext cx="7216775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uk-UA" sz="4400" b="1" smtClean="0">
                <a:solidFill>
                  <a:srgbClr val="C00000"/>
                </a:solidFill>
                <a:cs typeface="Arial" charset="0"/>
              </a:rPr>
              <a:t>Звертання</a:t>
            </a:r>
            <a:r>
              <a:rPr lang="uk-UA" sz="4400" smtClean="0">
                <a:solidFill>
                  <a:srgbClr val="C00000"/>
                </a:solidFill>
                <a:cs typeface="Arial" charset="0"/>
              </a:rPr>
              <a:t> </a:t>
            </a:r>
            <a:r>
              <a:rPr lang="uk-UA" sz="3200" b="1" smtClean="0">
                <a:solidFill>
                  <a:prstClr val="black"/>
                </a:solidFill>
                <a:cs typeface="Arial" charset="0"/>
              </a:rPr>
              <a:t>— це слово або сполучення слів, що називає того, до кого звертаються (адресата мовлення). 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uk-UA" sz="3200" b="1" smtClean="0">
                <a:solidFill>
                  <a:prstClr val="black"/>
                </a:solidFill>
                <a:cs typeface="Arial" charset="0"/>
              </a:rPr>
              <a:t>Звертання не є членом речення.</a:t>
            </a: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439738" y="4221163"/>
            <a:ext cx="7489825" cy="168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uk-UA" sz="2800" i="1" smtClean="0">
                <a:solidFill>
                  <a:prstClr val="black"/>
                </a:solidFill>
                <a:cs typeface="Arial" charset="0"/>
              </a:rPr>
              <a:t>Ти справжній лицар</a:t>
            </a:r>
            <a:r>
              <a:rPr lang="uk-UA" sz="2800" smtClean="0">
                <a:solidFill>
                  <a:prstClr val="black"/>
                </a:solidFill>
                <a:cs typeface="Arial" charset="0"/>
              </a:rPr>
              <a:t>,</a:t>
            </a:r>
            <a:r>
              <a:rPr lang="uk-UA" sz="2800" i="1" smtClean="0">
                <a:solidFill>
                  <a:prstClr val="black"/>
                </a:solidFill>
                <a:cs typeface="Arial" charset="0"/>
              </a:rPr>
              <a:t> </a:t>
            </a:r>
            <a:r>
              <a:rPr lang="uk-UA" sz="2800" b="1" i="1" smtClean="0">
                <a:solidFill>
                  <a:prstClr val="black"/>
                </a:solidFill>
                <a:cs typeface="Arial" charset="0"/>
              </a:rPr>
              <a:t>сину</a:t>
            </a:r>
            <a:r>
              <a:rPr lang="uk-UA" sz="2800" i="1" smtClean="0">
                <a:solidFill>
                  <a:prstClr val="black"/>
                </a:solidFill>
                <a:cs typeface="Arial" charset="0"/>
              </a:rPr>
              <a:t>!.. Ти вславиш Україну! </a:t>
            </a:r>
            <a:r>
              <a:rPr lang="uk-UA" sz="2800" smtClean="0">
                <a:solidFill>
                  <a:prstClr val="black"/>
                </a:solidFill>
                <a:cs typeface="Arial" charset="0"/>
              </a:rPr>
              <a:t>(І. Малкович) </a:t>
            </a:r>
          </a:p>
        </p:txBody>
      </p:sp>
      <p:pic>
        <p:nvPicPr>
          <p:cNvPr id="4" name="Picture 2" descr="C:\Users\Povelitel\Downloads\70107edfccbf.jpg"/>
          <p:cNvPicPr>
            <a:picLocks noChangeAspect="1" noChangeArrowheads="1"/>
          </p:cNvPicPr>
          <p:nvPr/>
        </p:nvPicPr>
        <p:blipFill>
          <a:blip r:embed="rId2">
            <a:grayscl/>
            <a:biLevel thresh="5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587" b="46259"/>
          <a:stretch>
            <a:fillRect/>
          </a:stretch>
        </p:blipFill>
        <p:spPr bwMode="auto">
          <a:xfrm>
            <a:off x="1000125" y="4922838"/>
            <a:ext cx="1800225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Группа 5"/>
          <p:cNvGrpSpPr>
            <a:grpSpLocks/>
          </p:cNvGrpSpPr>
          <p:nvPr/>
        </p:nvGrpSpPr>
        <p:grpSpPr bwMode="auto">
          <a:xfrm>
            <a:off x="5724525" y="5032375"/>
            <a:ext cx="1403350" cy="73025"/>
            <a:chOff x="-1908720" y="3429000"/>
            <a:chExt cx="1512168" cy="131618"/>
          </a:xfrm>
        </p:grpSpPr>
        <p:cxnSp>
          <p:nvCxnSpPr>
            <p:cNvPr id="5" name="Прямая соединительная линия 4"/>
            <p:cNvCxnSpPr/>
            <p:nvPr/>
          </p:nvCxnSpPr>
          <p:spPr>
            <a:xfrm>
              <a:off x="-1908720" y="3429000"/>
              <a:ext cx="1512168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/>
            <p:cNvCxnSpPr/>
            <p:nvPr/>
          </p:nvCxnSpPr>
          <p:spPr>
            <a:xfrm>
              <a:off x="-1908720" y="3560618"/>
              <a:ext cx="1512168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" name="Группа 8"/>
          <p:cNvGrpSpPr>
            <a:grpSpLocks/>
          </p:cNvGrpSpPr>
          <p:nvPr/>
        </p:nvGrpSpPr>
        <p:grpSpPr bwMode="auto">
          <a:xfrm>
            <a:off x="2744788" y="5032375"/>
            <a:ext cx="1035050" cy="73025"/>
            <a:chOff x="-1908720" y="3429000"/>
            <a:chExt cx="1512168" cy="131618"/>
          </a:xfrm>
        </p:grpSpPr>
        <p:cxnSp>
          <p:nvCxnSpPr>
            <p:cNvPr id="10" name="Прямая соединительная линия 9"/>
            <p:cNvCxnSpPr/>
            <p:nvPr/>
          </p:nvCxnSpPr>
          <p:spPr>
            <a:xfrm>
              <a:off x="-1908720" y="3429000"/>
              <a:ext cx="1512168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/>
          </p:nvCxnSpPr>
          <p:spPr>
            <a:xfrm>
              <a:off x="-1908720" y="3560618"/>
              <a:ext cx="1512168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12" name="Прямая соединительная линия 11"/>
          <p:cNvCxnSpPr/>
          <p:nvPr/>
        </p:nvCxnSpPr>
        <p:spPr>
          <a:xfrm>
            <a:off x="539750" y="5903913"/>
            <a:ext cx="1295400" cy="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571500" y="5068888"/>
            <a:ext cx="357188" cy="15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5286375" y="5068888"/>
            <a:ext cx="357188" cy="15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99697767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Прямоугольник 1"/>
          <p:cNvSpPr>
            <a:spLocks noChangeArrowheads="1"/>
          </p:cNvSpPr>
          <p:nvPr/>
        </p:nvSpPr>
        <p:spPr bwMode="auto">
          <a:xfrm>
            <a:off x="107950" y="549275"/>
            <a:ext cx="74168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4400" b="1" dirty="0" smtClean="0">
                <a:solidFill>
                  <a:srgbClr val="C00000"/>
                </a:solidFill>
                <a:cs typeface="Arial" charset="0"/>
              </a:rPr>
              <a:t> </a:t>
            </a:r>
            <a:endParaRPr lang="uk-UA" sz="3200" b="1" dirty="0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468313" y="4143375"/>
            <a:ext cx="7524750" cy="820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endParaRPr lang="uk-UA" sz="2800" i="1" dirty="0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2143116"/>
            <a:ext cx="692948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uk-UA" sz="2400" dirty="0" smtClean="0"/>
          </a:p>
          <a:p>
            <a:r>
              <a:rPr lang="uk-UA" sz="2800" dirty="0" smtClean="0"/>
              <a:t>Далека </a:t>
            </a:r>
            <a:r>
              <a:rPr lang="uk-UA" sz="2800" dirty="0" smtClean="0"/>
              <a:t>красо моя!</a:t>
            </a:r>
            <a:r>
              <a:rPr lang="uk-UA" sz="2800" dirty="0" err="1" smtClean="0"/>
              <a:t>Ща</a:t>
            </a:r>
            <a:r>
              <a:rPr lang="uk-UA" sz="2800" dirty="0" smtClean="0"/>
              <a:t>(</a:t>
            </a:r>
            <a:r>
              <a:rPr lang="uk-UA" sz="2800" dirty="0" err="1" smtClean="0"/>
              <a:t>ст</a:t>
            </a:r>
            <a:r>
              <a:rPr lang="uk-UA" sz="2800" dirty="0" smtClean="0"/>
              <a:t>/</a:t>
            </a:r>
            <a:r>
              <a:rPr lang="uk-UA" sz="2800" dirty="0" err="1" smtClean="0"/>
              <a:t>сл</a:t>
            </a:r>
            <a:r>
              <a:rPr lang="uk-UA" sz="2800" dirty="0" smtClean="0"/>
              <a:t>)</a:t>
            </a:r>
            <a:r>
              <a:rPr lang="uk-UA" sz="2800" dirty="0" err="1" smtClean="0"/>
              <a:t>ивий</a:t>
            </a:r>
            <a:r>
              <a:rPr lang="uk-UA" sz="2800" dirty="0" smtClean="0"/>
              <a:t> я, що народився на твоєму </a:t>
            </a:r>
            <a:r>
              <a:rPr lang="uk-UA" sz="2800" dirty="0" smtClean="0"/>
              <a:t>бер(и/е)зі, </a:t>
            </a:r>
            <a:r>
              <a:rPr lang="uk-UA" sz="2800" dirty="0" smtClean="0"/>
              <a:t>що пив у незабутні роки твою </a:t>
            </a:r>
            <a:r>
              <a:rPr lang="uk-UA" sz="2800" dirty="0" err="1" smtClean="0"/>
              <a:t>м\яку</a:t>
            </a:r>
            <a:r>
              <a:rPr lang="uk-UA" sz="2800" dirty="0" smtClean="0"/>
              <a:t>  в(</a:t>
            </a:r>
            <a:r>
              <a:rPr lang="uk-UA" sz="2800" dirty="0" err="1" smtClean="0"/>
              <a:t>е\и</a:t>
            </a:r>
            <a:r>
              <a:rPr lang="uk-UA" sz="2800" dirty="0" smtClean="0"/>
              <a:t>) селу сиву воду, ходив босий по твоїх </a:t>
            </a:r>
            <a:r>
              <a:rPr lang="uk-UA" sz="2800" dirty="0" err="1" smtClean="0"/>
              <a:t>ка</a:t>
            </a:r>
            <a:r>
              <a:rPr lang="uk-UA" sz="2800" dirty="0" smtClean="0"/>
              <a:t>(с/з)</a:t>
            </a:r>
            <a:r>
              <a:rPr lang="uk-UA" sz="2800" dirty="0" err="1" smtClean="0"/>
              <a:t>кових</a:t>
            </a:r>
            <a:r>
              <a:rPr lang="uk-UA" sz="2800" dirty="0" smtClean="0"/>
              <a:t> </a:t>
            </a:r>
            <a:r>
              <a:rPr lang="uk-UA" sz="2800" dirty="0" smtClean="0"/>
              <a:t>висипах, слухав рибальських розмов на твоїх човнах і </a:t>
            </a:r>
            <a:r>
              <a:rPr lang="uk-UA" sz="2800" dirty="0" err="1" smtClean="0"/>
              <a:t>каза</a:t>
            </a:r>
            <a:r>
              <a:rPr lang="uk-UA" sz="2800" dirty="0" smtClean="0"/>
              <a:t>(н/</a:t>
            </a:r>
            <a:r>
              <a:rPr lang="uk-UA" sz="2800" dirty="0" err="1" smtClean="0"/>
              <a:t>н</a:t>
            </a:r>
            <a:r>
              <a:rPr lang="uk-UA" sz="2800" dirty="0" smtClean="0"/>
              <a:t>)я старих про </a:t>
            </a:r>
            <a:r>
              <a:rPr lang="uk-UA" sz="2800" dirty="0" smtClean="0"/>
              <a:t>давнину.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350389018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142875" y="71438"/>
            <a:ext cx="6588125" cy="114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uk-UA" sz="2400" dirty="0" smtClean="0"/>
              <a:t> </a:t>
            </a:r>
            <a:r>
              <a:rPr lang="uk-UA" sz="2400" dirty="0" smtClean="0"/>
              <a:t>Заграй, музика, </a:t>
            </a:r>
            <a:r>
              <a:rPr lang="uk-UA" sz="2400" dirty="0" smtClean="0"/>
              <a:t>заспівайте, </a:t>
            </a:r>
            <a:r>
              <a:rPr lang="uk-UA" sz="2400" dirty="0" smtClean="0"/>
              <a:t>ангели в небі, пташки в лісі, </a:t>
            </a:r>
            <a:r>
              <a:rPr lang="uk-UA" sz="2400" dirty="0" err="1" smtClean="0"/>
              <a:t>жабоньки</a:t>
            </a:r>
            <a:r>
              <a:rPr lang="uk-UA" sz="2400" dirty="0" smtClean="0"/>
              <a:t> попід берегами, дівчаточка під вербами. Я пливу за водою…</a:t>
            </a:r>
            <a:endParaRPr lang="ru-RU" sz="2400" dirty="0" smtClean="0"/>
          </a:p>
          <a:p>
            <a:r>
              <a:rPr lang="uk-UA" sz="2400" dirty="0" smtClean="0"/>
              <a:t>Благословенна </a:t>
            </a:r>
            <a:r>
              <a:rPr lang="uk-UA" sz="2400" dirty="0" smtClean="0"/>
              <a:t>будь, </a:t>
            </a:r>
            <a:r>
              <a:rPr lang="uk-UA" sz="2400" dirty="0" smtClean="0"/>
              <a:t>моя незаймана дівице Десно!</a:t>
            </a:r>
            <a:endParaRPr lang="ru-RU" sz="2400" dirty="0" smtClean="0"/>
          </a:p>
          <a:p>
            <a:r>
              <a:rPr lang="uk-UA" sz="2400" dirty="0" smtClean="0"/>
              <a:t>Нема тепер уже таких річок, як ти була колись, Десно, нема </a:t>
            </a:r>
            <a:r>
              <a:rPr lang="uk-UA" sz="2400" dirty="0" smtClean="0"/>
              <a:t> </a:t>
            </a:r>
            <a:r>
              <a:rPr lang="uk-UA" sz="2400" dirty="0" smtClean="0"/>
              <a:t>ні таємниць на річках, ні спокою…</a:t>
            </a:r>
            <a:endParaRPr lang="ru-RU" sz="2400" dirty="0" smtClean="0"/>
          </a:p>
          <a:p>
            <a:r>
              <a:rPr lang="uk-UA" sz="2400" dirty="0" smtClean="0"/>
              <a:t>Далека красо моя! Щасливий я , що народився на твоєму березі, що пив у незабутні роки твою м’яку, веселу , сиву воду, ходив босий по твоїх казкових висипах, слухав рибальських розмов на твоїх і казання старих про давнину…</a:t>
            </a:r>
            <a:endParaRPr lang="ru-RU" sz="2400" dirty="0" smtClean="0"/>
          </a:p>
          <a:p>
            <a:r>
              <a:rPr lang="uk-UA" sz="2400" dirty="0" smtClean="0"/>
              <a:t>О. Довженко</a:t>
            </a:r>
            <a:endParaRPr lang="ru-RU" sz="2400" dirty="0" smtClean="0"/>
          </a:p>
          <a:p>
            <a:pPr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endParaRPr lang="uk-UA" sz="2400" dirty="0" smtClean="0">
              <a:solidFill>
                <a:prstClr val="black"/>
              </a:solidFill>
              <a:cs typeface="Arial" charset="0"/>
            </a:endParaRPr>
          </a:p>
          <a:p>
            <a:pPr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endParaRPr lang="uk-UA" sz="2400" dirty="0" smtClean="0">
              <a:solidFill>
                <a:prstClr val="black"/>
              </a:solidFill>
              <a:cs typeface="Arial" charset="0"/>
            </a:endParaRPr>
          </a:p>
          <a:p>
            <a:pPr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endParaRPr lang="uk-UA" sz="2400" dirty="0" smtClean="0">
              <a:solidFill>
                <a:prstClr val="black"/>
              </a:solidFill>
              <a:cs typeface="Arial" charset="0"/>
            </a:endParaRPr>
          </a:p>
          <a:p>
            <a:pPr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endParaRPr lang="uk-UA" sz="2400" dirty="0" smtClean="0">
              <a:solidFill>
                <a:prstClr val="black"/>
              </a:solidFill>
              <a:cs typeface="Arial" charset="0"/>
            </a:endParaRPr>
          </a:p>
          <a:p>
            <a:pPr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endParaRPr lang="uk-UA" sz="2400" dirty="0" smtClean="0">
              <a:solidFill>
                <a:prstClr val="black"/>
              </a:solidFill>
              <a:cs typeface="Arial" charset="0"/>
            </a:endParaRPr>
          </a:p>
          <a:p>
            <a:pPr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endParaRPr lang="uk-UA" sz="2400" dirty="0" smtClean="0">
              <a:solidFill>
                <a:prstClr val="black"/>
              </a:solidFill>
              <a:cs typeface="Arial" charset="0"/>
            </a:endParaRPr>
          </a:p>
          <a:p>
            <a:pPr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endParaRPr lang="uk-UA" sz="2400" dirty="0" smtClean="0">
              <a:solidFill>
                <a:prstClr val="black"/>
              </a:solidFill>
              <a:cs typeface="Arial" charset="0"/>
            </a:endParaRPr>
          </a:p>
          <a:p>
            <a:pPr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endParaRPr lang="uk-UA" sz="2400" dirty="0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4342" name="Прямоугольник 3"/>
          <p:cNvSpPr>
            <a:spLocks noChangeArrowheads="1"/>
          </p:cNvSpPr>
          <p:nvPr/>
        </p:nvSpPr>
        <p:spPr bwMode="auto">
          <a:xfrm>
            <a:off x="500034" y="714356"/>
            <a:ext cx="7500990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endParaRPr lang="uk-UA" sz="2400" i="1" dirty="0" smtClean="0">
              <a:solidFill>
                <a:prstClr val="black"/>
              </a:solidFill>
              <a:cs typeface="Arial" charset="0"/>
            </a:endParaRPr>
          </a:p>
          <a:p>
            <a:pPr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endParaRPr lang="uk-UA" sz="2400" i="1" dirty="0" smtClean="0">
              <a:solidFill>
                <a:prstClr val="black"/>
              </a:solidFill>
              <a:cs typeface="Arial" charset="0"/>
            </a:endParaRPr>
          </a:p>
          <a:p>
            <a:pPr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endParaRPr lang="uk-UA" sz="2400" i="1" dirty="0" smtClean="0">
              <a:solidFill>
                <a:prstClr val="black"/>
              </a:solidFill>
              <a:cs typeface="Arial" charset="0"/>
            </a:endParaRPr>
          </a:p>
          <a:p>
            <a:pPr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endParaRPr lang="uk-UA" sz="2400" i="1" dirty="0" smtClean="0">
              <a:solidFill>
                <a:prstClr val="black"/>
              </a:solidFill>
              <a:cs typeface="Arial" charset="0"/>
            </a:endParaRPr>
          </a:p>
          <a:p>
            <a:pPr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endParaRPr lang="uk-UA" sz="2400" i="1" dirty="0" smtClean="0">
              <a:solidFill>
                <a:prstClr val="black"/>
              </a:solidFill>
              <a:cs typeface="Arial" charset="0"/>
            </a:endParaRPr>
          </a:p>
          <a:p>
            <a:pPr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endParaRPr lang="uk-UA" sz="2400" i="1" dirty="0" smtClean="0">
              <a:solidFill>
                <a:prstClr val="black"/>
              </a:solidFill>
              <a:cs typeface="Arial" charset="0"/>
            </a:endParaRPr>
          </a:p>
          <a:p>
            <a:pPr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endParaRPr lang="uk-UA" sz="2400" i="1" dirty="0" smtClean="0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7879356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190500" y="11113"/>
            <a:ext cx="752475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uk-UA" sz="2400" dirty="0" err="1" smtClean="0">
                <a:solidFill>
                  <a:prstClr val="black"/>
                </a:solidFill>
                <a:cs typeface="Arial" charset="0"/>
              </a:rPr>
              <a:t>“Займи</a:t>
            </a:r>
            <a:r>
              <a:rPr lang="uk-UA" sz="2400" dirty="0" smtClean="0">
                <a:solidFill>
                  <a:prstClr val="black"/>
                </a:solidFill>
                <a:cs typeface="Arial" charset="0"/>
              </a:rPr>
              <a:t> </a:t>
            </a:r>
            <a:r>
              <a:rPr lang="uk-UA" sz="2400" dirty="0" err="1" smtClean="0">
                <a:solidFill>
                  <a:prstClr val="black"/>
                </a:solidFill>
                <a:cs typeface="Arial" charset="0"/>
              </a:rPr>
              <a:t>позицію”</a:t>
            </a:r>
            <a:endParaRPr lang="uk-UA" sz="2400" dirty="0" smtClean="0">
              <a:solidFill>
                <a:prstClr val="black"/>
              </a:solidFill>
              <a:cs typeface="Arial" charset="0"/>
            </a:endParaRPr>
          </a:p>
          <a:p>
            <a:pPr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uk-UA" sz="2400" dirty="0" smtClean="0">
                <a:solidFill>
                  <a:prstClr val="black"/>
                </a:solidFill>
                <a:cs typeface="Arial" charset="0"/>
              </a:rPr>
              <a:t>Чому О. </a:t>
            </a:r>
            <a:r>
              <a:rPr lang="uk-UA" sz="2400" dirty="0" smtClean="0">
                <a:solidFill>
                  <a:prstClr val="black"/>
                </a:solidFill>
                <a:cs typeface="Arial" charset="0"/>
              </a:rPr>
              <a:t>Д</a:t>
            </a:r>
            <a:r>
              <a:rPr lang="uk-UA" sz="2400" dirty="0" smtClean="0">
                <a:solidFill>
                  <a:prstClr val="black"/>
                </a:solidFill>
                <a:cs typeface="Arial" charset="0"/>
              </a:rPr>
              <a:t>овженко, будучи дорослим ,звертається саме до образу Десни?</a:t>
            </a:r>
          </a:p>
          <a:p>
            <a:pPr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uk-UA" sz="2400" dirty="0" smtClean="0">
                <a:solidFill>
                  <a:prstClr val="black"/>
                </a:solidFill>
                <a:cs typeface="Arial" charset="0"/>
              </a:rPr>
              <a:t>І Зображує найкращу мить дитинства</a:t>
            </a:r>
          </a:p>
          <a:p>
            <a:pPr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uk-UA" sz="2400" dirty="0" smtClean="0">
                <a:solidFill>
                  <a:prstClr val="black"/>
                </a:solidFill>
                <a:cs typeface="Arial" charset="0"/>
              </a:rPr>
              <a:t>ІІ Стурбований екологічною ситуацією</a:t>
            </a:r>
          </a:p>
          <a:p>
            <a:pPr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uk-UA" sz="2400" dirty="0" smtClean="0">
                <a:solidFill>
                  <a:prstClr val="black"/>
                </a:solidFill>
                <a:cs typeface="Arial" charset="0"/>
              </a:rPr>
              <a:t>ІІІ Хоче описати красу Десни </a:t>
            </a:r>
            <a:endParaRPr lang="uk-UA" sz="2400" dirty="0" smtClean="0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2485532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1714480" y="357166"/>
            <a:ext cx="6845300" cy="240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uk-UA" sz="7200" dirty="0" err="1" smtClean="0">
                <a:solidFill>
                  <a:prstClr val="black"/>
                </a:solidFill>
                <a:cs typeface="Arial" charset="0"/>
              </a:rPr>
              <a:t>“Мікрофон”</a:t>
            </a:r>
            <a:endParaRPr lang="uk-UA" sz="7200" dirty="0" smtClean="0">
              <a:solidFill>
                <a:prstClr val="black"/>
              </a:solidFill>
              <a:cs typeface="Arial" charset="0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uk-UA" sz="2800" dirty="0" smtClean="0">
                <a:solidFill>
                  <a:prstClr val="black"/>
                </a:solidFill>
                <a:cs typeface="Arial" charset="0"/>
              </a:rPr>
              <a:t>На уроці я дізнався (</a:t>
            </a:r>
            <a:r>
              <a:rPr lang="uk-UA" sz="2800" dirty="0" err="1" smtClean="0">
                <a:solidFill>
                  <a:prstClr val="black"/>
                </a:solidFill>
                <a:cs typeface="Arial" charset="0"/>
              </a:rPr>
              <a:t>лася</a:t>
            </a:r>
            <a:r>
              <a:rPr lang="uk-UA" sz="2800" dirty="0" smtClean="0">
                <a:solidFill>
                  <a:prstClr val="black"/>
                </a:solidFill>
                <a:cs typeface="Arial" charset="0"/>
              </a:rPr>
              <a:t>) , що…</a:t>
            </a:r>
            <a:endParaRPr lang="uk-UA" sz="2800" dirty="0" smtClean="0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0297969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263</Words>
  <Application>Microsoft Office PowerPoint</Application>
  <PresentationFormat>Экран (4:3)</PresentationFormat>
  <Paragraphs>33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7</vt:i4>
      </vt:variant>
    </vt:vector>
  </HeadingPairs>
  <TitlesOfParts>
    <vt:vector size="9" baseType="lpstr">
      <vt:lpstr>Тема Office</vt:lpstr>
      <vt:lpstr>1_Тема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ВР</dc:creator>
  <cp:lastModifiedBy>admin</cp:lastModifiedBy>
  <cp:revision>5</cp:revision>
  <dcterms:created xsi:type="dcterms:W3CDTF">2017-12-03T11:58:47Z</dcterms:created>
  <dcterms:modified xsi:type="dcterms:W3CDTF">2017-12-17T15:37:51Z</dcterms:modified>
</cp:coreProperties>
</file>