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66" r:id="rId2"/>
    <p:sldId id="272" r:id="rId3"/>
    <p:sldId id="267" r:id="rId4"/>
    <p:sldId id="273" r:id="rId5"/>
    <p:sldId id="289" r:id="rId6"/>
    <p:sldId id="304" r:id="rId7"/>
    <p:sldId id="306" r:id="rId8"/>
    <p:sldId id="271" r:id="rId9"/>
    <p:sldId id="291" r:id="rId10"/>
    <p:sldId id="275" r:id="rId11"/>
    <p:sldId id="292" r:id="rId12"/>
    <p:sldId id="278" r:id="rId13"/>
    <p:sldId id="276" r:id="rId14"/>
    <p:sldId id="294" r:id="rId15"/>
    <p:sldId id="279" r:id="rId16"/>
    <p:sldId id="302" r:id="rId17"/>
    <p:sldId id="293" r:id="rId18"/>
    <p:sldId id="295" r:id="rId19"/>
    <p:sldId id="307" r:id="rId20"/>
    <p:sldId id="296" r:id="rId21"/>
    <p:sldId id="297" r:id="rId22"/>
    <p:sldId id="298" r:id="rId23"/>
    <p:sldId id="300" r:id="rId24"/>
    <p:sldId id="301" r:id="rId25"/>
    <p:sldId id="303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8E66-F007-47D0-AE1B-AA9B4DDFE044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BB57E-E353-487B-85B5-8AE8CE18D9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85DA0-408F-46EF-9A47-D9EB826B22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682" y="0"/>
            <a:ext cx="92716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u="sng" dirty="0" smtClean="0"/>
              <a:t>Це потрібно  вміти:</a:t>
            </a:r>
          </a:p>
          <a:p>
            <a:r>
              <a:rPr lang="uk-UA" dirty="0" smtClean="0"/>
              <a:t>•	</a:t>
            </a:r>
            <a:r>
              <a:rPr lang="uk-UA" sz="3200" dirty="0" smtClean="0"/>
              <a:t>визначати дієприкметниковий зворот в реченні;</a:t>
            </a:r>
          </a:p>
          <a:p>
            <a:r>
              <a:rPr lang="uk-UA" sz="3200" dirty="0" smtClean="0"/>
              <a:t>•	виділяти дієприкметниковий зворот відповідними розділовими знаками;</a:t>
            </a:r>
          </a:p>
          <a:p>
            <a:r>
              <a:rPr lang="uk-UA" sz="3200" dirty="0" smtClean="0"/>
              <a:t>•	використовувати речення з  дієприкметниковим зворотом у власному мовленні.</a:t>
            </a:r>
          </a:p>
        </p:txBody>
      </p:sp>
      <p:pic>
        <p:nvPicPr>
          <p:cNvPr id="3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502930" cy="1851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260648"/>
            <a:ext cx="3577582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800" dirty="0" smtClean="0"/>
              <a:t>Мета </a:t>
            </a:r>
            <a:r>
              <a:rPr lang="ru-RU" sz="2800" dirty="0" err="1" smtClean="0"/>
              <a:t>нашої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подорожі</a:t>
            </a:r>
            <a:r>
              <a:rPr lang="ru-RU" sz="2800" dirty="0" smtClean="0"/>
              <a:t> 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8476"/>
            <a:ext cx="8280920" cy="611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Перша зупинка    </a:t>
            </a:r>
            <a:r>
              <a:rPr lang="uk-UA" sz="2800" b="1" dirty="0" err="1" smtClean="0"/>
              <a:t>“Теоретична”</a:t>
            </a:r>
            <a:endParaRPr lang="uk-UA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1287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Дієприкметниковий зворот - </a:t>
            </a:r>
            <a:r>
              <a:rPr lang="uk-UA" sz="2400" b="1" dirty="0" smtClean="0"/>
              <a:t>це дієприкметник із залежними від  нього словами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     Дорослою дівчиною Катерина Білокур почула по радіо голос співачки Оксани Петрусенко і, вражена піснею "Чи я в лузі не калина була", послала їй малюнок-відповідь, зроблений на аркуші  учнівського зошита.</a:t>
            </a:r>
            <a:endParaRPr lang="uk-UA" sz="2800" dirty="0"/>
          </a:p>
        </p:txBody>
      </p:sp>
      <p:pic>
        <p:nvPicPr>
          <p:cNvPr id="3174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362325" cy="2686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093296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Оксана Петрусенко </a:t>
            </a:r>
            <a:endParaRPr lang="uk-UA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7280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Картини, намальовані Катериною Білокур, - це величальні пісні природі, людині і її діянням</a:t>
            </a:r>
            <a:endParaRPr lang="uk-UA" sz="2800" dirty="0"/>
          </a:p>
        </p:txBody>
      </p:sp>
      <p:sp>
        <p:nvSpPr>
          <p:cNvPr id="29698" name="AutoShape 2" descr="Картинки по запросу картини білоку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00" name="AutoShape 4" descr="Картинки по запросу картини білоку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02" name="AutoShape 6" descr="Картинки по запросу картини білоку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9703" name="Picture 7" descr="C:\Users\Nadia\Desktop\конкурс вчитель року 2018 білокур\21728062_1515150171864722_84144647252928282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03290" cy="3155503"/>
          </a:xfrm>
          <a:prstGeom prst="rect">
            <a:avLst/>
          </a:prstGeom>
          <a:noFill/>
        </p:spPr>
      </p:pic>
      <p:pic>
        <p:nvPicPr>
          <p:cNvPr id="29704" name="Picture 8" descr="C:\Users\Nadia\Desktop\конкурс вчитель року 2018 білокур\21462995_1512779422101797_52660421014800917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645557" cy="3659560"/>
          </a:xfrm>
          <a:prstGeom prst="rect">
            <a:avLst/>
          </a:prstGeom>
          <a:noFill/>
        </p:spPr>
      </p:pic>
      <p:pic>
        <p:nvPicPr>
          <p:cNvPr id="29705" name="Picture 9" descr="C:\Users\Nadia\Desktop\конкурс вчитель року 2018 білокур\21751753_1515148975198175_160028630270293076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2462457" cy="2723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7772400" cy="1470025"/>
          </a:xfrm>
        </p:spPr>
        <p:txBody>
          <a:bodyPr/>
          <a:lstStyle/>
          <a:p>
            <a:r>
              <a:rPr lang="uk-UA" b="1" i="1" dirty="0" smtClean="0"/>
              <a:t>Розділові знаки</a:t>
            </a:r>
            <a:endParaRPr lang="ru-RU" b="1" i="1" dirty="0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1268760"/>
            <a:ext cx="8143875" cy="4143375"/>
          </a:xfrm>
        </p:spPr>
        <p:txBody>
          <a:bodyPr/>
          <a:lstStyle/>
          <a:p>
            <a:pPr marL="742950" indent="-742950">
              <a:buFont typeface="Wingdings" pitchFamily="2" charset="2"/>
              <a:buNone/>
            </a:pPr>
            <a:r>
              <a:rPr lang="uk-UA" sz="3300" b="1" dirty="0" smtClean="0"/>
              <a:t>1. /Дієприкметниковий зворот/ОС… .</a:t>
            </a:r>
          </a:p>
          <a:p>
            <a:pPr marL="742950" indent="-742950">
              <a:buFont typeface="Wingdings" pitchFamily="2" charset="2"/>
              <a:buNone/>
            </a:pPr>
            <a:endParaRPr lang="uk-UA" sz="3300" b="1" dirty="0" smtClean="0"/>
          </a:p>
          <a:p>
            <a:pPr marL="742950" indent="-742950">
              <a:buFont typeface="Wingdings" pitchFamily="2" charset="2"/>
              <a:buNone/>
            </a:pPr>
            <a:r>
              <a:rPr lang="uk-UA" sz="3300" b="1" dirty="0" smtClean="0"/>
              <a:t>2. ОС</a:t>
            </a:r>
            <a:r>
              <a:rPr lang="uk-UA" sz="5000" b="1" dirty="0" smtClean="0">
                <a:solidFill>
                  <a:srgbClr val="FF0000"/>
                </a:solidFill>
              </a:rPr>
              <a:t>,</a:t>
            </a:r>
            <a:r>
              <a:rPr lang="uk-UA" sz="5000" b="1" dirty="0" smtClean="0"/>
              <a:t> </a:t>
            </a:r>
            <a:r>
              <a:rPr lang="uk-UA" sz="3300" b="1" dirty="0" smtClean="0"/>
              <a:t>/дієприкметниковий зворот/</a:t>
            </a:r>
            <a:r>
              <a:rPr lang="uk-UA" sz="5000" b="1" dirty="0" smtClean="0">
                <a:solidFill>
                  <a:srgbClr val="FF0000"/>
                </a:solidFill>
              </a:rPr>
              <a:t>,</a:t>
            </a:r>
            <a:r>
              <a:rPr lang="uk-UA" sz="5000" b="1" dirty="0" smtClean="0"/>
              <a:t> </a:t>
            </a:r>
            <a:r>
              <a:rPr lang="uk-UA" sz="3300" b="1" dirty="0" smtClean="0"/>
              <a:t>… .</a:t>
            </a:r>
          </a:p>
          <a:p>
            <a:pPr marL="742950" indent="-742950">
              <a:buFont typeface="Wingdings" pitchFamily="2" charset="2"/>
              <a:buNone/>
            </a:pPr>
            <a:endParaRPr lang="uk-UA" sz="3300" b="1" dirty="0" smtClean="0"/>
          </a:p>
          <a:p>
            <a:pPr marL="742950" indent="-742950">
              <a:buFont typeface="Wingdings" pitchFamily="2" charset="2"/>
              <a:buNone/>
            </a:pPr>
            <a:r>
              <a:rPr lang="uk-UA" sz="3300" b="1" dirty="0" smtClean="0"/>
              <a:t>3. ОС</a:t>
            </a:r>
            <a:r>
              <a:rPr lang="uk-UA" sz="5400" b="1" dirty="0" smtClean="0">
                <a:solidFill>
                  <a:srgbClr val="FF0000"/>
                </a:solidFill>
              </a:rPr>
              <a:t>,</a:t>
            </a:r>
            <a:r>
              <a:rPr lang="uk-UA" sz="3300" b="1" dirty="0" smtClean="0"/>
              <a:t> /дієприкметниковий зворот/.</a:t>
            </a:r>
          </a:p>
        </p:txBody>
      </p:sp>
      <p:pic>
        <p:nvPicPr>
          <p:cNvPr id="4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517232"/>
            <a:ext cx="1547664" cy="114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52014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         </a:t>
            </a:r>
            <a:r>
              <a:rPr lang="uk-UA" sz="3200" dirty="0" smtClean="0">
                <a:solidFill>
                  <a:srgbClr val="FF0000"/>
                </a:solidFill>
              </a:rPr>
              <a:t>Вузлик на пам'ять </a:t>
            </a:r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  </a:t>
            </a:r>
          </a:p>
          <a:p>
            <a:r>
              <a:rPr lang="uk-UA" dirty="0" smtClean="0"/>
              <a:t>•	</a:t>
            </a:r>
            <a:r>
              <a:rPr lang="uk-UA" sz="2400" dirty="0" smtClean="0"/>
              <a:t>Дієприкметниковий зворот, який стоїть після означуваного слова, на письмі виділяється КОМОЮ (або комами):</a:t>
            </a:r>
          </a:p>
          <a:p>
            <a:r>
              <a:rPr lang="uk-UA" sz="2400" dirty="0" smtClean="0"/>
              <a:t>Я чую пісню, в щасті співану.</a:t>
            </a:r>
          </a:p>
          <a:p>
            <a:r>
              <a:rPr lang="uk-UA" sz="2400" dirty="0" smtClean="0"/>
              <a:t>Веселка, овіяна вітром, в моїх зацвітає очах.</a:t>
            </a:r>
          </a:p>
          <a:p>
            <a:r>
              <a:rPr lang="uk-UA" sz="2400" dirty="0" smtClean="0"/>
              <a:t>*	Дієприкметниковий зворот, що стоїть перед означуваним словом, комами (комою) на письмі не виділяють:</a:t>
            </a:r>
          </a:p>
          <a:p>
            <a:endParaRPr lang="uk-UA" sz="2400" dirty="0" smtClean="0"/>
          </a:p>
          <a:p>
            <a:r>
              <a:rPr lang="uk-UA" sz="2400" dirty="0" smtClean="0"/>
              <a:t>             Зображений на темно-брунатному  тлі чудовий букет півоній привертає увагу глядача. </a:t>
            </a:r>
            <a:endParaRPr lang="uk-UA" sz="2400" dirty="0"/>
          </a:p>
        </p:txBody>
      </p:sp>
      <p:pic>
        <p:nvPicPr>
          <p:cNvPr id="3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713237"/>
            <a:ext cx="1547664" cy="114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Релаксація</a:t>
            </a:r>
            <a:r>
              <a:rPr lang="ru-RU" b="1" dirty="0" smtClean="0"/>
              <a:t>.   </a:t>
            </a:r>
            <a:r>
              <a:rPr lang="ru-RU" dirty="0" err="1" smtClean="0"/>
              <a:t>Вправи</a:t>
            </a:r>
            <a:r>
              <a:rPr lang="ru-RU" dirty="0" smtClean="0"/>
              <a:t> для очей.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84083" cy="33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04664"/>
            <a:ext cx="495411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uk-UA" b="1" dirty="0" smtClean="0"/>
              <a:t>Друга  зупинка    </a:t>
            </a:r>
            <a:r>
              <a:rPr lang="uk-UA" b="1" dirty="0" err="1" smtClean="0"/>
              <a:t>“Орфографічно-пунктуаційна”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Списати, вставити пропущені букви; підкреслити дієприкметникові звороти, пояснити розділові знаки.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      В..лика в..р..</a:t>
            </a:r>
            <a:r>
              <a:rPr lang="uk-UA" sz="2800" dirty="0" err="1" smtClean="0"/>
              <a:t>снева</a:t>
            </a:r>
            <a:r>
              <a:rPr lang="uk-UA" sz="2800" dirty="0" smtClean="0"/>
              <a:t> тиша стоїть над землею.</a:t>
            </a:r>
            <a:r>
              <a:rPr lang="uk-UA" sz="2800" b="1" i="1" dirty="0" smtClean="0"/>
              <a:t> С..</a:t>
            </a:r>
            <a:r>
              <a:rPr lang="uk-UA" sz="2800" b="1" i="1" dirty="0" err="1" smtClean="0"/>
              <a:t>ло</a:t>
            </a:r>
            <a:r>
              <a:rPr lang="uk-UA" sz="2800" dirty="0" smtClean="0"/>
              <a:t> зачароване зоряним небом хороше синіє розкиданими хатками біля яких пильно </a:t>
            </a:r>
            <a:r>
              <a:rPr lang="uk-UA" sz="2800" dirty="0" err="1" smtClean="0"/>
              <a:t>дивлят</a:t>
            </a:r>
            <a:r>
              <a:rPr lang="uk-UA" sz="2800" dirty="0" smtClean="0"/>
              <a:t>..ся на схід </a:t>
            </a:r>
            <a:r>
              <a:rPr lang="uk-UA" sz="2800" dirty="0" err="1" smtClean="0"/>
              <a:t>пот</a:t>
            </a:r>
            <a:r>
              <a:rPr lang="uk-UA" sz="2800" dirty="0" smtClean="0"/>
              <a:t>..</a:t>
            </a:r>
            <a:r>
              <a:rPr lang="uk-UA" sz="2800" dirty="0" err="1" smtClean="0"/>
              <a:t>мнілі</a:t>
            </a:r>
            <a:r>
              <a:rPr lang="uk-UA" sz="2800" dirty="0" smtClean="0"/>
              <a:t> соняшники. Зрідка спросоння </a:t>
            </a:r>
            <a:r>
              <a:rPr lang="uk-UA" sz="2800" dirty="0" err="1" smtClean="0"/>
              <a:t>заскр</a:t>
            </a:r>
            <a:r>
              <a:rPr lang="uk-UA" sz="2800" dirty="0" smtClean="0"/>
              <a:t>..</a:t>
            </a:r>
            <a:r>
              <a:rPr lang="uk-UA" sz="2800" dirty="0" err="1" smtClean="0"/>
              <a:t>пить</a:t>
            </a:r>
            <a:r>
              <a:rPr lang="uk-UA" sz="2800" dirty="0" smtClean="0"/>
              <a:t> журавель або гупне рясне яблуко </a:t>
            </a:r>
            <a:r>
              <a:rPr lang="uk-UA" sz="2800" dirty="0" err="1" smtClean="0"/>
              <a:t>прол</a:t>
            </a:r>
            <a:r>
              <a:rPr lang="uk-UA" sz="2800" dirty="0" smtClean="0"/>
              <a:t>..</a:t>
            </a:r>
            <a:r>
              <a:rPr lang="uk-UA" sz="2800" dirty="0" err="1" smtClean="0"/>
              <a:t>ється</a:t>
            </a:r>
            <a:r>
              <a:rPr lang="uk-UA" sz="2800" dirty="0" smtClean="0"/>
              <a:t> шипучим соком на траву. Небо обсипане ніби рожами тихо гасне.</a:t>
            </a:r>
            <a:endParaRPr lang="uk-UA" sz="2800" dirty="0"/>
          </a:p>
        </p:txBody>
      </p:sp>
      <p:pic>
        <p:nvPicPr>
          <p:cNvPr id="1026" name="Picture 2" descr="C:\Documents and Settings\User\Рабочий стол\конкурс вчитель року 2018 білокур\17309340_1342171665829241_40480249870416148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653136"/>
            <a:ext cx="1433737" cy="20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В</a:t>
            </a:r>
            <a:r>
              <a:rPr lang="uk-UA" sz="3200" u="sng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/>
              <a:t>лика в</a:t>
            </a:r>
            <a:r>
              <a:rPr lang="uk-UA" sz="3200" u="sng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/>
              <a:t>р</a:t>
            </a:r>
            <a:r>
              <a:rPr lang="uk-UA" sz="3200" u="sng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/>
              <a:t>снева тиша стоїть над землею.</a:t>
            </a:r>
            <a:r>
              <a:rPr lang="uk-UA" sz="3200" b="1" i="1" dirty="0" smtClean="0"/>
              <a:t> С</a:t>
            </a:r>
            <a:r>
              <a:rPr lang="uk-UA" sz="3200" b="1" i="1" u="sng" dirty="0" smtClean="0">
                <a:solidFill>
                  <a:srgbClr val="FF0000"/>
                </a:solidFill>
              </a:rPr>
              <a:t>е</a:t>
            </a:r>
            <a:r>
              <a:rPr lang="uk-UA" sz="3200" b="1" i="1" dirty="0" smtClean="0"/>
              <a:t>ло</a:t>
            </a:r>
            <a:r>
              <a:rPr lang="uk-UA" sz="3200" b="1" i="1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зачароване зоряним небом</a:t>
            </a:r>
            <a:r>
              <a:rPr lang="uk-UA" sz="3200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хороше синіє розкиданими хатками</a:t>
            </a:r>
            <a:r>
              <a:rPr lang="uk-UA" sz="3200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біля яких пильно дивлят</a:t>
            </a:r>
            <a:r>
              <a:rPr lang="uk-UA" sz="3200" u="sng" dirty="0" smtClean="0">
                <a:solidFill>
                  <a:srgbClr val="FF0000"/>
                </a:solidFill>
              </a:rPr>
              <a:t>ь</a:t>
            </a:r>
            <a:r>
              <a:rPr lang="uk-UA" sz="3200" dirty="0" smtClean="0"/>
              <a:t>ся на схід пот</a:t>
            </a:r>
            <a:r>
              <a:rPr lang="uk-UA" sz="3200" u="sng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/>
              <a:t>мнілі соняшники. Зрідка спросоння заскр</a:t>
            </a:r>
            <a:r>
              <a:rPr lang="uk-UA" sz="3200" u="sng" dirty="0" smtClean="0">
                <a:solidFill>
                  <a:srgbClr val="FF0000"/>
                </a:solidFill>
              </a:rPr>
              <a:t>и</a:t>
            </a:r>
            <a:r>
              <a:rPr lang="uk-UA" sz="3200" dirty="0" smtClean="0"/>
              <a:t>пить журавель або гупне рясне яблуко</a:t>
            </a:r>
            <a:r>
              <a:rPr lang="uk-UA" sz="3200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прол</a:t>
            </a:r>
            <a:r>
              <a:rPr lang="uk-UA" sz="3200" u="sng" dirty="0" smtClean="0">
                <a:solidFill>
                  <a:srgbClr val="FF0000"/>
                </a:solidFill>
              </a:rPr>
              <a:t>л</a:t>
            </a:r>
            <a:r>
              <a:rPr lang="uk-UA" sz="3200" dirty="0" smtClean="0"/>
              <a:t>ється шипучим соком на траву. Небо</a:t>
            </a:r>
            <a:r>
              <a:rPr lang="uk-UA" sz="3200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обсипане ніби рожами</a:t>
            </a:r>
            <a:r>
              <a:rPr lang="uk-UA" sz="3200" dirty="0" smtClean="0">
                <a:solidFill>
                  <a:srgbClr val="FF0000"/>
                </a:solidFill>
              </a:rPr>
              <a:t>,</a:t>
            </a:r>
            <a:r>
              <a:rPr lang="uk-UA" sz="3200" dirty="0" smtClean="0"/>
              <a:t> тихо гасне.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32504" cy="6849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6309320"/>
            <a:ext cx="201622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741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Вирушаючи в подорож, люди збирають  необхідний багаж, планують і вивчають маршрут, ставлять перед собою якісь завдання. Але в дорозі вони обов’язково зустрічають  і щось нове для себе. Давайте і ми почнемо збиратися. В якості багажу візьмемо наші знання та вміння. Також вам сьогодні дуже знадобиться швидкість думки, винахідливість, кмітливість.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758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1"/>
                </a:solidFill>
              </a:rPr>
              <a:t>                  Урок-віртуальна подорож </a:t>
            </a:r>
          </a:p>
        </p:txBody>
      </p:sp>
      <p:pic>
        <p:nvPicPr>
          <p:cNvPr id="7170" name="Picture 2" descr="C:\Documents and Settings\User\Мои документ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53136"/>
            <a:ext cx="2376264" cy="1782198"/>
          </a:xfrm>
          <a:prstGeom prst="rect">
            <a:avLst/>
          </a:prstGeom>
          <a:noFill/>
        </p:spPr>
      </p:pic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1800200" cy="1800201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 r="385" b="15195"/>
          <a:stretch>
            <a:fillRect/>
          </a:stretch>
        </p:blipFill>
        <p:spPr bwMode="auto">
          <a:xfrm>
            <a:off x="6804248" y="4581128"/>
            <a:ext cx="1657521" cy="18784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ни до презентації\Фон\4312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4"/>
            <a:ext cx="9144000" cy="6860144"/>
          </a:xfrm>
          <a:prstGeom prst="rect">
            <a:avLst/>
          </a:prstGeom>
          <a:noFill/>
        </p:spPr>
      </p:pic>
      <p:pic>
        <p:nvPicPr>
          <p:cNvPr id="3" name="Picture 8" descr="C:\Documents and Settings\User\Рабочий стол\Новая папка\17554232_1348986971814377_6732695418179409144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264696" cy="35281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013176"/>
            <a:ext cx="46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Намальовані  Катериною Білокур</a:t>
            </a:r>
            <a:endParaRPr lang="uk-UA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517232"/>
            <a:ext cx="383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Намальовані  в   </a:t>
            </a:r>
            <a:r>
              <a:rPr lang="uk-UA" sz="2400" b="1" dirty="0" err="1" smtClean="0"/>
              <a:t>Богданівці</a:t>
            </a:r>
            <a:endParaRPr lang="uk-UA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04664"/>
            <a:ext cx="504056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uk-UA" b="1" dirty="0" smtClean="0"/>
              <a:t> </a:t>
            </a:r>
            <a:r>
              <a:rPr lang="uk-UA" sz="2400" b="1" dirty="0" smtClean="0"/>
              <a:t>Третя зупинка    </a:t>
            </a:r>
            <a:r>
              <a:rPr lang="uk-UA" sz="2400" b="1" dirty="0" err="1" smtClean="0"/>
              <a:t>“Моделююча”</a:t>
            </a:r>
            <a:endParaRPr lang="uk-UA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88640"/>
            <a:ext cx="4464496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З кожної пари речень утворіть одне, ускладнене </a:t>
            </a:r>
            <a:r>
              <a:rPr lang="uk-UA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дієприкмет-никовим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зворотом.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05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Троянда усміхається сонцю шовковими пелюстками. Вони розтулені назустріч теплу і світлу.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2.Хмарини розкошують у блакитному небі. Вони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розмлоєні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останнім теплом осені.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 Яблуні посхиляли гілля до землі. Воно обтяжене медовими запашними плодами.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Лежить дорога.  Вона прошита золотом.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Шлях покритий дрібним м'яким порохом. Він здається схожим на старого, змученого, знесиленого життям чоловіка.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конкурс вчитель року 2018 білокур\17362679_133949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667569" cy="492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475829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uk-UA" sz="2400" b="1" dirty="0" smtClean="0"/>
              <a:t> Четверта  зупинка    </a:t>
            </a:r>
            <a:r>
              <a:rPr lang="uk-UA" sz="2400" b="1" dirty="0" err="1" smtClean="0"/>
              <a:t>“Відпочинок”</a:t>
            </a:r>
            <a:endParaRPr lang="uk-UA" sz="2400" b="1" dirty="0"/>
          </a:p>
        </p:txBody>
      </p:sp>
      <p:pic>
        <p:nvPicPr>
          <p:cNvPr id="3" name="Picture 2" descr="C:\Documents and Settings\User\Рабочий стол\Новая папка\21743130_1515146195198453_200941086566736271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634697" cy="4248472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Новая папка\21761352_1515149271864812_462151255781986366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1323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Новая папка\21762211_1515148161864923_577066075590786683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760618" cy="46463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764704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Увага! </a:t>
            </a:r>
          </a:p>
          <a:p>
            <a:pPr algn="just"/>
            <a:r>
              <a:rPr lang="uk-UA" sz="2800" dirty="0" smtClean="0"/>
              <a:t>Особовий займенник (я, ти, він, вона, вони, ми, ви)!</a:t>
            </a:r>
            <a:endParaRPr lang="uk-UA" sz="2800" b="1" dirty="0" smtClean="0"/>
          </a:p>
          <a:p>
            <a:pPr algn="just"/>
            <a:r>
              <a:rPr lang="uk-UA" sz="2800" i="1" dirty="0" smtClean="0"/>
              <a:t>Сповнена любові,</a:t>
            </a:r>
            <a:r>
              <a:rPr lang="uk-UA" sz="2800" dirty="0" smtClean="0"/>
              <a:t> </a:t>
            </a:r>
            <a:r>
              <a:rPr lang="uk-UA" sz="2800" u="sng" dirty="0" smtClean="0"/>
              <a:t>вона</a:t>
            </a:r>
            <a:r>
              <a:rPr lang="uk-UA" sz="2800" dirty="0" smtClean="0"/>
              <a:t> іде польовою дорогою.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Квіти кличуть її,</a:t>
            </a:r>
            <a:r>
              <a:rPr lang="uk-UA" sz="2800" i="1" dirty="0" smtClean="0"/>
              <a:t> залюблену в рідний край.</a:t>
            </a:r>
            <a:endParaRPr lang="ru-RU" sz="2800" dirty="0"/>
          </a:p>
        </p:txBody>
      </p:sp>
      <p:pic>
        <p:nvPicPr>
          <p:cNvPr id="4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45224"/>
            <a:ext cx="1547664" cy="114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28" y="548680"/>
            <a:ext cx="43511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Інформаційна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хвилинка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pic>
        <p:nvPicPr>
          <p:cNvPr id="17410" name="Picture 2" descr="https://1.bp.blogspot.com/-UwMKo_UgLI0/WMT4pP4l8OI/AAAAAAAAIf0/lTse_gqrKk4x4WyORKiRY-r1Bh-OyW1-QCLcB/s1600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4931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80728"/>
            <a:ext cx="64490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Робота у групах відповідно до рівня складності</a:t>
            </a:r>
          </a:p>
          <a:p>
            <a:r>
              <a:rPr lang="uk-UA" b="1" dirty="0" smtClean="0"/>
              <a:t> 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7281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1 група</a:t>
            </a:r>
            <a:r>
              <a:rPr lang="uk-UA" b="1" dirty="0" smtClean="0"/>
              <a:t>	група (високий рівень)</a:t>
            </a:r>
          </a:p>
          <a:p>
            <a:r>
              <a:rPr lang="uk-UA" dirty="0" smtClean="0"/>
              <a:t>Скласти відгук на картину "Напровесні", вживаючи дієприкметниковий зворот.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85293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2 </a:t>
            </a:r>
            <a:r>
              <a:rPr lang="uk-UA" b="1" dirty="0" smtClean="0"/>
              <a:t>група (середній рівень)</a:t>
            </a:r>
          </a:p>
          <a:p>
            <a:r>
              <a:rPr lang="uk-UA" dirty="0" smtClean="0"/>
              <a:t>Скласти кілька речень з дієприкметниковим зворотом.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05064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3 </a:t>
            </a:r>
            <a:r>
              <a:rPr lang="uk-UA" b="1" dirty="0" smtClean="0"/>
              <a:t>група (початковий рівень)</a:t>
            </a:r>
          </a:p>
          <a:p>
            <a:r>
              <a:rPr lang="uk-UA" dirty="0" smtClean="0"/>
              <a:t>Списати речення, розставити розділові знаки:</a:t>
            </a:r>
          </a:p>
          <a:p>
            <a:r>
              <a:rPr lang="uk-UA" dirty="0" smtClean="0"/>
              <a:t>Широке рівне плесо віддзеркалювало срібні кучері залитих сяйвом хмар.</a:t>
            </a:r>
          </a:p>
          <a:p>
            <a:r>
              <a:rPr lang="uk-UA" dirty="0" smtClean="0"/>
              <a:t>Ще спить земля окутана снігом. </a:t>
            </a:r>
          </a:p>
          <a:p>
            <a:r>
              <a:rPr lang="uk-UA" dirty="0" smtClean="0"/>
              <a:t>Сумно на небі повитому в хмари.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60648"/>
            <a:ext cx="532466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uk-UA" sz="2400" b="1" dirty="0" smtClean="0"/>
              <a:t>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ята</a:t>
            </a:r>
            <a:r>
              <a:rPr lang="uk-UA" sz="2400" b="1" dirty="0" smtClean="0"/>
              <a:t>   зупинка    </a:t>
            </a:r>
            <a:r>
              <a:rPr lang="uk-UA" sz="2400" b="1" dirty="0" err="1" smtClean="0"/>
              <a:t>“Домашнє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завдання”</a:t>
            </a:r>
            <a:endParaRPr lang="uk-UA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403244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Тендітні стебельця польових квітів огорнені теплим подихом </a:t>
            </a:r>
            <a:r>
              <a:rPr lang="uk-UA" sz="2000" i="1" dirty="0" smtClean="0"/>
              <a:t>літнього </a:t>
            </a:r>
            <a:r>
              <a:rPr lang="uk-UA" sz="2000" i="1" dirty="0" smtClean="0"/>
              <a:t>ранкового туману  випливають з його обіймів.</a:t>
            </a:r>
            <a:endParaRPr lang="uk-UA" sz="2000" i="1" dirty="0"/>
          </a:p>
        </p:txBody>
      </p:sp>
      <p:pic>
        <p:nvPicPr>
          <p:cNvPr id="32769" name="Picture 1" descr="C:\Users\Nadia\Desktop\Bilokur-kolhozne-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905396" cy="4801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852936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Наша </a:t>
            </a:r>
            <a:r>
              <a:rPr lang="ru-RU" sz="2400" dirty="0" err="1" smtClean="0"/>
              <a:t>подорож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. </a:t>
            </a:r>
            <a:r>
              <a:rPr lang="ru-RU" sz="2400" dirty="0" err="1" smtClean="0"/>
              <a:t>Подивіться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маршрут ми </a:t>
            </a:r>
            <a:r>
              <a:rPr lang="ru-RU" sz="2400" dirty="0" err="1" smtClean="0"/>
              <a:t>пройшли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  <a:p>
            <a:r>
              <a:rPr lang="ru-RU" b="1" dirty="0" smtClean="0"/>
              <a:t>1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 </a:t>
            </a:r>
            <a:r>
              <a:rPr lang="ru-RU" b="1" dirty="0" err="1" smtClean="0"/>
              <a:t>Теоретичний</a:t>
            </a:r>
            <a:endParaRPr lang="ru-RU" dirty="0" smtClean="0"/>
          </a:p>
          <a:p>
            <a:r>
              <a:rPr lang="ru-RU" b="1" dirty="0" smtClean="0"/>
              <a:t>2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 </a:t>
            </a:r>
            <a:r>
              <a:rPr lang="ru-RU" b="1" dirty="0" err="1" smtClean="0"/>
              <a:t>Орфографічно-пунктуаційний</a:t>
            </a:r>
            <a:endParaRPr lang="ru-RU" dirty="0" smtClean="0"/>
          </a:p>
          <a:p>
            <a:r>
              <a:rPr lang="ru-RU" b="1" dirty="0" smtClean="0"/>
              <a:t>3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</a:t>
            </a:r>
            <a:r>
              <a:rPr lang="ru-RU" b="1" dirty="0" err="1" smtClean="0"/>
              <a:t>Моделюючий</a:t>
            </a:r>
            <a:endParaRPr lang="ru-RU" dirty="0" smtClean="0"/>
          </a:p>
          <a:p>
            <a:r>
              <a:rPr lang="ru-RU" b="1" dirty="0" smtClean="0"/>
              <a:t>4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</a:t>
            </a:r>
            <a:r>
              <a:rPr lang="ru-RU" b="1" dirty="0" err="1" smtClean="0"/>
              <a:t>Відпочинок</a:t>
            </a:r>
            <a:endParaRPr lang="ru-RU" dirty="0" smtClean="0"/>
          </a:p>
          <a:p>
            <a:r>
              <a:rPr lang="ru-RU" b="1" dirty="0" smtClean="0"/>
              <a:t>5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 </a:t>
            </a:r>
            <a:r>
              <a:rPr lang="ru-RU" b="1" dirty="0" err="1" smtClean="0"/>
              <a:t>Домашнє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Правильно?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Диктант-гіпотеза</a:t>
            </a:r>
          </a:p>
          <a:p>
            <a:endParaRPr lang="uk-UA" sz="2400" b="1" dirty="0" smtClean="0"/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               Диктант-гіпотеза</a:t>
            </a:r>
          </a:p>
          <a:p>
            <a:r>
              <a:rPr lang="uk-UA" sz="2400" b="1" dirty="0" smtClean="0"/>
              <a:t>              Вправа з ключем</a:t>
            </a:r>
            <a:r>
              <a:rPr lang="uk-UA" sz="2400" dirty="0" smtClean="0"/>
              <a:t>. Запишіть дієслова у дві колонки:</a:t>
            </a:r>
          </a:p>
          <a:p>
            <a:r>
              <a:rPr lang="uk-UA" sz="2400" dirty="0" smtClean="0"/>
              <a:t>              а) дієслова першої дієвідміни; </a:t>
            </a:r>
          </a:p>
          <a:p>
            <a:r>
              <a:rPr lang="uk-UA" sz="2400" dirty="0" smtClean="0"/>
              <a:t>                                                                     б) дієслова другої дієвідміни.</a:t>
            </a:r>
          </a:p>
          <a:p>
            <a:r>
              <a:rPr lang="uk-UA" sz="2400" dirty="0" smtClean="0"/>
              <a:t>              Із перших букв написаних  слів прочитаєте вислів. </a:t>
            </a:r>
          </a:p>
          <a:p>
            <a:pPr algn="just"/>
            <a:r>
              <a:rPr lang="uk-UA" sz="3200" dirty="0" smtClean="0"/>
              <a:t>          </a:t>
            </a:r>
            <a:r>
              <a:rPr lang="uk-UA" sz="2800" i="1" dirty="0" smtClean="0"/>
              <a:t>Мати, обходити, аплодувати, женити, єднати,  </a:t>
            </a:r>
          </a:p>
          <a:p>
            <a:pPr algn="just"/>
            <a:r>
              <a:rPr lang="uk-UA" sz="2800" i="1" dirty="0" smtClean="0"/>
              <a:t>           носити, думати, арканити, утеплювати, квасити, </a:t>
            </a:r>
          </a:p>
          <a:p>
            <a:pPr algn="just"/>
            <a:r>
              <a:rPr lang="uk-UA" sz="2800" i="1" dirty="0" smtClean="0"/>
              <a:t>           шукати, варити, </a:t>
            </a:r>
            <a:r>
              <a:rPr lang="uk-UA" sz="2800" i="1" dirty="0" err="1" smtClean="0"/>
              <a:t>ущемлювати</a:t>
            </a:r>
            <a:r>
              <a:rPr lang="uk-UA" sz="2800" i="1" dirty="0" smtClean="0"/>
              <a:t>, іскрити, </a:t>
            </a:r>
          </a:p>
          <a:p>
            <a:pPr algn="just"/>
            <a:r>
              <a:rPr lang="uk-UA" sz="2800" i="1" dirty="0" smtClean="0"/>
              <a:t>           коронувати, топити.</a:t>
            </a:r>
            <a:endParaRPr lang="uk-UA" sz="3200" i="1" dirty="0" smtClean="0"/>
          </a:p>
          <a:p>
            <a:endParaRPr lang="uk-UA" sz="3200" dirty="0" smtClean="0"/>
          </a:p>
          <a:p>
            <a:r>
              <a:rPr lang="uk-UA" sz="3200" dirty="0" smtClean="0"/>
              <a:t>          Кому належать ці слова? </a:t>
            </a:r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Кросворд допоможе відгадати завдання. </a:t>
            </a:r>
          </a:p>
          <a:p>
            <a:endParaRPr lang="ru-RU" sz="3200" dirty="0"/>
          </a:p>
        </p:txBody>
      </p:sp>
      <p:pic>
        <p:nvPicPr>
          <p:cNvPr id="3" name="Picture 3" descr="C:\Documents and Settings\User\Рабочий стол\Фони до презентації\Фон\0_938bd_9452023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547664" cy="11447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988840" y="6858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етап</a:t>
            </a:r>
            <a:r>
              <a:rPr lang="ru-RU" b="1" dirty="0" smtClean="0"/>
              <a:t> маршруту. </a:t>
            </a:r>
            <a:r>
              <a:rPr lang="ru-RU" b="1" dirty="0" err="1" smtClean="0"/>
              <a:t>Кросворд</a:t>
            </a:r>
            <a:endParaRPr lang="ru-RU" dirty="0" smtClean="0"/>
          </a:p>
          <a:p>
            <a:r>
              <a:rPr lang="ru-RU" dirty="0" err="1" smtClean="0"/>
              <a:t>Завдання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Схожа на </a:t>
            </a:r>
            <a:r>
              <a:rPr lang="ru-RU" dirty="0" err="1" smtClean="0"/>
              <a:t>сіру</a:t>
            </a:r>
            <a:r>
              <a:rPr lang="ru-RU" dirty="0" smtClean="0"/>
              <a:t> </a:t>
            </a:r>
            <a:r>
              <a:rPr lang="ru-RU" dirty="0" err="1" smtClean="0"/>
              <a:t>тваринку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хвостиком.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комп’ютері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системний</a:t>
            </a:r>
            <a:r>
              <a:rPr lang="ru-RU" dirty="0" smtClean="0"/>
              <a:t>…»</a:t>
            </a:r>
          </a:p>
          <a:p>
            <a:r>
              <a:rPr lang="ru-RU" dirty="0" err="1" smtClean="0"/>
              <a:t>Необхідна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в </a:t>
            </a:r>
            <a:r>
              <a:rPr lang="ru-RU" dirty="0" err="1" smtClean="0"/>
              <a:t>комп’ютер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Пристрій</a:t>
            </a:r>
            <a:r>
              <a:rPr lang="ru-RU" dirty="0" smtClean="0"/>
              <a:t> для </a:t>
            </a:r>
            <a:r>
              <a:rPr lang="ru-RU" dirty="0" err="1" smtClean="0"/>
              <a:t>відтворення</a:t>
            </a:r>
            <a:r>
              <a:rPr lang="ru-RU" dirty="0" smtClean="0"/>
              <a:t> звуку.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Схожий на </a:t>
            </a:r>
            <a:r>
              <a:rPr lang="ru-RU" dirty="0" err="1" smtClean="0"/>
              <a:t>телевізор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4664"/>
            <a:ext cx="692606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А ось і перша перешкода на нашому шляху! </a:t>
            </a:r>
            <a:endParaRPr lang="uk-U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2952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/>
              <a:t>І дієвідміна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М</a:t>
            </a:r>
            <a:r>
              <a:rPr lang="uk-UA" sz="2800" i="1" dirty="0" smtClean="0"/>
              <a:t>ати,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а</a:t>
            </a:r>
            <a:r>
              <a:rPr lang="uk-UA" sz="2800" i="1" dirty="0" smtClean="0"/>
              <a:t>плодувати,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є</a:t>
            </a:r>
            <a:r>
              <a:rPr lang="uk-UA" sz="2800" i="1" dirty="0" smtClean="0"/>
              <a:t>днати,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д</a:t>
            </a:r>
            <a:r>
              <a:rPr lang="uk-UA" sz="2800" i="1" dirty="0" smtClean="0"/>
              <a:t>умати,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у</a:t>
            </a:r>
            <a:r>
              <a:rPr lang="uk-UA" sz="2800" i="1" dirty="0" smtClean="0"/>
              <a:t>теплювати,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ш</a:t>
            </a:r>
            <a:r>
              <a:rPr lang="uk-UA" sz="2800" i="1" dirty="0" smtClean="0"/>
              <a:t>укати, </a:t>
            </a:r>
          </a:p>
          <a:p>
            <a:r>
              <a:rPr lang="uk-UA" sz="2800" i="1" dirty="0" err="1" smtClean="0">
                <a:solidFill>
                  <a:schemeClr val="accent6"/>
                </a:solidFill>
              </a:rPr>
              <a:t>у</a:t>
            </a:r>
            <a:r>
              <a:rPr lang="uk-UA" sz="2800" i="1" dirty="0" err="1" smtClean="0"/>
              <a:t>щемлювати</a:t>
            </a:r>
            <a:r>
              <a:rPr lang="uk-UA" sz="2800" i="1" dirty="0" smtClean="0"/>
              <a:t>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к</a:t>
            </a:r>
            <a:r>
              <a:rPr lang="uk-UA" sz="2800" i="1" dirty="0" smtClean="0"/>
              <a:t>оронувати,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88640"/>
            <a:ext cx="43204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/>
              <a:t>ІІ дієвідміна</a:t>
            </a:r>
            <a:endParaRPr lang="uk-UA" i="1" u="sng" dirty="0" smtClean="0"/>
          </a:p>
          <a:p>
            <a:r>
              <a:rPr lang="uk-UA" sz="2800" i="1" dirty="0" smtClean="0">
                <a:solidFill>
                  <a:schemeClr val="accent6"/>
                </a:solidFill>
              </a:rPr>
              <a:t>о</a:t>
            </a:r>
            <a:r>
              <a:rPr lang="uk-UA" sz="2800" i="1" dirty="0" smtClean="0"/>
              <a:t>бходити,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ж</a:t>
            </a:r>
            <a:r>
              <a:rPr lang="uk-UA" sz="2800" i="1" dirty="0" smtClean="0"/>
              <a:t>енити,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н</a:t>
            </a:r>
            <a:r>
              <a:rPr lang="uk-UA" sz="2800" i="1" dirty="0" smtClean="0"/>
              <a:t>осити,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а</a:t>
            </a:r>
            <a:r>
              <a:rPr lang="uk-UA" sz="2800" i="1" dirty="0" smtClean="0"/>
              <a:t>рканити,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к</a:t>
            </a:r>
            <a:r>
              <a:rPr lang="uk-UA" sz="2800" i="1" dirty="0" smtClean="0"/>
              <a:t>васити,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в</a:t>
            </a:r>
            <a:r>
              <a:rPr lang="uk-UA" sz="2800" i="1" dirty="0" smtClean="0"/>
              <a:t>арити,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і</a:t>
            </a:r>
            <a:r>
              <a:rPr lang="uk-UA" sz="2800" i="1" dirty="0" smtClean="0"/>
              <a:t>скрити, 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т</a:t>
            </a:r>
            <a:r>
              <a:rPr lang="uk-UA" sz="2800" i="1" dirty="0" smtClean="0"/>
              <a:t>опити</a:t>
            </a:r>
          </a:p>
          <a:p>
            <a:r>
              <a:rPr lang="uk-UA" sz="2800" i="1" dirty="0" smtClean="0">
                <a:solidFill>
                  <a:schemeClr val="accent6"/>
                </a:solidFill>
              </a:rPr>
              <a:t>к</a:t>
            </a:r>
            <a:r>
              <a:rPr lang="uk-UA" sz="2800" i="1" dirty="0" smtClean="0"/>
              <a:t>аламутити</a:t>
            </a:r>
          </a:p>
          <a:p>
            <a:endParaRPr lang="uk-UA" sz="2800" i="1" dirty="0" smtClean="0"/>
          </a:p>
          <a:p>
            <a:endParaRPr lang="uk-UA" sz="2800" i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45224"/>
            <a:ext cx="676875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6"/>
                </a:solidFill>
              </a:rPr>
              <a:t>            Має душу кожна квітка.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266429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6"/>
                </a:solidFill>
              </a:rPr>
              <a:t>Відповідь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1" y="714762"/>
            <a:ext cx="81369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ko-KR" sz="1600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ko-KR" sz="1600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1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. Один із часів дієслова…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2. Дієслово </a:t>
            </a:r>
            <a:r>
              <a:rPr kumimoji="0" lang="uk-UA" altLang="ko-K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малюю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належить до   ….   способу дієслова.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3. Дієслово </a:t>
            </a:r>
            <a:r>
              <a:rPr kumimoji="0" lang="uk-UA" altLang="ko-K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молити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поставте у другій особі однини теперішнього часу.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4. Дієслова </a:t>
            </a:r>
            <a:r>
              <a:rPr kumimoji="0" lang="uk-UA" altLang="ko-K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щастить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, </a:t>
            </a:r>
            <a:r>
              <a:rPr kumimoji="0" lang="uk-UA" altLang="ko-K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таланить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є  …..  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5. У реченні </a:t>
            </a:r>
            <a:r>
              <a:rPr kumimoji="0" lang="uk-UA" altLang="ko-K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Намалюй мені ніч</a:t>
            </a: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дієслово вжите у  …….  способі.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6. Дія відбувається до моменту повідомлення про неї. Назвіть час дієслова.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7. Не з дієсловами пишемо …..  .</a:t>
            </a:r>
            <a:endParaRPr kumimoji="0" lang="uk-UA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91680" y="260648"/>
            <a:ext cx="57241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КРОСВОРД</a:t>
            </a:r>
            <a:endParaRPr kumimoji="0" lang="uk-UA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1187624" y="1484784"/>
            <a:ext cx="6837363" cy="4897437"/>
            <a:chOff x="647" y="2418"/>
            <a:chExt cx="10767" cy="7712"/>
          </a:xfrm>
        </p:grpSpPr>
        <p:grpSp>
          <p:nvGrpSpPr>
            <p:cNvPr id="3" name="Group 340"/>
            <p:cNvGrpSpPr>
              <a:grpSpLocks/>
            </p:cNvGrpSpPr>
            <p:nvPr/>
          </p:nvGrpSpPr>
          <p:grpSpPr bwMode="auto">
            <a:xfrm>
              <a:off x="664" y="2418"/>
              <a:ext cx="9676" cy="1103"/>
              <a:chOff x="664" y="2418"/>
              <a:chExt cx="9676" cy="1103"/>
            </a:xfrm>
          </p:grpSpPr>
          <p:sp>
            <p:nvSpPr>
              <p:cNvPr id="22877" name="Rectangle 349"/>
              <p:cNvSpPr>
                <a:spLocks noChangeArrowheads="1"/>
              </p:cNvSpPr>
              <p:nvPr/>
            </p:nvSpPr>
            <p:spPr bwMode="auto">
              <a:xfrm>
                <a:off x="664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6" name="Rectangle 348"/>
              <p:cNvSpPr>
                <a:spLocks noChangeArrowheads="1"/>
              </p:cNvSpPr>
              <p:nvPr/>
            </p:nvSpPr>
            <p:spPr bwMode="auto">
              <a:xfrm>
                <a:off x="4973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5" name="Rectangle 347"/>
              <p:cNvSpPr>
                <a:spLocks noChangeArrowheads="1"/>
              </p:cNvSpPr>
              <p:nvPr/>
            </p:nvSpPr>
            <p:spPr bwMode="auto">
              <a:xfrm>
                <a:off x="3898" y="2418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4" name="Rectangle 346"/>
              <p:cNvSpPr>
                <a:spLocks noChangeArrowheads="1"/>
              </p:cNvSpPr>
              <p:nvPr/>
            </p:nvSpPr>
            <p:spPr bwMode="auto">
              <a:xfrm>
                <a:off x="2821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3" name="Rectangle 345"/>
              <p:cNvSpPr>
                <a:spLocks noChangeArrowheads="1"/>
              </p:cNvSpPr>
              <p:nvPr/>
            </p:nvSpPr>
            <p:spPr bwMode="auto">
              <a:xfrm>
                <a:off x="1742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2" name="Rectangle 344"/>
              <p:cNvSpPr>
                <a:spLocks noChangeArrowheads="1"/>
              </p:cNvSpPr>
              <p:nvPr/>
            </p:nvSpPr>
            <p:spPr bwMode="auto">
              <a:xfrm>
                <a:off x="8170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1" name="Rectangle 343"/>
              <p:cNvSpPr>
                <a:spLocks noChangeArrowheads="1"/>
              </p:cNvSpPr>
              <p:nvPr/>
            </p:nvSpPr>
            <p:spPr bwMode="auto">
              <a:xfrm>
                <a:off x="7089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0" name="Rectangle 342"/>
              <p:cNvSpPr>
                <a:spLocks noChangeArrowheads="1"/>
              </p:cNvSpPr>
              <p:nvPr/>
            </p:nvSpPr>
            <p:spPr bwMode="auto">
              <a:xfrm>
                <a:off x="6050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9" name="Rectangle 341"/>
              <p:cNvSpPr>
                <a:spLocks noChangeArrowheads="1"/>
              </p:cNvSpPr>
              <p:nvPr/>
            </p:nvSpPr>
            <p:spPr bwMode="auto">
              <a:xfrm>
                <a:off x="9259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" name="Group 332"/>
            <p:cNvGrpSpPr>
              <a:grpSpLocks/>
            </p:cNvGrpSpPr>
            <p:nvPr/>
          </p:nvGrpSpPr>
          <p:grpSpPr bwMode="auto">
            <a:xfrm>
              <a:off x="2821" y="3522"/>
              <a:ext cx="7519" cy="1103"/>
              <a:chOff x="2821" y="3522"/>
              <a:chExt cx="7519" cy="1103"/>
            </a:xfrm>
          </p:grpSpPr>
          <p:sp>
            <p:nvSpPr>
              <p:cNvPr id="22867" name="Rectangle 339"/>
              <p:cNvSpPr>
                <a:spLocks noChangeArrowheads="1"/>
              </p:cNvSpPr>
              <p:nvPr/>
            </p:nvSpPr>
            <p:spPr bwMode="auto">
              <a:xfrm>
                <a:off x="4973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6" name="Rectangle 338"/>
              <p:cNvSpPr>
                <a:spLocks noChangeArrowheads="1"/>
              </p:cNvSpPr>
              <p:nvPr/>
            </p:nvSpPr>
            <p:spPr bwMode="auto">
              <a:xfrm>
                <a:off x="3898" y="3522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5" name="Rectangle 337"/>
              <p:cNvSpPr>
                <a:spLocks noChangeArrowheads="1"/>
              </p:cNvSpPr>
              <p:nvPr/>
            </p:nvSpPr>
            <p:spPr bwMode="auto">
              <a:xfrm>
                <a:off x="2821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4" name="Rectangle 336"/>
              <p:cNvSpPr>
                <a:spLocks noChangeArrowheads="1"/>
              </p:cNvSpPr>
              <p:nvPr/>
            </p:nvSpPr>
            <p:spPr bwMode="auto">
              <a:xfrm>
                <a:off x="8170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3" name="Rectangle 335"/>
              <p:cNvSpPr>
                <a:spLocks noChangeArrowheads="1"/>
              </p:cNvSpPr>
              <p:nvPr/>
            </p:nvSpPr>
            <p:spPr bwMode="auto">
              <a:xfrm>
                <a:off x="7089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2" name="Rectangle 334"/>
              <p:cNvSpPr>
                <a:spLocks noChangeArrowheads="1"/>
              </p:cNvSpPr>
              <p:nvPr/>
            </p:nvSpPr>
            <p:spPr bwMode="auto">
              <a:xfrm>
                <a:off x="6050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1" name="Rectangle 333"/>
              <p:cNvSpPr>
                <a:spLocks noChangeArrowheads="1"/>
              </p:cNvSpPr>
              <p:nvPr/>
            </p:nvSpPr>
            <p:spPr bwMode="auto">
              <a:xfrm>
                <a:off x="9259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" name="Group 326"/>
            <p:cNvGrpSpPr>
              <a:grpSpLocks/>
            </p:cNvGrpSpPr>
            <p:nvPr/>
          </p:nvGrpSpPr>
          <p:grpSpPr bwMode="auto">
            <a:xfrm>
              <a:off x="1740" y="4627"/>
              <a:ext cx="5389" cy="1103"/>
              <a:chOff x="1740" y="4627"/>
              <a:chExt cx="5389" cy="1103"/>
            </a:xfrm>
          </p:grpSpPr>
          <p:sp>
            <p:nvSpPr>
              <p:cNvPr id="22859" name="Rectangle 331"/>
              <p:cNvSpPr>
                <a:spLocks noChangeArrowheads="1"/>
              </p:cNvSpPr>
              <p:nvPr/>
            </p:nvSpPr>
            <p:spPr bwMode="auto">
              <a:xfrm>
                <a:off x="4971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8" name="Rectangle 330"/>
              <p:cNvSpPr>
                <a:spLocks noChangeArrowheads="1"/>
              </p:cNvSpPr>
              <p:nvPr/>
            </p:nvSpPr>
            <p:spPr bwMode="auto">
              <a:xfrm>
                <a:off x="3896" y="4627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7" name="Rectangle 329"/>
              <p:cNvSpPr>
                <a:spLocks noChangeArrowheads="1"/>
              </p:cNvSpPr>
              <p:nvPr/>
            </p:nvSpPr>
            <p:spPr bwMode="auto">
              <a:xfrm>
                <a:off x="2819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6" name="Rectangle 328"/>
              <p:cNvSpPr>
                <a:spLocks noChangeArrowheads="1"/>
              </p:cNvSpPr>
              <p:nvPr/>
            </p:nvSpPr>
            <p:spPr bwMode="auto">
              <a:xfrm>
                <a:off x="1740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5" name="Rectangle 327"/>
              <p:cNvSpPr>
                <a:spLocks noChangeArrowheads="1"/>
              </p:cNvSpPr>
              <p:nvPr/>
            </p:nvSpPr>
            <p:spPr bwMode="auto">
              <a:xfrm>
                <a:off x="6048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660" y="5718"/>
              <a:ext cx="10754" cy="1105"/>
              <a:chOff x="660" y="5718"/>
              <a:chExt cx="10754" cy="1105"/>
            </a:xfrm>
          </p:grpSpPr>
          <p:sp>
            <p:nvSpPr>
              <p:cNvPr id="22853" name="Rectangle 325"/>
              <p:cNvSpPr>
                <a:spLocks noChangeArrowheads="1"/>
              </p:cNvSpPr>
              <p:nvPr/>
            </p:nvSpPr>
            <p:spPr bwMode="auto">
              <a:xfrm>
                <a:off x="660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2" name="Rectangle 324"/>
              <p:cNvSpPr>
                <a:spLocks noChangeArrowheads="1"/>
              </p:cNvSpPr>
              <p:nvPr/>
            </p:nvSpPr>
            <p:spPr bwMode="auto">
              <a:xfrm>
                <a:off x="4969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1" name="Rectangle 323"/>
              <p:cNvSpPr>
                <a:spLocks noChangeArrowheads="1"/>
              </p:cNvSpPr>
              <p:nvPr/>
            </p:nvSpPr>
            <p:spPr bwMode="auto">
              <a:xfrm>
                <a:off x="3894" y="5720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0" name="Rectangle 322"/>
              <p:cNvSpPr>
                <a:spLocks noChangeArrowheads="1"/>
              </p:cNvSpPr>
              <p:nvPr/>
            </p:nvSpPr>
            <p:spPr bwMode="auto">
              <a:xfrm>
                <a:off x="2817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9" name="Rectangle 321"/>
              <p:cNvSpPr>
                <a:spLocks noChangeArrowheads="1"/>
              </p:cNvSpPr>
              <p:nvPr/>
            </p:nvSpPr>
            <p:spPr bwMode="auto">
              <a:xfrm>
                <a:off x="1738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8" name="Rectangle 320"/>
              <p:cNvSpPr>
                <a:spLocks noChangeArrowheads="1"/>
              </p:cNvSpPr>
              <p:nvPr/>
            </p:nvSpPr>
            <p:spPr bwMode="auto">
              <a:xfrm>
                <a:off x="8166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7" name="Rectangle 319"/>
              <p:cNvSpPr>
                <a:spLocks noChangeArrowheads="1"/>
              </p:cNvSpPr>
              <p:nvPr/>
            </p:nvSpPr>
            <p:spPr bwMode="auto">
              <a:xfrm>
                <a:off x="7085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6" name="Rectangle 318"/>
              <p:cNvSpPr>
                <a:spLocks noChangeArrowheads="1"/>
              </p:cNvSpPr>
              <p:nvPr/>
            </p:nvSpPr>
            <p:spPr bwMode="auto">
              <a:xfrm>
                <a:off x="6046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5" name="Rectangle 317"/>
              <p:cNvSpPr>
                <a:spLocks noChangeArrowheads="1"/>
              </p:cNvSpPr>
              <p:nvPr/>
            </p:nvSpPr>
            <p:spPr bwMode="auto">
              <a:xfrm>
                <a:off x="9255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4" name="Rectangle 316"/>
              <p:cNvSpPr>
                <a:spLocks noChangeArrowheads="1"/>
              </p:cNvSpPr>
              <p:nvPr/>
            </p:nvSpPr>
            <p:spPr bwMode="auto">
              <a:xfrm>
                <a:off x="10333" y="57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" name="Group 305"/>
            <p:cNvGrpSpPr>
              <a:grpSpLocks/>
            </p:cNvGrpSpPr>
            <p:nvPr/>
          </p:nvGrpSpPr>
          <p:grpSpPr bwMode="auto">
            <a:xfrm>
              <a:off x="1738" y="6822"/>
              <a:ext cx="9676" cy="1105"/>
              <a:chOff x="1738" y="6822"/>
              <a:chExt cx="9676" cy="1105"/>
            </a:xfrm>
          </p:grpSpPr>
          <p:sp>
            <p:nvSpPr>
              <p:cNvPr id="22842" name="Rectangle 314"/>
              <p:cNvSpPr>
                <a:spLocks noChangeArrowheads="1"/>
              </p:cNvSpPr>
              <p:nvPr/>
            </p:nvSpPr>
            <p:spPr bwMode="auto">
              <a:xfrm>
                <a:off x="4969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1" name="Rectangle 313"/>
              <p:cNvSpPr>
                <a:spLocks noChangeArrowheads="1"/>
              </p:cNvSpPr>
              <p:nvPr/>
            </p:nvSpPr>
            <p:spPr bwMode="auto">
              <a:xfrm>
                <a:off x="3894" y="6824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0" name="Rectangle 312"/>
              <p:cNvSpPr>
                <a:spLocks noChangeArrowheads="1"/>
              </p:cNvSpPr>
              <p:nvPr/>
            </p:nvSpPr>
            <p:spPr bwMode="auto">
              <a:xfrm>
                <a:off x="2817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9" name="Rectangle 311"/>
              <p:cNvSpPr>
                <a:spLocks noChangeArrowheads="1"/>
              </p:cNvSpPr>
              <p:nvPr/>
            </p:nvSpPr>
            <p:spPr bwMode="auto">
              <a:xfrm>
                <a:off x="1738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8" name="Rectangle 310"/>
              <p:cNvSpPr>
                <a:spLocks noChangeArrowheads="1"/>
              </p:cNvSpPr>
              <p:nvPr/>
            </p:nvSpPr>
            <p:spPr bwMode="auto">
              <a:xfrm>
                <a:off x="8166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7" name="Rectangle 309"/>
              <p:cNvSpPr>
                <a:spLocks noChangeArrowheads="1"/>
              </p:cNvSpPr>
              <p:nvPr/>
            </p:nvSpPr>
            <p:spPr bwMode="auto">
              <a:xfrm>
                <a:off x="7085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6" name="Rectangle 308"/>
              <p:cNvSpPr>
                <a:spLocks noChangeArrowheads="1"/>
              </p:cNvSpPr>
              <p:nvPr/>
            </p:nvSpPr>
            <p:spPr bwMode="auto">
              <a:xfrm>
                <a:off x="6046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5" name="Rectangle 307"/>
              <p:cNvSpPr>
                <a:spLocks noChangeArrowheads="1"/>
              </p:cNvSpPr>
              <p:nvPr/>
            </p:nvSpPr>
            <p:spPr bwMode="auto">
              <a:xfrm>
                <a:off x="9255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4" name="Rectangle 306"/>
              <p:cNvSpPr>
                <a:spLocks noChangeArrowheads="1"/>
              </p:cNvSpPr>
              <p:nvPr/>
            </p:nvSpPr>
            <p:spPr bwMode="auto">
              <a:xfrm>
                <a:off x="10333" y="68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" name="Group 297"/>
            <p:cNvGrpSpPr>
              <a:grpSpLocks/>
            </p:cNvGrpSpPr>
            <p:nvPr/>
          </p:nvGrpSpPr>
          <p:grpSpPr bwMode="auto">
            <a:xfrm>
              <a:off x="647" y="7920"/>
              <a:ext cx="7539" cy="1107"/>
              <a:chOff x="647" y="7920"/>
              <a:chExt cx="7539" cy="1107"/>
            </a:xfrm>
          </p:grpSpPr>
          <p:sp>
            <p:nvSpPr>
              <p:cNvPr id="22832" name="Rectangle 304"/>
              <p:cNvSpPr>
                <a:spLocks noChangeArrowheads="1"/>
              </p:cNvSpPr>
              <p:nvPr/>
            </p:nvSpPr>
            <p:spPr bwMode="auto">
              <a:xfrm>
                <a:off x="2825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1" name="Rectangle 303"/>
              <p:cNvSpPr>
                <a:spLocks noChangeArrowheads="1"/>
              </p:cNvSpPr>
              <p:nvPr/>
            </p:nvSpPr>
            <p:spPr bwMode="auto">
              <a:xfrm>
                <a:off x="1741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0" name="Rectangle 302"/>
              <p:cNvSpPr>
                <a:spLocks noChangeArrowheads="1"/>
              </p:cNvSpPr>
              <p:nvPr/>
            </p:nvSpPr>
            <p:spPr bwMode="auto">
              <a:xfrm>
                <a:off x="647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9" name="Rectangle 301"/>
              <p:cNvSpPr>
                <a:spLocks noChangeArrowheads="1"/>
              </p:cNvSpPr>
              <p:nvPr/>
            </p:nvSpPr>
            <p:spPr bwMode="auto">
              <a:xfrm>
                <a:off x="4977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8" name="Rectangle 300"/>
              <p:cNvSpPr>
                <a:spLocks noChangeArrowheads="1"/>
              </p:cNvSpPr>
              <p:nvPr/>
            </p:nvSpPr>
            <p:spPr bwMode="auto">
              <a:xfrm>
                <a:off x="3884" y="7924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7" name="Rectangle 299"/>
              <p:cNvSpPr>
                <a:spLocks noChangeArrowheads="1"/>
              </p:cNvSpPr>
              <p:nvPr/>
            </p:nvSpPr>
            <p:spPr bwMode="auto">
              <a:xfrm>
                <a:off x="6055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6" name="Rectangle 298"/>
              <p:cNvSpPr>
                <a:spLocks noChangeArrowheads="1"/>
              </p:cNvSpPr>
              <p:nvPr/>
            </p:nvSpPr>
            <p:spPr bwMode="auto">
              <a:xfrm>
                <a:off x="7143" y="7920"/>
                <a:ext cx="1043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oup 290"/>
            <p:cNvGrpSpPr>
              <a:grpSpLocks/>
            </p:cNvGrpSpPr>
            <p:nvPr/>
          </p:nvGrpSpPr>
          <p:grpSpPr bwMode="auto">
            <a:xfrm>
              <a:off x="1739" y="9025"/>
              <a:ext cx="6465" cy="1105"/>
              <a:chOff x="1739" y="9025"/>
              <a:chExt cx="6465" cy="1105"/>
            </a:xfrm>
          </p:grpSpPr>
          <p:sp>
            <p:nvSpPr>
              <p:cNvPr id="22824" name="Rectangle 296"/>
              <p:cNvSpPr>
                <a:spLocks noChangeArrowheads="1"/>
              </p:cNvSpPr>
              <p:nvPr/>
            </p:nvSpPr>
            <p:spPr bwMode="auto">
              <a:xfrm>
                <a:off x="3872" y="9027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3" name="Rectangle 295"/>
              <p:cNvSpPr>
                <a:spLocks noChangeArrowheads="1"/>
              </p:cNvSpPr>
              <p:nvPr/>
            </p:nvSpPr>
            <p:spPr bwMode="auto">
              <a:xfrm>
                <a:off x="1739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2" name="Rectangle 294"/>
              <p:cNvSpPr>
                <a:spLocks noChangeArrowheads="1"/>
              </p:cNvSpPr>
              <p:nvPr/>
            </p:nvSpPr>
            <p:spPr bwMode="auto">
              <a:xfrm>
                <a:off x="6042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1" name="Rectangle 293"/>
              <p:cNvSpPr>
                <a:spLocks noChangeArrowheads="1"/>
              </p:cNvSpPr>
              <p:nvPr/>
            </p:nvSpPr>
            <p:spPr bwMode="auto">
              <a:xfrm>
                <a:off x="4967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0" name="Rectangle 292"/>
              <p:cNvSpPr>
                <a:spLocks noChangeArrowheads="1"/>
              </p:cNvSpPr>
              <p:nvPr/>
            </p:nvSpPr>
            <p:spPr bwMode="auto">
              <a:xfrm>
                <a:off x="2815" y="9027"/>
                <a:ext cx="1045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19" name="Rectangle 291"/>
              <p:cNvSpPr>
                <a:spLocks noChangeArrowheads="1"/>
              </p:cNvSpPr>
              <p:nvPr/>
            </p:nvSpPr>
            <p:spPr bwMode="auto">
              <a:xfrm>
                <a:off x="7123" y="9025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2986" name="Rectangle 458"/>
          <p:cNvSpPr>
            <a:spLocks noChangeArrowheads="1"/>
          </p:cNvSpPr>
          <p:nvPr/>
        </p:nvSpPr>
        <p:spPr bwMode="auto">
          <a:xfrm>
            <a:off x="-1836712" y="1196752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2483768" y="5486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Кросворд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1187624" y="1484784"/>
            <a:ext cx="6837363" cy="4897437"/>
            <a:chOff x="647" y="2418"/>
            <a:chExt cx="10767" cy="7712"/>
          </a:xfrm>
        </p:grpSpPr>
        <p:grpSp>
          <p:nvGrpSpPr>
            <p:cNvPr id="3" name="Group 340"/>
            <p:cNvGrpSpPr>
              <a:grpSpLocks/>
            </p:cNvGrpSpPr>
            <p:nvPr/>
          </p:nvGrpSpPr>
          <p:grpSpPr bwMode="auto">
            <a:xfrm>
              <a:off x="664" y="2418"/>
              <a:ext cx="9676" cy="1103"/>
              <a:chOff x="664" y="2418"/>
              <a:chExt cx="9676" cy="1103"/>
            </a:xfrm>
          </p:grpSpPr>
          <p:sp>
            <p:nvSpPr>
              <p:cNvPr id="22877" name="Rectangle 349"/>
              <p:cNvSpPr>
                <a:spLocks noChangeArrowheads="1"/>
              </p:cNvSpPr>
              <p:nvPr/>
            </p:nvSpPr>
            <p:spPr bwMode="auto">
              <a:xfrm>
                <a:off x="664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М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6" name="Rectangle 348"/>
              <p:cNvSpPr>
                <a:spLocks noChangeArrowheads="1"/>
              </p:cNvSpPr>
              <p:nvPr/>
            </p:nvSpPr>
            <p:spPr bwMode="auto">
              <a:xfrm>
                <a:off x="4973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У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5" name="Rectangle 347"/>
              <p:cNvSpPr>
                <a:spLocks noChangeArrowheads="1"/>
              </p:cNvSpPr>
              <p:nvPr/>
            </p:nvSpPr>
            <p:spPr bwMode="auto">
              <a:xfrm>
                <a:off x="3898" y="2418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Б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4" name="Rectangle 346"/>
              <p:cNvSpPr>
                <a:spLocks noChangeArrowheads="1"/>
              </p:cNvSpPr>
              <p:nvPr/>
            </p:nvSpPr>
            <p:spPr bwMode="auto">
              <a:xfrm>
                <a:off x="2821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3" name="Rectangle 345"/>
              <p:cNvSpPr>
                <a:spLocks noChangeArrowheads="1"/>
              </p:cNvSpPr>
              <p:nvPr/>
            </p:nvSpPr>
            <p:spPr bwMode="auto">
              <a:xfrm>
                <a:off x="1742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А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2" name="Rectangle 344"/>
              <p:cNvSpPr>
                <a:spLocks noChangeArrowheads="1"/>
              </p:cNvSpPr>
              <p:nvPr/>
            </p:nvSpPr>
            <p:spPr bwMode="auto">
              <a:xfrm>
                <a:off x="8170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І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1" name="Rectangle 343"/>
              <p:cNvSpPr>
                <a:spLocks noChangeArrowheads="1"/>
              </p:cNvSpPr>
              <p:nvPr/>
            </p:nvSpPr>
            <p:spPr bwMode="auto">
              <a:xfrm>
                <a:off x="7089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Н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70" name="Rectangle 342"/>
              <p:cNvSpPr>
                <a:spLocks noChangeArrowheads="1"/>
              </p:cNvSpPr>
              <p:nvPr/>
            </p:nvSpPr>
            <p:spPr bwMode="auto">
              <a:xfrm>
                <a:off x="6050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Т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9" name="Rectangle 341"/>
              <p:cNvSpPr>
                <a:spLocks noChangeArrowheads="1"/>
              </p:cNvSpPr>
              <p:nvPr/>
            </p:nvSpPr>
            <p:spPr bwMode="auto">
              <a:xfrm>
                <a:off x="9259" y="24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" name="Group 332"/>
            <p:cNvGrpSpPr>
              <a:grpSpLocks/>
            </p:cNvGrpSpPr>
            <p:nvPr/>
          </p:nvGrpSpPr>
          <p:grpSpPr bwMode="auto">
            <a:xfrm>
              <a:off x="2821" y="3522"/>
              <a:ext cx="7519" cy="1103"/>
              <a:chOff x="2821" y="3522"/>
              <a:chExt cx="7519" cy="1103"/>
            </a:xfrm>
          </p:grpSpPr>
          <p:sp>
            <p:nvSpPr>
              <p:cNvPr id="22867" name="Rectangle 339"/>
              <p:cNvSpPr>
                <a:spLocks noChangeArrowheads="1"/>
              </p:cNvSpPr>
              <p:nvPr/>
            </p:nvSpPr>
            <p:spPr bwMode="auto">
              <a:xfrm>
                <a:off x="4973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6" name="Rectangle 338"/>
              <p:cNvSpPr>
                <a:spLocks noChangeArrowheads="1"/>
              </p:cNvSpPr>
              <p:nvPr/>
            </p:nvSpPr>
            <p:spPr bwMode="auto">
              <a:xfrm>
                <a:off x="3898" y="3522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І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5" name="Rectangle 337"/>
              <p:cNvSpPr>
                <a:spLocks noChangeArrowheads="1"/>
              </p:cNvSpPr>
              <p:nvPr/>
            </p:nvSpPr>
            <p:spPr bwMode="auto">
              <a:xfrm>
                <a:off x="2821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Д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4" name="Rectangle 336"/>
              <p:cNvSpPr>
                <a:spLocks noChangeArrowheads="1"/>
              </p:cNvSpPr>
              <p:nvPr/>
            </p:nvSpPr>
            <p:spPr bwMode="auto">
              <a:xfrm>
                <a:off x="8170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И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3" name="Rectangle 335"/>
              <p:cNvSpPr>
                <a:spLocks noChangeArrowheads="1"/>
              </p:cNvSpPr>
              <p:nvPr/>
            </p:nvSpPr>
            <p:spPr bwMode="auto">
              <a:xfrm>
                <a:off x="7089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Н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2" name="Rectangle 334"/>
              <p:cNvSpPr>
                <a:spLocks noChangeArrowheads="1"/>
              </p:cNvSpPr>
              <p:nvPr/>
            </p:nvSpPr>
            <p:spPr bwMode="auto">
              <a:xfrm>
                <a:off x="6050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С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61" name="Rectangle 333"/>
              <p:cNvSpPr>
                <a:spLocks noChangeArrowheads="1"/>
              </p:cNvSpPr>
              <p:nvPr/>
            </p:nvSpPr>
            <p:spPr bwMode="auto">
              <a:xfrm>
                <a:off x="9259" y="35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" name="Group 326"/>
            <p:cNvGrpSpPr>
              <a:grpSpLocks/>
            </p:cNvGrpSpPr>
            <p:nvPr/>
          </p:nvGrpSpPr>
          <p:grpSpPr bwMode="auto">
            <a:xfrm>
              <a:off x="1740" y="4627"/>
              <a:ext cx="5389" cy="1103"/>
              <a:chOff x="1740" y="4627"/>
              <a:chExt cx="5389" cy="1103"/>
            </a:xfrm>
          </p:grpSpPr>
          <p:sp>
            <p:nvSpPr>
              <p:cNvPr id="22859" name="Rectangle 331"/>
              <p:cNvSpPr>
                <a:spLocks noChangeArrowheads="1"/>
              </p:cNvSpPr>
              <p:nvPr/>
            </p:nvSpPr>
            <p:spPr bwMode="auto">
              <a:xfrm>
                <a:off x="4971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И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8" name="Rectangle 330"/>
              <p:cNvSpPr>
                <a:spLocks noChangeArrowheads="1"/>
              </p:cNvSpPr>
              <p:nvPr/>
            </p:nvSpPr>
            <p:spPr bwMode="auto">
              <a:xfrm>
                <a:off x="3896" y="4627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Л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7" name="Rectangle 329"/>
              <p:cNvSpPr>
                <a:spLocks noChangeArrowheads="1"/>
              </p:cNvSpPr>
              <p:nvPr/>
            </p:nvSpPr>
            <p:spPr bwMode="auto">
              <a:xfrm>
                <a:off x="2819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6" name="Rectangle 328"/>
              <p:cNvSpPr>
                <a:spLocks noChangeArrowheads="1"/>
              </p:cNvSpPr>
              <p:nvPr/>
            </p:nvSpPr>
            <p:spPr bwMode="auto">
              <a:xfrm>
                <a:off x="1740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М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5" name="Rectangle 327"/>
              <p:cNvSpPr>
                <a:spLocks noChangeArrowheads="1"/>
              </p:cNvSpPr>
              <p:nvPr/>
            </p:nvSpPr>
            <p:spPr bwMode="auto">
              <a:xfrm>
                <a:off x="6048" y="46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Ш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660" y="5718"/>
              <a:ext cx="10754" cy="1105"/>
              <a:chOff x="660" y="5718"/>
              <a:chExt cx="10754" cy="1105"/>
            </a:xfrm>
          </p:grpSpPr>
          <p:sp>
            <p:nvSpPr>
              <p:cNvPr id="22853" name="Rectangle 325"/>
              <p:cNvSpPr>
                <a:spLocks noChangeArrowheads="1"/>
              </p:cNvSpPr>
              <p:nvPr/>
            </p:nvSpPr>
            <p:spPr bwMode="auto">
              <a:xfrm>
                <a:off x="660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Б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2" name="Rectangle 324"/>
              <p:cNvSpPr>
                <a:spLocks noChangeArrowheads="1"/>
              </p:cNvSpPr>
              <p:nvPr/>
            </p:nvSpPr>
            <p:spPr bwMode="auto">
              <a:xfrm>
                <a:off x="4969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С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1" name="Rectangle 323"/>
              <p:cNvSpPr>
                <a:spLocks noChangeArrowheads="1"/>
              </p:cNvSpPr>
              <p:nvPr/>
            </p:nvSpPr>
            <p:spPr bwMode="auto">
              <a:xfrm>
                <a:off x="3894" y="5720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50" name="Rectangle 322"/>
              <p:cNvSpPr>
                <a:spLocks noChangeArrowheads="1"/>
              </p:cNvSpPr>
              <p:nvPr/>
            </p:nvSpPr>
            <p:spPr bwMode="auto">
              <a:xfrm>
                <a:off x="2817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З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9" name="Rectangle 321"/>
              <p:cNvSpPr>
                <a:spLocks noChangeArrowheads="1"/>
              </p:cNvSpPr>
              <p:nvPr/>
            </p:nvSpPr>
            <p:spPr bwMode="auto">
              <a:xfrm>
                <a:off x="1738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Е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8" name="Rectangle 320"/>
              <p:cNvSpPr>
                <a:spLocks noChangeArrowheads="1"/>
              </p:cNvSpPr>
              <p:nvPr/>
            </p:nvSpPr>
            <p:spPr bwMode="auto">
              <a:xfrm>
                <a:off x="8166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7" name="Rectangle 319"/>
              <p:cNvSpPr>
                <a:spLocks noChangeArrowheads="1"/>
              </p:cNvSpPr>
              <p:nvPr/>
            </p:nvSpPr>
            <p:spPr bwMode="auto">
              <a:xfrm>
                <a:off x="7085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Б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6" name="Rectangle 318"/>
              <p:cNvSpPr>
                <a:spLocks noChangeArrowheads="1"/>
              </p:cNvSpPr>
              <p:nvPr/>
            </p:nvSpPr>
            <p:spPr bwMode="auto">
              <a:xfrm>
                <a:off x="6046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5" name="Rectangle 317"/>
              <p:cNvSpPr>
                <a:spLocks noChangeArrowheads="1"/>
              </p:cNvSpPr>
              <p:nvPr/>
            </p:nvSpPr>
            <p:spPr bwMode="auto">
              <a:xfrm>
                <a:off x="9255" y="5720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В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4" name="Rectangle 316"/>
              <p:cNvSpPr>
                <a:spLocks noChangeArrowheads="1"/>
              </p:cNvSpPr>
              <p:nvPr/>
            </p:nvSpPr>
            <p:spPr bwMode="auto">
              <a:xfrm>
                <a:off x="10333" y="5718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І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" name="Group 305"/>
            <p:cNvGrpSpPr>
              <a:grpSpLocks/>
            </p:cNvGrpSpPr>
            <p:nvPr/>
          </p:nvGrpSpPr>
          <p:grpSpPr bwMode="auto">
            <a:xfrm>
              <a:off x="1738" y="6822"/>
              <a:ext cx="9676" cy="1105"/>
              <a:chOff x="1738" y="6822"/>
              <a:chExt cx="9676" cy="1105"/>
            </a:xfrm>
          </p:grpSpPr>
          <p:sp>
            <p:nvSpPr>
              <p:cNvPr id="22842" name="Rectangle 314"/>
              <p:cNvSpPr>
                <a:spLocks noChangeArrowheads="1"/>
              </p:cNvSpPr>
              <p:nvPr/>
            </p:nvSpPr>
            <p:spPr bwMode="auto">
              <a:xfrm>
                <a:off x="4969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А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1" name="Rectangle 313"/>
              <p:cNvSpPr>
                <a:spLocks noChangeArrowheads="1"/>
              </p:cNvSpPr>
              <p:nvPr/>
            </p:nvSpPr>
            <p:spPr bwMode="auto">
              <a:xfrm>
                <a:off x="3894" y="6824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К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40" name="Rectangle 312"/>
              <p:cNvSpPr>
                <a:spLocks noChangeArrowheads="1"/>
              </p:cNvSpPr>
              <p:nvPr/>
            </p:nvSpPr>
            <p:spPr bwMode="auto">
              <a:xfrm>
                <a:off x="2817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А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9" name="Rectangle 311"/>
              <p:cNvSpPr>
                <a:spLocks noChangeArrowheads="1"/>
              </p:cNvSpPr>
              <p:nvPr/>
            </p:nvSpPr>
            <p:spPr bwMode="auto">
              <a:xfrm>
                <a:off x="1738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Н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8" name="Rectangle 310"/>
              <p:cNvSpPr>
                <a:spLocks noChangeArrowheads="1"/>
              </p:cNvSpPr>
              <p:nvPr/>
            </p:nvSpPr>
            <p:spPr bwMode="auto">
              <a:xfrm>
                <a:off x="8166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В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7" name="Rectangle 309"/>
              <p:cNvSpPr>
                <a:spLocks noChangeArrowheads="1"/>
              </p:cNvSpPr>
              <p:nvPr/>
            </p:nvSpPr>
            <p:spPr bwMode="auto">
              <a:xfrm>
                <a:off x="7085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6" name="Rectangle 308"/>
              <p:cNvSpPr>
                <a:spLocks noChangeArrowheads="1"/>
              </p:cNvSpPr>
              <p:nvPr/>
            </p:nvSpPr>
            <p:spPr bwMode="auto">
              <a:xfrm>
                <a:off x="6046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З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5" name="Rectangle 307"/>
              <p:cNvSpPr>
                <a:spLocks noChangeArrowheads="1"/>
              </p:cNvSpPr>
              <p:nvPr/>
            </p:nvSpPr>
            <p:spPr bwMode="auto">
              <a:xfrm>
                <a:off x="9255" y="68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И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4" name="Rectangle 306"/>
              <p:cNvSpPr>
                <a:spLocks noChangeArrowheads="1"/>
              </p:cNvSpPr>
              <p:nvPr/>
            </p:nvSpPr>
            <p:spPr bwMode="auto">
              <a:xfrm>
                <a:off x="10333" y="6822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" name="Group 297"/>
            <p:cNvGrpSpPr>
              <a:grpSpLocks/>
            </p:cNvGrpSpPr>
            <p:nvPr/>
          </p:nvGrpSpPr>
          <p:grpSpPr bwMode="auto">
            <a:xfrm>
              <a:off x="647" y="7920"/>
              <a:ext cx="7539" cy="1107"/>
              <a:chOff x="647" y="7920"/>
              <a:chExt cx="7539" cy="1107"/>
            </a:xfrm>
          </p:grpSpPr>
          <p:sp>
            <p:nvSpPr>
              <p:cNvPr id="22832" name="Rectangle 304"/>
              <p:cNvSpPr>
                <a:spLocks noChangeArrowheads="1"/>
              </p:cNvSpPr>
              <p:nvPr/>
            </p:nvSpPr>
            <p:spPr bwMode="auto">
              <a:xfrm>
                <a:off x="2825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Н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1" name="Rectangle 303"/>
              <p:cNvSpPr>
                <a:spLocks noChangeArrowheads="1"/>
              </p:cNvSpPr>
              <p:nvPr/>
            </p:nvSpPr>
            <p:spPr bwMode="auto">
              <a:xfrm>
                <a:off x="1741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И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30" name="Rectangle 302"/>
              <p:cNvSpPr>
                <a:spLocks noChangeArrowheads="1"/>
              </p:cNvSpPr>
              <p:nvPr/>
            </p:nvSpPr>
            <p:spPr bwMode="auto">
              <a:xfrm>
                <a:off x="647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М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9" name="Rectangle 301"/>
              <p:cNvSpPr>
                <a:spLocks noChangeArrowheads="1"/>
              </p:cNvSpPr>
              <p:nvPr/>
            </p:nvSpPr>
            <p:spPr bwMode="auto">
              <a:xfrm>
                <a:off x="4977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Л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8" name="Rectangle 300"/>
              <p:cNvSpPr>
                <a:spLocks noChangeArrowheads="1"/>
              </p:cNvSpPr>
              <p:nvPr/>
            </p:nvSpPr>
            <p:spPr bwMode="auto">
              <a:xfrm>
                <a:off x="3884" y="7924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У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7" name="Rectangle 299"/>
              <p:cNvSpPr>
                <a:spLocks noChangeArrowheads="1"/>
              </p:cNvSpPr>
              <p:nvPr/>
            </p:nvSpPr>
            <p:spPr bwMode="auto">
              <a:xfrm>
                <a:off x="6055" y="7924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И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6" name="Rectangle 298"/>
              <p:cNvSpPr>
                <a:spLocks noChangeArrowheads="1"/>
              </p:cNvSpPr>
              <p:nvPr/>
            </p:nvSpPr>
            <p:spPr bwMode="auto">
              <a:xfrm>
                <a:off x="7143" y="7920"/>
                <a:ext cx="1043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Й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oup 290"/>
            <p:cNvGrpSpPr>
              <a:grpSpLocks/>
            </p:cNvGrpSpPr>
            <p:nvPr/>
          </p:nvGrpSpPr>
          <p:grpSpPr bwMode="auto">
            <a:xfrm>
              <a:off x="1739" y="9025"/>
              <a:ext cx="6465" cy="1105"/>
              <a:chOff x="1739" y="9025"/>
              <a:chExt cx="6465" cy="1105"/>
            </a:xfrm>
          </p:grpSpPr>
          <p:sp>
            <p:nvSpPr>
              <p:cNvPr id="22824" name="Rectangle 296"/>
              <p:cNvSpPr>
                <a:spLocks noChangeArrowheads="1"/>
              </p:cNvSpPr>
              <p:nvPr/>
            </p:nvSpPr>
            <p:spPr bwMode="auto">
              <a:xfrm>
                <a:off x="3872" y="9027"/>
                <a:ext cx="1081" cy="110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Р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3" name="Rectangle 295"/>
              <p:cNvSpPr>
                <a:spLocks noChangeArrowheads="1"/>
              </p:cNvSpPr>
              <p:nvPr/>
            </p:nvSpPr>
            <p:spPr bwMode="auto">
              <a:xfrm>
                <a:off x="1739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2" name="Rectangle 294"/>
              <p:cNvSpPr>
                <a:spLocks noChangeArrowheads="1"/>
              </p:cNvSpPr>
              <p:nvPr/>
            </p:nvSpPr>
            <p:spPr bwMode="auto">
              <a:xfrm>
                <a:off x="6042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М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1" name="Rectangle 293"/>
              <p:cNvSpPr>
                <a:spLocks noChangeArrowheads="1"/>
              </p:cNvSpPr>
              <p:nvPr/>
            </p:nvSpPr>
            <p:spPr bwMode="auto">
              <a:xfrm>
                <a:off x="4967" y="9027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Е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20" name="Rectangle 292"/>
              <p:cNvSpPr>
                <a:spLocks noChangeArrowheads="1"/>
              </p:cNvSpPr>
              <p:nvPr/>
            </p:nvSpPr>
            <p:spPr bwMode="auto">
              <a:xfrm>
                <a:off x="2815" y="9027"/>
                <a:ext cx="1045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К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819" name="Rectangle 291"/>
              <p:cNvSpPr>
                <a:spLocks noChangeArrowheads="1"/>
              </p:cNvSpPr>
              <p:nvPr/>
            </p:nvSpPr>
            <p:spPr bwMode="auto">
              <a:xfrm>
                <a:off x="7123" y="9025"/>
                <a:ext cx="1081" cy="1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ko-K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Batang" charset="-127"/>
                    <a:cs typeface="Times New Roman" pitchFamily="18" charset="0"/>
                  </a:rPr>
                  <a:t>О</a:t>
                </a:r>
                <a:endParaRPr kumimoji="0" lang="uk-UA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2986" name="Rectangle 458"/>
          <p:cNvSpPr>
            <a:spLocks noChangeArrowheads="1"/>
          </p:cNvSpPr>
          <p:nvPr/>
        </p:nvSpPr>
        <p:spPr bwMode="auto">
          <a:xfrm>
            <a:off x="-1836712" y="1196752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2483768" y="5486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Кросворд. Відповідь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\18403079_1392690604110680_50707979562992647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50"/>
            <a:ext cx="9144000" cy="857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Дієприкметни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ковий</a:t>
            </a:r>
            <a:r>
              <a:rPr lang="uk-UA" sz="2800" dirty="0" smtClean="0">
                <a:solidFill>
                  <a:schemeClr val="bg1"/>
                </a:solidFill>
              </a:rPr>
              <a:t> зворот. Розділові знаки в реченнях  із дієприкметниковими зворотами</a:t>
            </a:r>
          </a:p>
          <a:p>
            <a:pPr algn="ctr"/>
            <a:endParaRPr lang="uk-UA" sz="2800" dirty="0" smtClean="0">
              <a:solidFill>
                <a:schemeClr val="bg1"/>
              </a:solidFill>
            </a:endParaRPr>
          </a:p>
          <a:p>
            <a:pPr algn="ctr"/>
            <a:endParaRPr lang="uk-UA" sz="2800" dirty="0" smtClean="0">
              <a:solidFill>
                <a:schemeClr val="bg1"/>
              </a:solidFill>
            </a:endParaRPr>
          </a:p>
          <a:p>
            <a:pPr algn="ctr"/>
            <a:r>
              <a:rPr lang="uk-UA" sz="2800" i="1" dirty="0" smtClean="0">
                <a:solidFill>
                  <a:schemeClr val="bg1"/>
                </a:solidFill>
              </a:rPr>
              <a:t>Урок-віртуальна подорож </a:t>
            </a:r>
          </a:p>
          <a:p>
            <a:pPr algn="ctr"/>
            <a:r>
              <a:rPr lang="uk-UA" sz="2800" i="1" dirty="0" smtClean="0">
                <a:solidFill>
                  <a:schemeClr val="bg1"/>
                </a:solidFill>
              </a:rPr>
              <a:t>у музей Катерини Білокур</a:t>
            </a:r>
          </a:p>
          <a:p>
            <a:pPr algn="ctr"/>
            <a:endParaRPr lang="uk-UA" sz="2800" dirty="0" smtClean="0">
              <a:solidFill>
                <a:schemeClr val="bg1"/>
              </a:solidFill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Українська мова              7 клас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ни до презентації\Фон\4312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4"/>
            <a:ext cx="9144000" cy="686014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овая папка\21728234_1515141661865573_207308496847889145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1879710" cy="2098281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\17426408_1339513559428385_278743410094411631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3314128" cy="3314128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Новая папка\18301537_1392693777443696_14598797308477293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2076585" cy="279989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Новая папка\20621897_1484219324957807_662624766870377838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764704"/>
            <a:ext cx="1905000" cy="1905000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Новая папка\20708476_1484217998291273_542313735582349779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77072"/>
            <a:ext cx="3132173" cy="2279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88224" y="3429000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7 грудня – день народження Катерини Білокур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862</Words>
  <Application>Microsoft Office PowerPoint</Application>
  <PresentationFormat>Экран (4:3)</PresentationFormat>
  <Paragraphs>199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Розділові знаки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32</cp:revision>
  <dcterms:modified xsi:type="dcterms:W3CDTF">2017-12-06T13:15:32Z</dcterms:modified>
</cp:coreProperties>
</file>