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256" r:id="rId3"/>
    <p:sldId id="259" r:id="rId4"/>
    <p:sldId id="273" r:id="rId5"/>
    <p:sldId id="274" r:id="rId6"/>
    <p:sldId id="280" r:id="rId7"/>
    <p:sldId id="278" r:id="rId8"/>
    <p:sldId id="282" r:id="rId9"/>
    <p:sldId id="283" r:id="rId10"/>
    <p:sldId id="284" r:id="rId11"/>
    <p:sldId id="285" r:id="rId12"/>
    <p:sldId id="287" r:id="rId13"/>
    <p:sldId id="275" r:id="rId14"/>
    <p:sldId id="269" r:id="rId15"/>
    <p:sldId id="270" r:id="rId16"/>
    <p:sldId id="276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8310B-77C4-4307-A476-ACE1E194899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337760-5F9A-47C5-84C6-3D3ABD5D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7746-9466-4080-9BDE-02163A191356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799-41D6-4F25-BF2F-E9E7C58D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2D07-5D6A-46F8-991D-E72DA9FD2C0B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82DB-FB95-4F7C-B145-F43CBFC8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E4B5-0BB3-42B9-B15D-579AF1047BF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FD48-5441-4EC4-9156-364BC9F5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1334E6-9181-4408-9A2D-9C30C781ABC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79C993-407F-4814-9F3A-159611509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FE6E-943D-4700-85BA-E812C8F9D9A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D43E-953C-4FFD-A594-474B55D5A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16D6B-B8E6-445F-967E-31E0A0F9471A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50E72C-1611-4CD8-B0A7-87158D5B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CFBB-A29A-4AC8-A62E-3B9C57831E7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8060-DED1-4F17-AD92-38354311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2EFB46-0A8A-4E35-BFA0-855A4A48A2A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934C7-F8C0-4774-903D-4827331FC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DC2E90-9190-4FD1-BB67-F36DB68D8A7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7128E-C9EE-43A9-B719-7DC4A77E0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9860E-CFF8-42D9-A0BF-AAF84ABAE5C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C08A15-796A-41B1-AB72-77972B0AA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FE95F1C-DD6B-4D35-BE41-9983A2E03008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34FDC57-C3ED-47FA-88FB-124E47E82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9" r:id="rId2"/>
    <p:sldLayoutId id="2147483925" r:id="rId3"/>
    <p:sldLayoutId id="2147483920" r:id="rId4"/>
    <p:sldLayoutId id="2147483926" r:id="rId5"/>
    <p:sldLayoutId id="2147483921" r:id="rId6"/>
    <p:sldLayoutId id="2147483927" r:id="rId7"/>
    <p:sldLayoutId id="2147483928" r:id="rId8"/>
    <p:sldLayoutId id="2147483929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019" y="192956"/>
            <a:ext cx="828092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latin typeface="Monotype Corsiva" pitchFamily="66" charset="0"/>
              <a:ea typeface="MS Mincho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Дзвиняцька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ЗОШ  І-ІІІ ступенів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Борщівського району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MS Mincho" pitchFamily="49" charset="-128"/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</a:t>
            </a:r>
            <a:r>
              <a:rPr lang="ru-RU" sz="2000" b="1" i="1" dirty="0">
                <a:latin typeface="+mj-lt"/>
              </a:rPr>
              <a:t>Наша </a:t>
            </a:r>
            <a:r>
              <a:rPr lang="ru-RU" sz="2000" b="1" i="1" dirty="0" smtClean="0">
                <a:latin typeface="+mj-lt"/>
              </a:rPr>
              <a:t>школа - </a:t>
            </a:r>
            <a:r>
              <a:rPr lang="uk-UA" sz="2000" b="1" i="1" dirty="0" smtClean="0">
                <a:latin typeface="+mj-lt"/>
              </a:rPr>
              <a:t>це науково-експериментальний майданчик:</a:t>
            </a:r>
            <a:br>
              <a:rPr lang="uk-UA" sz="2000" b="1" i="1" dirty="0" smtClean="0">
                <a:latin typeface="+mj-lt"/>
              </a:rPr>
            </a:br>
            <a:r>
              <a:rPr lang="uk-UA" sz="2000" b="1" i="1" dirty="0" smtClean="0">
                <a:latin typeface="+mj-lt"/>
              </a:rPr>
              <a:t>             - </a:t>
            </a:r>
            <a:r>
              <a:rPr lang="uk-UA" sz="2000" i="1" dirty="0" smtClean="0">
                <a:latin typeface="+mj-lt"/>
              </a:rPr>
              <a:t>з впровадження </a:t>
            </a:r>
            <a:r>
              <a:rPr lang="uk-UA" sz="2000" i="1" dirty="0" err="1" smtClean="0">
                <a:latin typeface="+mj-lt"/>
              </a:rPr>
              <a:t>особистісно</a:t>
            </a:r>
            <a:r>
              <a:rPr lang="uk-UA" sz="2000" i="1" dirty="0" smtClean="0">
                <a:latin typeface="+mj-lt"/>
              </a:rPr>
              <a:t> - зорієнтованих технологій; </a:t>
            </a:r>
            <a:br>
              <a:rPr lang="uk-UA" sz="2000" i="1" dirty="0" smtClean="0">
                <a:latin typeface="+mj-lt"/>
              </a:rPr>
            </a:br>
            <a:r>
              <a:rPr lang="uk-UA" sz="2000" i="1" dirty="0" smtClean="0">
                <a:latin typeface="+mj-lt"/>
              </a:rPr>
              <a:t>             - з впровадження інтерактивних методів навчання ;</a:t>
            </a:r>
            <a:br>
              <a:rPr lang="uk-UA" sz="2000" i="1" dirty="0" smtClean="0">
                <a:latin typeface="+mj-lt"/>
              </a:rPr>
            </a:br>
            <a:r>
              <a:rPr lang="uk-UA" sz="2000" i="1" dirty="0" smtClean="0">
                <a:latin typeface="+mj-lt"/>
              </a:rPr>
              <a:t>             - з використання інформаційних та комп’ютерних технологій.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atin typeface="+mj-lt"/>
                <a:ea typeface="MS Mincho" pitchFamily="49" charset="-128"/>
              </a:rPr>
              <a:t>                    </a:t>
            </a:r>
            <a:r>
              <a:rPr lang="uk-UA" sz="2000" b="1" i="1" dirty="0">
                <a:latin typeface="+mj-lt"/>
                <a:ea typeface="MS Mincho" pitchFamily="49" charset="-128"/>
              </a:rPr>
              <a:t>- це середовище професійного зростання педагогів.</a:t>
            </a:r>
            <a:r>
              <a:rPr lang="uk-UA" sz="2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2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38" y="4508500"/>
            <a:ext cx="39973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Я щаслива з того, що працюю саме в цій школі - школі  мого дитинства, </a:t>
            </a:r>
          </a:p>
          <a:p>
            <a:pPr marL="274320" indent="-274320"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    юності та самоствердження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3315" name="Picture 4" descr="hoto009 (1)"/>
          <p:cNvPicPr>
            <a:picLocks noChangeAspect="1" noChangeArrowheads="1"/>
          </p:cNvPicPr>
          <p:nvPr/>
        </p:nvPicPr>
        <p:blipFill>
          <a:blip r:embed="rId2" cstate="print"/>
          <a:srcRect b="11337"/>
          <a:stretch>
            <a:fillRect/>
          </a:stretch>
        </p:blipFill>
        <p:spPr bwMode="auto">
          <a:xfrm>
            <a:off x="1476375" y="3500438"/>
            <a:ext cx="3455988" cy="3062287"/>
          </a:xfrm>
          <a:prstGeom prst="round2DiagRect">
            <a:avLst/>
          </a:prstGeom>
          <a:noFill/>
          <a:ln w="152400" algn="in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0715" y="332656"/>
            <a:ext cx="51844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Ігрові технології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258888" y="1268413"/>
            <a:ext cx="55991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 уроках з використанням гри</a:t>
            </a:r>
          </a:p>
          <a:p>
            <a:r>
              <a:rPr lang="uk-UA" sz="2000" dirty="0" smtClean="0">
                <a:latin typeface="Corbel" pitchFamily="34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немає буденності, одноманітності, монотонності;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створюються умови для всебічного 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розвитку дитини, її здібностей;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накопичуються позитивні емоції;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учні проявляють фантазію;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активізується увага;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підвищують інтерес до вивчення предмета;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розвиваються таланти дитини.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Documents and Settings\Администратор\Рабочий стол\ффф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678286" cy="2009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Администратор\Рабочий стол\шаблони для порфоліо\кабінет хімії (фото)\201204A0\02032012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4689068"/>
            <a:ext cx="2595357" cy="19452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 \фото хімія\IMG_0221.jpg"/>
          <p:cNvPicPr>
            <a:picLocks noChangeAspect="1" noChangeArrowheads="1"/>
          </p:cNvPicPr>
          <p:nvPr/>
        </p:nvPicPr>
        <p:blipFill>
          <a:blip r:embed="rId4" cstate="print"/>
          <a:srcRect l="9050" t="17061"/>
          <a:stretch>
            <a:fillRect/>
          </a:stretch>
        </p:blipFill>
        <p:spPr bwMode="auto">
          <a:xfrm>
            <a:off x="2051720" y="4725144"/>
            <a:ext cx="2736304" cy="187558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0413" y="260648"/>
            <a:ext cx="60470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Інтерактивні технології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187624" y="1196752"/>
            <a:ext cx="457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Інтерактивні методи навчання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підвищують пізнавальні можливості школярів;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надають можливості для перенесення отриманих знань, навичок та способів діяльності на інші предмети та позашкільне життя;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розвивають організаторські якості.</a:t>
            </a:r>
          </a:p>
          <a:p>
            <a:endParaRPr lang="uk-UA" b="1" i="1" dirty="0" smtClean="0">
              <a:latin typeface="Corbel" pitchFamily="34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Найчастіше я пропоную такі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інтерактивні вправи:</a:t>
            </a:r>
          </a:p>
          <a:p>
            <a:r>
              <a:rPr lang="uk-UA" dirty="0" smtClean="0">
                <a:latin typeface="Corbel" pitchFamily="34" charset="0"/>
              </a:rPr>
              <a:t>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«Мозковий штурм»;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«Асоціації»;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«Мікрофон»;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«Аукціон»;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«Дискусія»;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робота в парах.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4" descr="Рисунок2"/>
          <p:cNvSpPr>
            <a:spLocks noChangeArrowheads="1"/>
          </p:cNvSpPr>
          <p:nvPr/>
        </p:nvSpPr>
        <p:spPr bwMode="auto">
          <a:xfrm>
            <a:off x="6444208" y="4941168"/>
            <a:ext cx="2362200" cy="1563688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2225" algn="in">
            <a:solidFill>
              <a:srgbClr val="CCCCCC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23557" name="Picture 6" descr="IMG_0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058157" cy="154478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H:\ \фото хімія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179272" cy="1654651"/>
          </a:xfrm>
          <a:prstGeom prst="roundRect">
            <a:avLst/>
          </a:prstGeom>
          <a:noFill/>
        </p:spPr>
      </p:pic>
      <p:pic>
        <p:nvPicPr>
          <p:cNvPr id="8" name="Picture 7" descr="C:\Documents and Settings\Администратор\Рабочий стол\ффф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941168"/>
            <a:ext cx="2161469" cy="1622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0322" y="260648"/>
            <a:ext cx="62183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Інформаційні технології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187450" y="1557338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Застосування в навчальному процесі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інформаційних технологій сприяє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підвищенню ефективності навчальних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занять, розвиває інформаційну та творчу компетентність школярів: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Учні самостійно створюють мультимедійні презентації до уроків і позакласних заходів.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Проводжу конкурси на кращу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презентацію до теми.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Старшокласники створюють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презентації для молодших школярів.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Використовую на уроках навчальні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відеосюжети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4" descr="IMG_0241"/>
          <p:cNvPicPr>
            <a:picLocks noChangeAspect="1" noChangeArrowheads="1"/>
          </p:cNvPicPr>
          <p:nvPr/>
        </p:nvPicPr>
        <p:blipFill>
          <a:blip r:embed="rId2" cstate="print"/>
          <a:srcRect l="21027" t="12021"/>
          <a:stretch>
            <a:fillRect/>
          </a:stretch>
        </p:blipFill>
        <p:spPr bwMode="auto">
          <a:xfrm>
            <a:off x="6084168" y="3068960"/>
            <a:ext cx="2109093" cy="176144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IMG_0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2324100" cy="174307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:\ \фото\школа\201204A0\SDC1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085184"/>
            <a:ext cx="2105266" cy="1578950"/>
          </a:xfrm>
          <a:prstGeom prst="snip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561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orbel" pitchFamily="34" charset="0"/>
              </a:rPr>
              <a:t>Для формування життєвих </a:t>
            </a:r>
            <a:r>
              <a:rPr lang="uk-UA" sz="2800" b="1" dirty="0" err="1" smtClean="0">
                <a:solidFill>
                  <a:srgbClr val="002060"/>
                </a:solidFill>
                <a:latin typeface="Corbel" pitchFamily="34" charset="0"/>
              </a:rPr>
              <a:t>компетенцій</a:t>
            </a:r>
            <a:r>
              <a:rPr lang="uk-UA" sz="2800" b="1" dirty="0" smtClean="0">
                <a:solidFill>
                  <a:srgbClr val="002060"/>
                </a:solidFill>
                <a:latin typeface="Corbel" pitchFamily="34" charset="0"/>
              </a:rPr>
              <a:t> учнів я впроваджую у шкільну практику навчання    експеримент ужиткового спрямування</a:t>
            </a:r>
            <a:endParaRPr lang="uk-UA" sz="28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2276475"/>
            <a:ext cx="415925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Ужитковий               експеримент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4149725"/>
            <a:ext cx="388937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розвиває творчу активність учнів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825" y="4149725"/>
            <a:ext cx="381635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підвищує пізнавальний інтерес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941888"/>
            <a:ext cx="72009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розширює сукупність хімічних, біологічних,екологічних знань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450" y="5661025"/>
            <a:ext cx="748823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виховує усвідомлення необхідності знань для повсякденного життя</a:t>
            </a:r>
          </a:p>
        </p:txBody>
      </p:sp>
      <p:pic>
        <p:nvPicPr>
          <p:cNvPr id="26631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2498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555875" y="2852738"/>
            <a:ext cx="63182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формує навички безпечного поводження з речовинами  та засобами побутової хімії</a:t>
            </a:r>
            <a:endParaRPr lang="ru-RU" b="1" dirty="0">
              <a:latin typeface="+mn-lt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483768" y="2636912"/>
            <a:ext cx="1800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563888" y="2636912"/>
            <a:ext cx="1008062" cy="230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  <a:endCxn id="8" idx="0"/>
          </p:cNvCxnSpPr>
          <p:nvPr/>
        </p:nvCxnSpPr>
        <p:spPr>
          <a:xfrm>
            <a:off x="4922838" y="2646363"/>
            <a:ext cx="9525" cy="3014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52120" y="2636912"/>
            <a:ext cx="1079500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20072" y="2636912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7275" cy="1471612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Хімічний кабінет – моя</a:t>
            </a:r>
            <a:br>
              <a:rPr lang="uk-U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творча лабораторія,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7407275" cy="4824536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стінах якої:</a:t>
            </a: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удосконалюються </a:t>
            </a:r>
            <a:r>
              <a:rPr lang="uk-UA" sz="80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експериментально-</a:t>
            </a: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дослідницькі навички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(проведення експериментів, дослідів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“ужиткового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характеру”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розвивається критичне мислення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(вміння оцінювати різні джерела інформації в рубриці: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“Хімічний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вісник”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8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реалізується зв’язок хімії з </a:t>
            </a: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життєвим досвідом дитини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8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та повсякденним життям учнів </a:t>
            </a:r>
            <a:r>
              <a:rPr lang="uk-UA" sz="8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8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кутки-виставки: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”Про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правила техніки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безпеки”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“Хімія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навколо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мене”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“Крок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у світ </a:t>
            </a:r>
            <a:r>
              <a:rPr lang="uk-UA" sz="8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хімії”</a:t>
            </a: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8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2" name="Picture 5" descr="IMG_0232"/>
          <p:cNvPicPr>
            <a:picLocks noChangeAspect="1" noChangeArrowheads="1"/>
          </p:cNvPicPr>
          <p:nvPr/>
        </p:nvPicPr>
        <p:blipFill>
          <a:blip r:embed="rId2" cstate="print"/>
          <a:srcRect l="24756" t="18850"/>
          <a:stretch>
            <a:fillRect/>
          </a:stretch>
        </p:blipFill>
        <p:spPr bwMode="auto">
          <a:xfrm>
            <a:off x="1115616" y="4887688"/>
            <a:ext cx="2108101" cy="156564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H:\ \фото хімія\IMG_0208.jpg"/>
          <p:cNvPicPr>
            <a:picLocks noChangeAspect="1" noChangeArrowheads="1"/>
          </p:cNvPicPr>
          <p:nvPr/>
        </p:nvPicPr>
        <p:blipFill>
          <a:blip r:embed="rId3" cstate="print"/>
          <a:srcRect r="18242" b="12610"/>
          <a:stretch>
            <a:fillRect/>
          </a:stretch>
        </p:blipFill>
        <p:spPr bwMode="auto">
          <a:xfrm>
            <a:off x="6804248" y="4869160"/>
            <a:ext cx="2088232" cy="167410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1303" y="260648"/>
            <a:ext cx="58166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Позакласна діяльність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115616" y="4653136"/>
            <a:ext cx="5112568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sz="1600" dirty="0" smtClean="0">
                <a:latin typeface="Times New Roman" pitchFamily="18" charset="0"/>
              </a:rPr>
              <a:t>Так</a:t>
            </a:r>
            <a:r>
              <a:rPr lang="uk-UA" sz="1600" dirty="0">
                <a:latin typeface="Times New Roman" pitchFamily="18" charset="0"/>
              </a:rPr>
              <a:t>, при кабінеті хімії, діючий гурток </a:t>
            </a:r>
            <a:r>
              <a:rPr lang="uk-UA" sz="1600" dirty="0" err="1">
                <a:latin typeface="Times New Roman" pitchFamily="18" charset="0"/>
              </a:rPr>
              <a:t>“Ужитковий</a:t>
            </a:r>
            <a:r>
              <a:rPr lang="uk-UA" sz="1600" dirty="0">
                <a:latin typeface="Times New Roman" pitchFamily="18" charset="0"/>
              </a:rPr>
              <a:t> експеримент в </a:t>
            </a:r>
            <a:r>
              <a:rPr lang="uk-UA" sz="1600" dirty="0" err="1">
                <a:latin typeface="Times New Roman" pitchFamily="18" charset="0"/>
              </a:rPr>
              <a:t>хімії”</a:t>
            </a:r>
            <a:r>
              <a:rPr lang="uk-UA" sz="1600" dirty="0">
                <a:latin typeface="Times New Roman" pitchFamily="18" charset="0"/>
              </a:rPr>
              <a:t> сприяє кращій організації заходів, які вже стали традиційними: 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Char char=""/>
            </a:pPr>
            <a:r>
              <a:rPr lang="uk-UA" sz="1600" b="1" dirty="0" err="1">
                <a:latin typeface="Times New Roman" pitchFamily="18" charset="0"/>
              </a:rPr>
              <a:t>“Крок</a:t>
            </a:r>
            <a:r>
              <a:rPr lang="uk-UA" sz="1600" b="1" dirty="0">
                <a:latin typeface="Times New Roman" pitchFamily="18" charset="0"/>
              </a:rPr>
              <a:t> у світ </a:t>
            </a:r>
            <a:r>
              <a:rPr lang="uk-UA" sz="1600" b="1" dirty="0" err="1">
                <a:latin typeface="Times New Roman" pitchFamily="18" charset="0"/>
              </a:rPr>
              <a:t>хімії”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</a:rPr>
              <a:t>(7 кл.)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Char char=""/>
            </a:pPr>
            <a:r>
              <a:rPr lang="uk-UA" sz="1600" b="1" dirty="0" err="1">
                <a:latin typeface="Times New Roman" pitchFamily="18" charset="0"/>
              </a:rPr>
              <a:t>“Хімія</a:t>
            </a:r>
            <a:r>
              <a:rPr lang="uk-UA" sz="1600" b="1" dirty="0">
                <a:latin typeface="Times New Roman" pitchFamily="18" charset="0"/>
              </a:rPr>
              <a:t> у нашому </a:t>
            </a:r>
            <a:r>
              <a:rPr lang="uk-UA" sz="1600" b="1" dirty="0" err="1">
                <a:latin typeface="Times New Roman" pitchFamily="18" charset="0"/>
              </a:rPr>
              <a:t>житті”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</a:rPr>
              <a:t>(8-9 кл.)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Char char=""/>
            </a:pPr>
            <a:r>
              <a:rPr lang="uk-UA" sz="1600" b="1" dirty="0" err="1">
                <a:latin typeface="Times New Roman" pitchFamily="18" charset="0"/>
              </a:rPr>
              <a:t>“Магічна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</a:rPr>
              <a:t>хімія”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</a:rPr>
              <a:t>(10 кл.)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Char char=""/>
            </a:pPr>
            <a:r>
              <a:rPr lang="uk-UA" sz="1600" b="1" dirty="0" err="1">
                <a:latin typeface="Times New Roman" pitchFamily="18" charset="0"/>
              </a:rPr>
              <a:t>“Тиждень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</a:rPr>
              <a:t>хімії”</a:t>
            </a:r>
            <a:r>
              <a:rPr lang="uk-UA" sz="1600" b="1" dirty="0">
                <a:latin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</a:rPr>
              <a:t>(відповідальні </a:t>
            </a:r>
            <a:r>
              <a:rPr lang="uk-UA" sz="1600" dirty="0" smtClean="0">
                <a:latin typeface="Times New Roman" pitchFamily="18" charset="0"/>
              </a:rPr>
              <a:t>– </a:t>
            </a:r>
            <a:r>
              <a:rPr lang="uk-UA" sz="1600" dirty="0">
                <a:latin typeface="Times New Roman" pitchFamily="18" charset="0"/>
              </a:rPr>
              <a:t>учні 11 кл.)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1331640" y="1988840"/>
            <a:ext cx="3635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Традиційно проводжу такі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позакласні заходи: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інтелектуальні ігри, турніри,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конкурси;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виставки-конкурси малюнків,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плакатів;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вікторини;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- хімічні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квести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конференції для старшокласників;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тренінги.</a:t>
            </a:r>
            <a:endParaRPr 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088" y="1124744"/>
            <a:ext cx="8351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Підтримання стійкого інтересу до предмету, а також розширення пізнавальної   діяльності учнів здійснюється за рахунок проведення позакласних тематичних заходів.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Documents and Settings\Администратор\Рабочий стол\ффф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31230"/>
            <a:ext cx="2102222" cy="15771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Администратор\Рабочий стол\ффф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2151383" cy="1612917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Администратор\Рабочий стол\ффф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40968"/>
            <a:ext cx="2589513" cy="1941231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8833" y="404664"/>
            <a:ext cx="63985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Результативність роботи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5229225"/>
            <a:ext cx="79216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ctr">
              <a:lnSpc>
                <a:spcPct val="80000"/>
              </a:lnSpc>
              <a:buClr>
                <a:srgbClr val="C32D2E"/>
              </a:buClr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Такі результати діагностики підкреслюють успішну педагогічну діяльність та ефективність тих форм і методів роботи, які я застосовую для оптимізації навчально-виховного процесу шляхом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підходу.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919538" y="1125538"/>
          <a:ext cx="4973637" cy="4059237"/>
        </p:xfrm>
        <a:graphic>
          <a:graphicData uri="http://schemas.openxmlformats.org/presentationml/2006/ole">
            <p:oleObj spid="_x0000_s29700" name="Диаграмма" r:id="rId3" imgW="6114933" imgH="5419750" progId="MSGraph.Chart.8">
              <p:embed followColorScheme="full"/>
            </p:oleObj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87450" y="1844675"/>
            <a:ext cx="280828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 даними діаграми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результативності навчальних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досягнень з хімії протягом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2011-2014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є очевидним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успішності учнів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1718" y="332656"/>
            <a:ext cx="395672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Хімічний олімп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2349500"/>
            <a:ext cx="2376487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endParaRPr lang="uk-UA" sz="1400" dirty="0">
              <a:latin typeface="Corbel" pitchFamily="34" charset="0"/>
            </a:endParaRP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endParaRPr lang="uk-UA" sz="1400" dirty="0">
              <a:latin typeface="Corbel" pitchFamily="34" charset="0"/>
            </a:endParaRP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>
                <a:latin typeface="Corbel" pitchFamily="34" charset="0"/>
              </a:rPr>
              <a:t>Свідченням цього є 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>
                <a:latin typeface="Corbel" pitchFamily="34" charset="0"/>
              </a:rPr>
              <a:t>зростання кількості 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>
                <a:latin typeface="Corbel" pitchFamily="34" charset="0"/>
              </a:rPr>
              <a:t>призерів районних 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>
                <a:latin typeface="Corbel" pitchFamily="34" charset="0"/>
              </a:rPr>
              <a:t>олімпіад з хімії серед </a:t>
            </a: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r>
              <a:rPr lang="uk-UA" dirty="0">
                <a:latin typeface="Corbel" pitchFamily="34" charset="0"/>
              </a:rPr>
              <a:t>учнів </a:t>
            </a:r>
            <a:r>
              <a:rPr lang="uk-UA" dirty="0" smtClean="0">
                <a:latin typeface="Corbel" pitchFamily="34" charset="0"/>
              </a:rPr>
              <a:t>школи</a:t>
            </a:r>
            <a:endParaRPr lang="uk-UA" dirty="0">
              <a:latin typeface="Corbel" pitchFamily="34" charset="0"/>
            </a:endParaRPr>
          </a:p>
          <a:p>
            <a:pPr marL="273050" indent="-273050">
              <a:lnSpc>
                <a:spcPct val="80000"/>
              </a:lnSpc>
              <a:buClr>
                <a:srgbClr val="C32D2E"/>
              </a:buClr>
            </a:pPr>
            <a:endParaRPr lang="uk-UA" sz="1600" b="1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79712" y="5229200"/>
            <a:ext cx="51847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Досягнути вершини успіху Хімічного олімпу –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мета кожного з нас!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31913" y="1268413"/>
            <a:ext cx="6769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32D2E"/>
              </a:buClr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Прагнучи досконалості, разом з учнями впевнено піднімаємось сходинками до вершин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“Хімічного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олімпу”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995738" y="2133600"/>
          <a:ext cx="4079875" cy="2720975"/>
        </p:xfrm>
        <a:graphic>
          <a:graphicData uri="http://schemas.openxmlformats.org/presentationml/2006/ole">
            <p:oleObj spid="_x0000_s30726" name="Диаграмма" r:id="rId3" imgW="6096000" imgH="407673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4788" y="1052513"/>
            <a:ext cx="6399212" cy="3960812"/>
          </a:xfrm>
        </p:spPr>
        <p:txBody>
          <a:bodyPr>
            <a:normAutofit fontScale="85000" lnSpcReduction="10000"/>
          </a:bodyPr>
          <a:lstStyle/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 Галина Дмитрівна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хімії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Дзвиняцької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 І-ІІІ ст., Борщівського району;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 1999 році закінчила Кіровоградський державний педагогічний університет ім. В.Винниченка , факультет природничо-географічний , за спеціальністю  «Хімія і біологія»;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 2000 року заступник директора з виховної роботи;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кваліфікація :«Спеціаліст I категорії»;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звання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“старший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вчитель”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педагогічний стаж 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років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0960" y="188640"/>
            <a:ext cx="38359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Будьмо знайомі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Рисунок 3" descr="I:\Школа\хімія\картинки\12640031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822825"/>
            <a:ext cx="26828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323850" y="4941888"/>
            <a:ext cx="576103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latin typeface="Corbel" pitchFamily="34" charset="0"/>
            </a:endParaRPr>
          </a:p>
          <a:p>
            <a:r>
              <a:rPr lang="ru-RU" sz="2400" b="1" i="1" dirty="0" smtClean="0">
                <a:latin typeface="Monotype Corsiva" pitchFamily="66" charset="0"/>
              </a:rPr>
              <a:t>"</a:t>
            </a:r>
            <a:r>
              <a:rPr lang="uk-UA" sz="2400" b="1" i="1" dirty="0" smtClean="0">
                <a:latin typeface="Monotype Corsiva" pitchFamily="66" charset="0"/>
              </a:rPr>
              <a:t>Не в кількості знань полягає освіта, а в повному розумінні й майстерному застосуванні в житті  всього того, що знаєш". </a:t>
            </a:r>
          </a:p>
          <a:p>
            <a:pPr algn="r"/>
            <a:r>
              <a:rPr lang="uk-UA" sz="2400" b="1" i="1" dirty="0" smtClean="0">
                <a:latin typeface="Monotype Corsiva" pitchFamily="66" charset="0"/>
              </a:rPr>
              <a:t>Фрідріх </a:t>
            </a:r>
            <a:r>
              <a:rPr lang="uk-UA" sz="2400" b="1" i="1" dirty="0" err="1" smtClean="0">
                <a:latin typeface="Monotype Corsiva" pitchFamily="66" charset="0"/>
              </a:rPr>
              <a:t>Дістервег</a:t>
            </a:r>
            <a:r>
              <a:rPr lang="uk-UA" sz="2400" b="1" dirty="0" smtClean="0">
                <a:latin typeface="Monotype Corsiva" pitchFamily="66" charset="0"/>
              </a:rPr>
              <a:t> </a:t>
            </a:r>
            <a:endParaRPr lang="uk-UA" sz="24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628" y="4581128"/>
            <a:ext cx="46971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Педагогічне кредо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4033" name="Picture 1" descr="C:\Documents and Settings\Администратор\Рабочий стол\Матеріали конкурсу Вчитель року - 2015\Герман Галина Дмитрівна\фото\портрет Герман Г.Д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325" y="1700808"/>
            <a:ext cx="1856382" cy="288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405687" cy="2447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життєвих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учнів шляхом розвитку критичного мислення та активізації їх творчих здібностей у процесі викладання хімії»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6195" y="2780928"/>
            <a:ext cx="58507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chemeClr val="accent3"/>
                </a:solidFill>
                <a:latin typeface="+mn-lt"/>
              </a:rPr>
              <a:t>Педагогічна проблема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Picture 6" descr="C:\Documents and Settings\Администратор\Рабочий стол\ффф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986625" cy="2239969"/>
          </a:xfrm>
          <a:prstGeom prst="hexagon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15364" name="Picture 2" descr="C:\Documents and Settings\Администратор\Рабочий стол\шаблони для порфоліо\картинки\Chemi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130" y="260648"/>
            <a:ext cx="732392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Мій освітянський ареал – це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трикутник успіху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6" name="Diagram group"/>
          <p:cNvGrpSpPr/>
          <p:nvPr/>
        </p:nvGrpSpPr>
        <p:grpSpPr>
          <a:xfrm>
            <a:off x="2411760" y="1916832"/>
            <a:ext cx="4525963" cy="4525963"/>
            <a:chOff x="1512371" y="0"/>
            <a:chExt cx="4525963" cy="4525963"/>
          </a:xfrm>
          <a:scene3d>
            <a:camera prst="isometricOffAxis2Left" zoom="95000"/>
            <a:lightRig rig="flat" dir="t"/>
          </a:scene3d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1512371" y="0"/>
              <a:ext cx="4525963" cy="4525963"/>
            </a:xfrm>
            <a:prstGeom prst="triangl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Diagram group"/>
          <p:cNvGrpSpPr/>
          <p:nvPr/>
        </p:nvGrpSpPr>
        <p:grpSpPr>
          <a:xfrm>
            <a:off x="4860032" y="2564904"/>
            <a:ext cx="2941875" cy="3481985"/>
            <a:chOff x="3775352" y="455027"/>
            <a:chExt cx="2941875" cy="3481985"/>
          </a:xfrm>
          <a:scene3d>
            <a:camera prst="isometricOffAxis2Left" zoom="95000"/>
            <a:lightRig rig="flat" dir="t"/>
          </a:scene3d>
        </p:grpSpPr>
        <p:grpSp>
          <p:nvGrpSpPr>
            <p:cNvPr id="29" name="Группа 28"/>
            <p:cNvGrpSpPr/>
            <p:nvPr/>
          </p:nvGrpSpPr>
          <p:grpSpPr>
            <a:xfrm>
              <a:off x="3775352" y="455027"/>
              <a:ext cx="2941875" cy="1071380"/>
              <a:chOff x="3775352" y="455027"/>
              <a:chExt cx="2941875" cy="1071380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775352" y="455027"/>
                <a:ext cx="2941875" cy="1071380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Скругленный прямоугольник 4"/>
              <p:cNvSpPr/>
              <p:nvPr/>
            </p:nvSpPr>
            <p:spPr>
              <a:xfrm>
                <a:off x="3827652" y="507327"/>
                <a:ext cx="2837275" cy="966780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8110" tIns="118110" rIns="118110" bIns="118110" spcCol="1270" anchor="ctr"/>
              <a:lstStyle/>
              <a:p>
                <a:pPr defTabSz="1377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3100" dirty="0"/>
                  <a:t>Я - вчитель</a:t>
                </a:r>
                <a:endParaRPr lang="ru-RU" sz="3100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775352" y="1660330"/>
              <a:ext cx="2941875" cy="1071380"/>
              <a:chOff x="3775352" y="1660330"/>
              <a:chExt cx="2941875" cy="1071380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3775352" y="1660330"/>
                <a:ext cx="2941875" cy="1071380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Скругленный прямоугольник 6"/>
              <p:cNvSpPr/>
              <p:nvPr/>
            </p:nvSpPr>
            <p:spPr>
              <a:xfrm>
                <a:off x="3827652" y="1712630"/>
                <a:ext cx="2837275" cy="966780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8110" tIns="118110" rIns="118110" bIns="118110" spcCol="1270" anchor="ctr"/>
              <a:lstStyle/>
              <a:p>
                <a:pPr algn="ctr" defTabSz="1377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3100" dirty="0"/>
                  <a:t>Я - вихователь</a:t>
                </a:r>
                <a:endParaRPr lang="ru-RU" sz="3100" dirty="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775352" y="2865632"/>
              <a:ext cx="2941875" cy="1071380"/>
              <a:chOff x="3775352" y="2865632"/>
              <a:chExt cx="2941875" cy="1071380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775352" y="2865632"/>
                <a:ext cx="2941875" cy="1071380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Скругленный прямоугольник 8"/>
              <p:cNvSpPr/>
              <p:nvPr/>
            </p:nvSpPr>
            <p:spPr>
              <a:xfrm>
                <a:off x="3827652" y="2917932"/>
                <a:ext cx="2837275" cy="966780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8110" tIns="118110" rIns="118110" bIns="118110" spcCol="1270" anchor="ctr"/>
              <a:lstStyle/>
              <a:p>
                <a:pPr algn="ctr" defTabSz="1377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3100" dirty="0"/>
                  <a:t>Я - особистість</a:t>
                </a:r>
                <a:endParaRPr lang="ru-RU" sz="31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971600" y="836712"/>
            <a:ext cx="784815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Як зробити предмет «хімія»  цікавим та корисним для учнів ? </a:t>
            </a:r>
          </a:p>
          <a:p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•Як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пояснити учням, що отримані знання з хімії вони зможуть використовувати у своєму подальшому житті ?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• Як не маючи належного матеріального забезпечення з хімії  учень міг не тільки побачити   на власні очі хімічний експеримент, але й, так би мовити «доторкнутися» до нього своїми руками</a:t>
            </a:r>
            <a:r>
              <a:rPr lang="uk-UA" sz="1400" i="1" dirty="0" smtClean="0">
                <a:latin typeface="Corbel" pitchFamily="34" charset="0"/>
              </a:rPr>
              <a:t>.</a:t>
            </a:r>
          </a:p>
          <a:p>
            <a:endParaRPr lang="uk-UA" sz="1400" b="1" i="1" dirty="0" smtClean="0">
              <a:latin typeface="Corbel" pitchFamily="34" charset="0"/>
            </a:endParaRPr>
          </a:p>
          <a:p>
            <a:r>
              <a:rPr lang="uk-UA" sz="1600" b="1" i="1" dirty="0" smtClean="0">
                <a:latin typeface="Corbel" pitchFamily="34" charset="0"/>
              </a:rPr>
              <a:t>Компетентний підхід покликаний подолати прірву між освітою й потребами життя</a:t>
            </a:r>
            <a:endParaRPr lang="ru-RU" sz="1600" b="1" i="1" dirty="0">
              <a:latin typeface="Corbel" pitchFamily="34" charset="0"/>
            </a:endParaRPr>
          </a:p>
          <a:p>
            <a:endParaRPr lang="ru-RU" sz="1400" b="1" i="1" dirty="0">
              <a:latin typeface="Corbel" pitchFamily="34" charset="0"/>
            </a:endParaRPr>
          </a:p>
          <a:p>
            <a:r>
              <a:rPr lang="ru-RU" sz="2000" dirty="0">
                <a:latin typeface="Corbel" pitchFamily="34" charset="0"/>
              </a:rPr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3779912" y="4005064"/>
            <a:ext cx="1944241" cy="136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</a:rPr>
              <a:t>Компетентна творча особистість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3717032"/>
            <a:ext cx="144043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Володіє інформаційними технологіями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2852936"/>
            <a:ext cx="1151384" cy="864047"/>
          </a:xfrm>
          <a:prstGeom prst="roundRect">
            <a:avLst>
              <a:gd name="adj" fmla="val 1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Активна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4941168"/>
            <a:ext cx="1223665" cy="864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Конкурентно-спроможна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9832" y="5661248"/>
            <a:ext cx="13684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Використовує знання як життєвий інструмент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4941168"/>
            <a:ext cx="1296987" cy="858713"/>
          </a:xfrm>
          <a:prstGeom prst="roundRect">
            <a:avLst>
              <a:gd name="adj" fmla="val 15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Здатна</a:t>
            </a:r>
            <a:r>
              <a:rPr lang="uk-UA" b="1" i="1" dirty="0"/>
              <a:t> </a:t>
            </a:r>
            <a:r>
              <a:rPr lang="uk-UA" sz="1200" b="1" i="1" dirty="0">
                <a:solidFill>
                  <a:schemeClr val="tx1"/>
                </a:solidFill>
              </a:rPr>
              <a:t>до самоосвіти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5661248"/>
            <a:ext cx="1439416" cy="1008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Приймає нестандартні рішення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3861048"/>
            <a:ext cx="136815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</a:rPr>
              <a:t>Комунікативна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1330" y="188640"/>
            <a:ext cx="81126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Обгрунтування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актуальності досвіду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3059832" y="4149080"/>
            <a:ext cx="792088" cy="28803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2852936"/>
            <a:ext cx="1368425" cy="79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 smtClean="0">
                <a:solidFill>
                  <a:schemeClr val="tx1"/>
                </a:solidFill>
              </a:rPr>
              <a:t>Генерує нові ідеї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2915816" y="5013176"/>
            <a:ext cx="936105" cy="21602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3707904" y="5301208"/>
            <a:ext cx="576064" cy="36004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5220072" y="5301208"/>
            <a:ext cx="358825" cy="36028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8" y="4797152"/>
            <a:ext cx="792088" cy="36004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5652120" y="4293096"/>
            <a:ext cx="648072" cy="144016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5220072" y="3645024"/>
            <a:ext cx="432048" cy="43204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 flipV="1">
            <a:off x="3923928" y="3645024"/>
            <a:ext cx="288032" cy="43204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Ключові компетентності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613" y="1052513"/>
            <a:ext cx="4157662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КОМУНІКАТИВНА КОМПЕТЕНТНІСТЬ</a:t>
            </a:r>
            <a:endParaRPr lang="ru-RU" sz="16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1773238"/>
            <a:ext cx="4157663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СОЦІАЛЬНА КОМПЕТЕНТНІСТЬ</a:t>
            </a:r>
            <a:endParaRPr lang="ru-RU" sz="16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36838"/>
            <a:ext cx="428396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latin typeface="+mn-lt"/>
              </a:rPr>
              <a:t>ЗДОРОВ</a:t>
            </a:r>
            <a:r>
              <a:rPr lang="en-US" sz="1600" b="1" dirty="0" smtClean="0">
                <a:latin typeface="+mn-lt"/>
              </a:rPr>
              <a:t>’</a:t>
            </a:r>
            <a:r>
              <a:rPr lang="uk-UA" sz="1600" b="1" dirty="0" smtClean="0">
                <a:latin typeface="+mn-lt"/>
              </a:rPr>
              <a:t>ЯЗБЕРІГАЮЧА </a:t>
            </a:r>
            <a:r>
              <a:rPr lang="uk-UA" sz="1600" b="1" dirty="0">
                <a:latin typeface="+mn-lt"/>
              </a:rPr>
              <a:t>КОМПЕТЕНТНІСТЬ</a:t>
            </a:r>
            <a:endParaRPr lang="ru-RU" sz="16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463"/>
            <a:ext cx="3779838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УМІННЯ ВЧИТИСЯ</a:t>
            </a:r>
            <a:endParaRPr lang="ru-RU" sz="16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6165850"/>
            <a:ext cx="4157663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ПІДПРИЄМНИЦЬКА КОМПЕТЕНТНІСТЬ</a:t>
            </a:r>
            <a:endParaRPr lang="ru-RU" sz="16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00663"/>
            <a:ext cx="4157663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ГРОМАДЯНСЬКА КОМПЕТЕНТНІСТЬ</a:t>
            </a:r>
            <a:endParaRPr lang="ru-RU" sz="16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37063"/>
            <a:ext cx="343852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</a:rPr>
              <a:t>КОМПЕТЕНТНОСТІ З ІКТ</a:t>
            </a:r>
            <a:endParaRPr lang="ru-RU" sz="1600" b="1" dirty="0">
              <a:latin typeface="+mn-lt"/>
            </a:endParaRPr>
          </a:p>
        </p:txBody>
      </p:sp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4932040" y="1700808"/>
            <a:ext cx="3816424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Головні завдання :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Corbel" pitchFamily="34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Перенести акценти зі знань і вмінь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 формування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учня, які б відповідали потребам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суспільства;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допомогти школярам в оволодінні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технологіями життєтворчості;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•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створити умови для розвитку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потенціалу самопізнання,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самооцінки,самоконтролю,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інтеграції в соціокультурний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простір;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•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розвинути в дитині те творче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зерно, яке в кожному закладене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природою;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•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сформувати основні види</a:t>
            </a:r>
          </a:p>
          <a:p>
            <a:pPr algn="just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учнів.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668" y="260648"/>
            <a:ext cx="63556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ОСНОВНІ ІДЕЇ ДОСВІДУ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4211960" y="1916832"/>
            <a:ext cx="4679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створювати оптимальні умови для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розвитку творчої особистості дитини;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сприяти позитивній мотивації учнів до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пізнавальної діяльності;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розвивати в учнів потреби в самопізнанні, самореалізації, самовдосконаленні;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створювати атмосферу співробітництва при взаємодії вчителя та учня;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• формувати в учнів навички отримання,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осмислення та використання інформації з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різних джерел;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ефективно та творчо застосовувати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набуті знання та досвід на практиці;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залучати школярів до участі в різних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природничих конкурсах.</a:t>
            </a:r>
          </a:p>
          <a:p>
            <a:endParaRPr lang="uk-UA" dirty="0">
              <a:latin typeface="Corbel" pitchFamily="34" charset="0"/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0" y="1052736"/>
            <a:ext cx="3410347" cy="5184576"/>
            <a:chOff x="1512371" y="0"/>
            <a:chExt cx="4525963" cy="4525963"/>
          </a:xfrm>
          <a:scene3d>
            <a:camera prst="isometricOffAxis2Left" zoom="95000"/>
            <a:lightRig rig="flat" dir="t"/>
          </a:scene3d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1512371" y="0"/>
              <a:ext cx="4525963" cy="4525963"/>
            </a:xfrm>
            <a:prstGeom prst="triangl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Скругленный прямоугольник 7"/>
          <p:cNvSpPr/>
          <p:nvPr/>
        </p:nvSpPr>
        <p:spPr>
          <a:xfrm>
            <a:off x="684213" y="1844675"/>
            <a:ext cx="2087562" cy="792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780928"/>
            <a:ext cx="2232025" cy="792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набуваю досвіду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6013" y="3716338"/>
            <a:ext cx="2376487" cy="865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треную здібності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задатки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350" y="4724400"/>
            <a:ext cx="2447925" cy="936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формую систему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196752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Щоб виконати ці завдання, необхідно постійно втілювати в життя ідею мого досвіду:</a:t>
            </a:r>
            <a:endParaRPr lang="uk-UA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700808"/>
            <a:ext cx="18002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+mn-lt"/>
              </a:rPr>
              <a:t>В роботі 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+mn-lt"/>
              </a:rPr>
              <a:t>учнями</a:t>
            </a:r>
            <a:endParaRPr lang="uk-UA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700808"/>
            <a:ext cx="1728788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+mn-lt"/>
              </a:rPr>
              <a:t>В методичній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+mn-lt"/>
              </a:rPr>
              <a:t>діяльності</a:t>
            </a:r>
            <a:endParaRPr lang="uk-UA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645024"/>
            <a:ext cx="3313112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 уроках хімії;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 час позакласних заходів;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 роботі з обдарованими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дітьми;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 час походів та екскурсій;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 факультативних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заняттях;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під час занять гуртка.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3717032"/>
            <a:ext cx="3402012" cy="230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100" b="1" i="1" dirty="0">
              <a:latin typeface="Corbel" pitchFamily="34" charset="0"/>
            </a:endParaRPr>
          </a:p>
          <a:p>
            <a:pPr>
              <a:defRPr/>
            </a:pPr>
            <a:r>
              <a:rPr lang="ru-RU" dirty="0">
                <a:latin typeface="Corbel" pitchFamily="34" charset="0"/>
              </a:rPr>
              <a:t>-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творча група вчителів району;</a:t>
            </a:r>
          </a:p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педагогічні ради;</a:t>
            </a:r>
          </a:p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творча група природничих дисциплін;</a:t>
            </a:r>
          </a:p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творча група класних керівників (проектна технологія)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555776" y="2492896"/>
            <a:ext cx="574675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32240" y="2492896"/>
            <a:ext cx="576262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60648"/>
            <a:ext cx="7285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Шляхи </a:t>
            </a:r>
            <a:r>
              <a:rPr lang="uk-UA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впровадження  досвіду </a:t>
            </a:r>
            <a:endParaRPr lang="uk-UA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2132856"/>
            <a:ext cx="2232248" cy="2376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Інноваційні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технології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формування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компетентності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продуктивної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творчої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/>
              <a:t>діяльності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92275" y="981075"/>
            <a:ext cx="1727200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Тренінгові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67944" y="0"/>
            <a:ext cx="1871662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Інформаційні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комп'ютерні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92275" y="3789363"/>
            <a:ext cx="1727200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 smtClean="0">
                <a:solidFill>
                  <a:schemeClr val="tx1"/>
                </a:solidFill>
              </a:rPr>
              <a:t>Інтер-</a:t>
            </a:r>
            <a:endParaRPr lang="uk-UA" sz="14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активні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5013176"/>
            <a:ext cx="1728788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Ігрові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3645024"/>
            <a:ext cx="1728788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Проектна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технологія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908720"/>
            <a:ext cx="1728788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 smtClean="0">
                <a:solidFill>
                  <a:schemeClr val="tx1"/>
                </a:solidFill>
              </a:rPr>
              <a:t>Особистісно-</a:t>
            </a:r>
            <a:endParaRPr lang="uk-UA" sz="14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орієнтовані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технології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3347864" y="4077072"/>
            <a:ext cx="504056" cy="21676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4932040" y="4509120"/>
            <a:ext cx="0" cy="57631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084168" y="4077072"/>
            <a:ext cx="720080" cy="144016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6084168" y="2132856"/>
            <a:ext cx="720080" cy="36004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932040" y="1700808"/>
            <a:ext cx="0" cy="43204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203848" y="2348880"/>
            <a:ext cx="576064" cy="28803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702</TotalTime>
  <Words>915</Words>
  <Application>Microsoft Office PowerPoint</Application>
  <PresentationFormat>Экран (4:3)</PresentationFormat>
  <Paragraphs>228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Диаграмма</vt:lpstr>
      <vt:lpstr>Слайд 1</vt:lpstr>
      <vt:lpstr>Слайд 2</vt:lpstr>
      <vt:lpstr>Слайд 3</vt:lpstr>
      <vt:lpstr>Слайд 4</vt:lpstr>
      <vt:lpstr>Слайд 5</vt:lpstr>
      <vt:lpstr>Ключові компетентності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Хімічний кабінет – моя       творча лабораторія,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79</cp:revision>
  <dcterms:modified xsi:type="dcterms:W3CDTF">2014-12-16T07:25:56Z</dcterms:modified>
</cp:coreProperties>
</file>