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  <p:sldMasterId id="2147483786" r:id="rId3"/>
  </p:sldMasterIdLst>
  <p:notesMasterIdLst>
    <p:notesMasterId r:id="rId44"/>
  </p:notesMasterIdLst>
  <p:sldIdLst>
    <p:sldId id="334" r:id="rId4"/>
    <p:sldId id="257" r:id="rId5"/>
    <p:sldId id="258" r:id="rId6"/>
    <p:sldId id="335" r:id="rId7"/>
    <p:sldId id="273" r:id="rId8"/>
    <p:sldId id="274" r:id="rId9"/>
    <p:sldId id="285" r:id="rId10"/>
    <p:sldId id="287" r:id="rId11"/>
    <p:sldId id="288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38" r:id="rId21"/>
    <p:sldId id="289" r:id="rId22"/>
    <p:sldId id="292" r:id="rId23"/>
    <p:sldId id="290" r:id="rId24"/>
    <p:sldId id="309" r:id="rId25"/>
    <p:sldId id="284" r:id="rId26"/>
    <p:sldId id="312" r:id="rId27"/>
    <p:sldId id="317" r:id="rId28"/>
    <p:sldId id="314" r:id="rId29"/>
    <p:sldId id="318" r:id="rId30"/>
    <p:sldId id="315" r:id="rId31"/>
    <p:sldId id="320" r:id="rId32"/>
    <p:sldId id="316" r:id="rId33"/>
    <p:sldId id="321" r:id="rId34"/>
    <p:sldId id="322" r:id="rId35"/>
    <p:sldId id="323" r:id="rId36"/>
    <p:sldId id="324" r:id="rId37"/>
    <p:sldId id="326" r:id="rId38"/>
    <p:sldId id="328" r:id="rId39"/>
    <p:sldId id="329" r:id="rId40"/>
    <p:sldId id="337" r:id="rId41"/>
    <p:sldId id="336" r:id="rId42"/>
    <p:sldId id="330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2E8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9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184DBF7-5756-4641-BAD5-77A049701120}" type="datetimeFigureOut">
              <a:rPr lang="ru-RU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EAD7E82-EE6D-4520-AB5D-650113582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97A4C6-81B8-4199-BE3B-D2C96E0E6C5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DFC51B-E9E5-4021-B0D4-0170478A26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CAF354-23F3-4E6C-B55D-22FF0C3A30AC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5A231-22B6-433F-A0F0-61ACF07B81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D755EE-9C78-42C2-AA30-F3E9495FE68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7A0954-38F1-4DEC-989A-CDE544DD0F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713B-2663-4FDB-8424-3C66FE8D58DA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A98-EF77-4014-BC21-4E56970E20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B797A4C6-81B8-4199-BE3B-D2C96E0E6C5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29DFC51B-E9E5-4021-B0D4-0170478A26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DBA6AD4-77EF-4F50-9D6A-5DE09B235231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050093-DD75-417D-BDDE-5D640982A3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3B65FF6F-2B73-4E95-A3E5-8822A11C0402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32E931E-D33A-4FCF-BD7C-06CB77C06E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1234C17-D383-41DC-A658-B2A3318286E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5349890F-A34D-4D76-A889-1A0F1CADAC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F171AB7-0D33-4713-88BF-A433C2F665CE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C92D18F6-2DA1-434C-9F5B-248EC13671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C4F52F6-1569-44A8-B894-559241534D9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BA7F4C6-FA27-4108-A379-0F506E62CE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02169CE-BE13-4237-9673-B050C8EE2B3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786F19-781C-4AF8-9104-F718919144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DBA6AD4-77EF-4F50-9D6A-5DE09B235231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3050093-DD75-417D-BDDE-5D640982A3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605CB366-2E73-4932-A0AD-1E7EB4E55238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BA149C89-72C5-40C0-9191-D810EFBBD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C113EB2C-8F3D-493F-8D49-2A30DA85C69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624B51A-1E4C-457A-A544-6B66336DA5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FCAF354-23F3-4E6C-B55D-22FF0C3A30AC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A95A231-22B6-433F-A0F0-61ACF07B81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D755EE-9C78-42C2-AA30-F3E9495FE68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07A0954-38F1-4DEC-989A-CDE544DD0F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713B-2663-4FDB-8424-3C66FE8D58DA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A98-EF77-4014-BC21-4E56970E20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7A4C6-81B8-4199-BE3B-D2C96E0E6C5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FC51B-E9E5-4021-B0D4-0170478A26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A6AD4-77EF-4F50-9D6A-5DE09B235231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50093-DD75-417D-BDDE-5D640982A3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5FF6F-2B73-4E95-A3E5-8822A11C0402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E931E-D33A-4FCF-BD7C-06CB77C06E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34C17-D383-41DC-A658-B2A3318286E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9890F-A34D-4D76-A889-1A0F1CADAC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71AB7-0D33-4713-88BF-A433C2F665CE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D18F6-2DA1-434C-9F5B-248EC13671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65FF6F-2B73-4E95-A3E5-8822A11C0402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E931E-D33A-4FCF-BD7C-06CB77C06E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2F6-1569-44A8-B894-559241534D9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7F4C6-FA27-4108-A379-0F506E62CE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169CE-BE13-4237-9673-B050C8EE2B3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86F19-781C-4AF8-9104-F718919144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CB366-2E73-4932-A0AD-1E7EB4E55238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9C89-72C5-40C0-9191-D810EFBBD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3EB2C-8F3D-493F-8D49-2A30DA85C69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4B51A-1E4C-457A-A544-6B66336DA5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AF354-23F3-4E6C-B55D-22FF0C3A30AC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5A231-22B6-433F-A0F0-61ACF07B81B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755EE-9C78-42C2-AA30-F3E9495FE68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A0954-38F1-4DEC-989A-CDE544DD0FD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 ft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 ft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hdr="0" ft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5713B-2663-4FDB-8424-3C66FE8D58DA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4DA98-EF77-4014-BC21-4E56970E20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234C17-D383-41DC-A658-B2A3318286EF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9890F-A34D-4D76-A889-1A0F1CADAC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noProof="0" smtClean="0"/>
              <a:t>Вставка клипа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77BA4-BACD-4BB6-B873-D8A437446BF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noProof="0" smtClean="0"/>
              <a:t>Вставка клипа мультимедиа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BF61-42F7-4623-A241-9A732F3CBA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2D18F6-2DA1-434C-9F5B-248EC13671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171AB7-0D33-4713-88BF-A433C2F665CE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4F52F6-1569-44A8-B894-559241534D9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7F4C6-FA27-4108-A379-0F506E62CE8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2169CE-BE13-4237-9673-B050C8EE2B3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786F19-781C-4AF8-9104-F7189191440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605CB366-2E73-4932-A0AD-1E7EB4E55238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BA149C89-72C5-40C0-9191-D810EFBBDF9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13EB2C-8F3D-493F-8D49-2A30DA85C695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24B51A-1E4C-457A-A544-6B66336DA5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85" r:id="rId12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hf hdr="0" ftr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8345BD-9F0B-49F8-B18B-F488F201C6F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56372D-422A-4DA0-BA6F-A6F7251BEDD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5.xml"/><Relationship Id="rId1" Type="http://schemas.openxmlformats.org/officeDocument/2006/relationships/audio" Target="file:///D:\&#1088;&#1086;&#1073;&#1086;&#1090;&#1072;\&#1082;&#1086;&#1083;&#1077;&#1076;&#1078;\&#1092;&#1110;&#1083;&#1086;&#1083;&#1086;&#1075;&#1110;&#1103;\&#1051;&#1030;&#1058;&#1045;&#1056;&#1040;&#1058;&#1059;&#1056;&#1040;\&#1082;&#1086;&#1085;&#1089;&#1087;&#1082;&#1090;&#1080;%20&#1091;&#1082;&#1088;.%20&#1083;&#1110;&#1090;\&#1051;&#1077;&#1089;&#1103;%20&#1059;&#1082;&#1088;&#1072;&#1111;&#1085;&#1082;&#1072;\&#1083;&#1110;&#1089;&#1086;&#1074;&#1072;%20&#1087;&#1110;&#1089;&#1085;&#1103;\&#1083;&#1077;&#1089;&#1095;&#1103;\&#1079;%20&#1085;%20&#1083;&#1091;\Land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2.xml"/><Relationship Id="rId1" Type="http://schemas.openxmlformats.org/officeDocument/2006/relationships/audio" Target="file:///D:\&#1088;&#1086;&#1073;&#1086;&#1090;&#1072;\&#1082;&#1086;&#1083;&#1077;&#1076;&#1078;\&#1092;&#1110;&#1083;&#1086;&#1083;&#1086;&#1075;&#1110;&#1103;\&#1051;&#1030;&#1058;&#1045;&#1056;&#1040;&#1058;&#1059;&#1056;&#1040;\&#1082;&#1086;&#1085;&#1089;&#1087;&#1082;&#1090;&#1080;%20&#1091;&#1082;&#1088;.%20&#1083;&#1110;&#1090;\&#1051;&#1077;&#1089;&#1103;%20&#1059;&#1082;&#1088;&#1072;&#1111;&#1085;&#1082;&#1072;\&#1083;&#1110;&#1089;&#1086;&#1074;&#1072;%20&#1087;&#1110;&#1089;&#1085;&#1103;\&#1083;&#1077;&#1089;&#1095;&#1103;\&#1079;%20&#1085;%20&#1083;&#1091;\&#1089;&#1086;&#1087;&#1110;&#1083;&#1082;&#1072;.wav" TargetMode="Externa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6.xml"/><Relationship Id="rId1" Type="http://schemas.openxmlformats.org/officeDocument/2006/relationships/audio" Target="&#1063;&#1054;&#1056;&#1053;&#1054;&#1041;&#1056;&#1048;&#1042;&#1062;&#1030;-2.mp3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>
          <a:xfrm>
            <a:off x="326995" y="419078"/>
            <a:ext cx="8501122" cy="6429420"/>
          </a:xfrm>
          <a:prstGeom prst="foldedCorner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642938" y="981075"/>
            <a:ext cx="7772400" cy="4608513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0000"/>
              </a:lnSpc>
            </a:pPr>
            <a:r>
              <a:rPr lang="uk-UA" sz="4000" b="1" i="1" dirty="0" smtClean="0">
                <a:latin typeface="Arial Black" pitchFamily="34" charset="0"/>
                <a:ea typeface="Ebrima" pitchFamily="2" charset="0"/>
                <a:cs typeface="Ebrima" pitchFamily="2" charset="0"/>
              </a:rPr>
              <a:t>Тема. «Лісова пісня» Лесі Українки.  Джерела твору, жанрова специфіка, сюжет, композиція, образи, багатство змісту.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</a:t>
            </a:r>
          </a:p>
        </p:txBody>
      </p:sp>
      <p:pic>
        <p:nvPicPr>
          <p:cNvPr id="5126" name="Picture 2" descr="H:\Documents and Settings\Aida\Рабочий стол\Материалы для разработок , новые идеи\КАРТИНКИ СБОРНИК_ школьные\7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00750"/>
            <a:ext cx="4714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H:\Documents and Settings\Aida\Рабочий стол\Материалы для разработок , новые идеи\КАРТИНКИ СБОРНИК_ школьные\7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6000750"/>
            <a:ext cx="450056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La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027988" cy="6858000"/>
          </a:xfrm>
        </p:spPr>
      </p:pic>
      <p:pic>
        <p:nvPicPr>
          <p:cNvPr id="229387" name="Picture 11" descr="0204021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052513"/>
            <a:ext cx="62277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29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5979"/>
          <a:stretch>
            <a:fillRect/>
          </a:stretch>
        </p:blipFill>
        <p:spPr>
          <a:xfrm>
            <a:off x="0" y="0"/>
            <a:ext cx="6192838" cy="6858000"/>
          </a:xfrm>
        </p:spPr>
      </p:pic>
      <p:pic>
        <p:nvPicPr>
          <p:cNvPr id="219141" name="Picture 5" descr="3"/>
          <p:cNvPicPr>
            <a:picLocks noChangeAspect="1" noChangeArrowheads="1"/>
          </p:cNvPicPr>
          <p:nvPr/>
        </p:nvPicPr>
        <p:blipFill>
          <a:blip r:embed="rId3" cstate="print"/>
          <a:srcRect t="6171"/>
          <a:stretch>
            <a:fillRect/>
          </a:stretch>
        </p:blipFill>
        <p:spPr bwMode="auto">
          <a:xfrm>
            <a:off x="3419475" y="404813"/>
            <a:ext cx="5113338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2" name="Picture 6" descr="img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3716338"/>
            <a:ext cx="41767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5979"/>
          <a:stretch>
            <a:fillRect/>
          </a:stretch>
        </p:blipFill>
        <p:spPr>
          <a:xfrm>
            <a:off x="0" y="0"/>
            <a:ext cx="6192838" cy="6858000"/>
          </a:xfrm>
        </p:spPr>
      </p:pic>
      <p:pic>
        <p:nvPicPr>
          <p:cNvPr id="219141" name="Picture 5" descr="3"/>
          <p:cNvPicPr>
            <a:picLocks noChangeAspect="1" noChangeArrowheads="1"/>
          </p:cNvPicPr>
          <p:nvPr/>
        </p:nvPicPr>
        <p:blipFill>
          <a:blip r:embed="rId3" cstate="print"/>
          <a:srcRect t="6171"/>
          <a:stretch>
            <a:fillRect/>
          </a:stretch>
        </p:blipFill>
        <p:spPr bwMode="auto">
          <a:xfrm>
            <a:off x="3419475" y="404813"/>
            <a:ext cx="5113338" cy="339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2" name="Picture 6" descr="img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3716338"/>
            <a:ext cx="4176712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19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/>
          <p:cNvPicPr>
            <a:picLocks noChangeAspect="1" noChangeArrowheads="1"/>
          </p:cNvPicPr>
          <p:nvPr/>
        </p:nvPicPr>
        <p:blipFill>
          <a:blip r:embed="rId2" cstate="print"/>
          <a:srcRect t="35301"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913"/>
            <a:ext cx="3384550" cy="268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4" name="Picture 8" descr="сканирование0012"/>
          <p:cNvPicPr>
            <a:picLocks noChangeAspect="1" noChangeArrowheads="1"/>
          </p:cNvPicPr>
          <p:nvPr/>
        </p:nvPicPr>
        <p:blipFill>
          <a:blip r:embed="rId4" cstate="print"/>
          <a:srcRect b="8777"/>
          <a:stretch>
            <a:fillRect/>
          </a:stretch>
        </p:blipFill>
        <p:spPr bwMode="auto">
          <a:xfrm>
            <a:off x="3419475" y="3113088"/>
            <a:ext cx="572452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41" name="Picture 13"/>
          <p:cNvPicPr>
            <a:picLocks noChangeAspect="1" noChangeArrowheads="1"/>
          </p:cNvPicPr>
          <p:nvPr/>
        </p:nvPicPr>
        <p:blipFill>
          <a:blip r:embed="rId2" cstate="print"/>
          <a:srcRect b="35300"/>
          <a:stretch>
            <a:fillRect/>
          </a:stretch>
        </p:blipFill>
        <p:spPr bwMode="auto">
          <a:xfrm>
            <a:off x="20638" y="0"/>
            <a:ext cx="9123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3" name="Picture 15" descr="5"/>
          <p:cNvPicPr>
            <a:picLocks noChangeAspect="1" noChangeArrowheads="1"/>
          </p:cNvPicPr>
          <p:nvPr/>
        </p:nvPicPr>
        <p:blipFill>
          <a:blip r:embed="rId3" cstate="print"/>
          <a:srcRect t="5128" b="3847"/>
          <a:stretch>
            <a:fillRect/>
          </a:stretch>
        </p:blipFill>
        <p:spPr bwMode="auto">
          <a:xfrm>
            <a:off x="2700338" y="0"/>
            <a:ext cx="50768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4" name="Picture 16" descr="img0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716338"/>
            <a:ext cx="40671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0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50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0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noProof="1" smtClean="0"/>
          </a:p>
        </p:txBody>
      </p:sp>
      <p:pic>
        <p:nvPicPr>
          <p:cNvPr id="131079" name="Picture 7"/>
          <p:cNvPicPr>
            <a:picLocks noChangeAspect="1" noChangeArrowheads="1"/>
          </p:cNvPicPr>
          <p:nvPr/>
        </p:nvPicPr>
        <p:blipFill>
          <a:blip r:embed="rId2" cstate="print"/>
          <a:srcRect b="33427"/>
          <a:stretch>
            <a:fillRect/>
          </a:stretch>
        </p:blipFill>
        <p:spPr bwMode="auto">
          <a:xfrm>
            <a:off x="0" y="0"/>
            <a:ext cx="9123363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6" name="Picture 14" descr="LEAVE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0"/>
            <a:ext cx="5184775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7" name="Picture 15" descr="6"/>
          <p:cNvPicPr>
            <a:picLocks noChangeAspect="1" noChangeArrowheads="1"/>
          </p:cNvPicPr>
          <p:nvPr/>
        </p:nvPicPr>
        <p:blipFill>
          <a:blip r:embed="rId4" cstate="print"/>
          <a:srcRect r="3369"/>
          <a:stretch>
            <a:fillRect/>
          </a:stretch>
        </p:blipFill>
        <p:spPr bwMode="auto">
          <a:xfrm>
            <a:off x="5867400" y="3716338"/>
            <a:ext cx="32766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5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5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6" name="Picture 26" descr="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1125538"/>
            <a:ext cx="594042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7" name="Picture 27" descr="20"/>
          <p:cNvPicPr>
            <a:picLocks noChangeAspect="1" noChangeArrowheads="1"/>
          </p:cNvPicPr>
          <p:nvPr/>
        </p:nvPicPr>
        <p:blipFill>
          <a:blip r:embed="rId4" cstate="print"/>
          <a:srcRect l="8372" t="4053" r="55344" b="5901"/>
          <a:stretch>
            <a:fillRect/>
          </a:stretch>
        </p:blipFill>
        <p:spPr bwMode="auto">
          <a:xfrm>
            <a:off x="3276600" y="188913"/>
            <a:ext cx="527367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8" name="Picture 28" descr="20"/>
          <p:cNvPicPr>
            <a:picLocks noChangeAspect="1" noChangeArrowheads="1"/>
          </p:cNvPicPr>
          <p:nvPr/>
        </p:nvPicPr>
        <p:blipFill>
          <a:blip r:embed="rId4" cstate="print"/>
          <a:srcRect l="47104" t="36060" r="23270" b="36227"/>
          <a:stretch>
            <a:fillRect/>
          </a:stretch>
        </p:blipFill>
        <p:spPr bwMode="auto">
          <a:xfrm>
            <a:off x="3024188" y="981075"/>
            <a:ext cx="6119812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12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1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0"/>
                                        <p:tgtEl>
                                          <p:spTgt spid="112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12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0"/>
                                        <p:tgtEl>
                                          <p:spTgt spid="112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3851275" cy="6858000"/>
          </a:xfrm>
        </p:spPr>
      </p:pic>
      <p:pic>
        <p:nvPicPr>
          <p:cNvPr id="339974" name="Picture 6" descr="13"/>
          <p:cNvPicPr>
            <a:picLocks noChangeAspect="1" noChangeArrowheads="1"/>
          </p:cNvPicPr>
          <p:nvPr/>
        </p:nvPicPr>
        <p:blipFill>
          <a:blip r:embed="rId3" cstate="print"/>
          <a:srcRect l="7576" t="27606" r="30228" b="17848"/>
          <a:stretch>
            <a:fillRect/>
          </a:stretch>
        </p:blipFill>
        <p:spPr bwMode="auto">
          <a:xfrm>
            <a:off x="2124075" y="0"/>
            <a:ext cx="51117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9975" name="Picture 7" descr="12"/>
          <p:cNvPicPr>
            <a:picLocks noChangeAspect="1" noChangeArrowheads="1"/>
          </p:cNvPicPr>
          <p:nvPr/>
        </p:nvPicPr>
        <p:blipFill>
          <a:blip r:embed="rId4" cstate="print"/>
          <a:srcRect l="23207" t="63136" r="18582" b="2502"/>
          <a:stretch>
            <a:fillRect/>
          </a:stretch>
        </p:blipFill>
        <p:spPr bwMode="auto">
          <a:xfrm>
            <a:off x="3492500" y="3284538"/>
            <a:ext cx="565150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Джерела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твору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суспільна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атмосфера, в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якій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жила Леся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Українка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почуття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патріотизму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духовний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поетеси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туга за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рідними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волинськими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лісами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українська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народна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казки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легенди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заклинання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ворожіння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DBA6AD4-77EF-4F50-9D6A-5DE09B235231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3050093-DD75-417D-BDDE-5D640982A3C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8" name="WordArt 14"/>
          <p:cNvSpPr>
            <a:spLocks noChangeArrowheads="1" noChangeShapeType="1" noTextEdit="1"/>
          </p:cNvSpPr>
          <p:nvPr/>
        </p:nvSpPr>
        <p:spPr bwMode="auto">
          <a:xfrm>
            <a:off x="5435600" y="5013325"/>
            <a:ext cx="3492500" cy="111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поетеси</a:t>
            </a:r>
          </a:p>
        </p:txBody>
      </p:sp>
      <p:pic>
        <p:nvPicPr>
          <p:cNvPr id="108560" name="Picture 16" descr="ле3"/>
          <p:cNvPicPr>
            <a:picLocks noChangeAspect="1" noChangeArrowheads="1"/>
          </p:cNvPicPr>
          <p:nvPr/>
        </p:nvPicPr>
        <p:blipFill>
          <a:blip r:embed="rId2" cstate="print"/>
          <a:srcRect l="15709" t="5600" r="18663" b="16026"/>
          <a:stretch>
            <a:fillRect/>
          </a:stretch>
        </p:blipFill>
        <p:spPr bwMode="auto">
          <a:xfrm>
            <a:off x="323850" y="0"/>
            <a:ext cx="489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61" name="WordArt 17"/>
          <p:cNvSpPr>
            <a:spLocks noChangeArrowheads="1" noChangeShapeType="1" noTextEdit="1"/>
          </p:cNvSpPr>
          <p:nvPr/>
        </p:nvSpPr>
        <p:spPr bwMode="auto">
          <a:xfrm>
            <a:off x="0" y="1700213"/>
            <a:ext cx="8642350" cy="2016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з листів </a:t>
            </a:r>
          </a:p>
        </p:txBody>
      </p:sp>
      <p:sp>
        <p:nvSpPr>
          <p:cNvPr id="108563" name="WordArt 19"/>
          <p:cNvSpPr>
            <a:spLocks noChangeArrowheads="1" noChangeShapeType="1" noTextEdit="1"/>
          </p:cNvSpPr>
          <p:nvPr/>
        </p:nvSpPr>
        <p:spPr bwMode="auto">
          <a:xfrm>
            <a:off x="323850" y="3716338"/>
            <a:ext cx="3816350" cy="15843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драма-казка</a:t>
            </a:r>
          </a:p>
        </p:txBody>
      </p:sp>
      <p:sp>
        <p:nvSpPr>
          <p:cNvPr id="108564" name="WordArt 20"/>
          <p:cNvSpPr>
            <a:spLocks noChangeArrowheads="1" noChangeShapeType="1" noTextEdit="1"/>
          </p:cNvSpPr>
          <p:nvPr/>
        </p:nvSpPr>
        <p:spPr bwMode="auto">
          <a:xfrm>
            <a:off x="6156325" y="3573463"/>
            <a:ext cx="2571750" cy="13684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мрія</a:t>
            </a:r>
          </a:p>
        </p:txBody>
      </p:sp>
      <p:sp>
        <p:nvSpPr>
          <p:cNvPr id="108565" name="WordArt 21"/>
          <p:cNvSpPr>
            <a:spLocks noChangeArrowheads="1" noChangeShapeType="1" noTextEdit="1"/>
          </p:cNvSpPr>
          <p:nvPr/>
        </p:nvSpPr>
        <p:spPr bwMode="auto">
          <a:xfrm>
            <a:off x="0" y="333375"/>
            <a:ext cx="5651500" cy="14843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старомодна романтика</a:t>
            </a:r>
          </a:p>
        </p:txBody>
      </p:sp>
      <p:sp>
        <p:nvSpPr>
          <p:cNvPr id="108566" name="WordArt 22"/>
          <p:cNvSpPr>
            <a:spLocks noChangeArrowheads="1" noChangeShapeType="1" noTextEdit="1"/>
          </p:cNvSpPr>
          <p:nvPr/>
        </p:nvSpPr>
        <p:spPr bwMode="auto">
          <a:xfrm>
            <a:off x="1258888" y="5229225"/>
            <a:ext cx="3992562" cy="130651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драма-поема</a:t>
            </a:r>
          </a:p>
        </p:txBody>
      </p:sp>
      <p:sp>
        <p:nvSpPr>
          <p:cNvPr id="108567" name="WordArt 23"/>
          <p:cNvSpPr>
            <a:spLocks noChangeArrowheads="1" noChangeShapeType="1" noTextEdit="1"/>
          </p:cNvSpPr>
          <p:nvPr/>
        </p:nvSpPr>
        <p:spPr bwMode="auto">
          <a:xfrm>
            <a:off x="5076825" y="333375"/>
            <a:ext cx="3671888" cy="15938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фантастика</a:t>
            </a:r>
          </a:p>
        </p:txBody>
      </p:sp>
      <p:sp>
        <p:nvSpPr>
          <p:cNvPr id="108568" name="WordArt 24"/>
          <p:cNvSpPr>
            <a:spLocks noChangeArrowheads="1" noChangeShapeType="1" noTextEdit="1"/>
          </p:cNvSpPr>
          <p:nvPr/>
        </p:nvSpPr>
        <p:spPr bwMode="auto">
          <a:xfrm>
            <a:off x="1692275" y="3500438"/>
            <a:ext cx="5111750" cy="19431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драма-феєрія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08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08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08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3000"/>
                                        <p:tgtEl>
                                          <p:spTgt spid="108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3000"/>
                                        <p:tgtEl>
                                          <p:spTgt spid="108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3000"/>
                                        <p:tgtEl>
                                          <p:spTgt spid="108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4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30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000"/>
                            </p:stCondLst>
                            <p:childTnLst>
                              <p:par>
                                <p:cTn id="55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30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8" grpId="0" animBg="1"/>
      <p:bldP spid="108561" grpId="0" animBg="1"/>
      <p:bldP spid="108563" grpId="0" animBg="1"/>
      <p:bldP spid="108563" grpId="1" animBg="1"/>
      <p:bldP spid="108564" grpId="0" animBg="1"/>
      <p:bldP spid="108564" grpId="1" animBg="1"/>
      <p:bldP spid="108565" grpId="0" animBg="1"/>
      <p:bldP spid="108565" grpId="1" animBg="1"/>
      <p:bldP spid="108566" grpId="0" animBg="1"/>
      <p:bldP spid="108566" grpId="1" animBg="1"/>
      <p:bldP spid="108567" grpId="0" animBg="1"/>
      <p:bldP spid="108567" grpId="1" animBg="1"/>
      <p:bldP spid="1085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600" b="1" i="1" smtClean="0">
                <a:latin typeface="Georgia" pitchFamily="18" charset="0"/>
              </a:rPr>
              <a:t>Мета:</a:t>
            </a:r>
            <a:endParaRPr lang="ru-RU" sz="3600" b="1" i="1" smtClean="0">
              <a:latin typeface="Georgia" pitchFamily="18" charset="0"/>
            </a:endParaRPr>
          </a:p>
        </p:txBody>
      </p:sp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352925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None/>
            </a:pPr>
            <a:endParaRPr lang="uk-UA" sz="2400" b="1" i="1" dirty="0" smtClean="0">
              <a:latin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розкрити зміст драматичного твору , джерела, тему, ідею,його проблематику,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з‘ясувати особливості сюжету та композиції;</a:t>
            </a:r>
          </a:p>
          <a:p>
            <a:pPr>
              <a:lnSpc>
                <a:spcPct val="200000"/>
              </a:lnSpc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звернути увагу на жанрову специфіку, образи.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 smtClean="0">
              <a:solidFill>
                <a:srgbClr val="89898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>
              <a:solidFill>
                <a:srgbClr val="898989"/>
              </a:solidFill>
            </a:endParaRPr>
          </a:p>
        </p:txBody>
      </p:sp>
      <p:pic>
        <p:nvPicPr>
          <p:cNvPr id="3079" name="Picture 7" descr="Мав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763" y="0"/>
            <a:ext cx="29162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2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2276475"/>
            <a:ext cx="8675688" cy="4070350"/>
          </a:xfrm>
        </p:spPr>
        <p:txBody>
          <a:bodyPr/>
          <a:lstStyle/>
          <a:p>
            <a:pPr eaLnBrk="1" hangingPunct="1"/>
            <a:r>
              <a:rPr lang="uk-UA" b="1" i="1" smtClean="0">
                <a:latin typeface="Georgia" pitchFamily="18" charset="0"/>
              </a:rPr>
              <a:t>Драма-феєрія — п'єса з казково-фантастичним сюжетом і персонажами.</a:t>
            </a:r>
            <a:r>
              <a:rPr lang="ru-RU" smtClean="0"/>
              <a:t> </a:t>
            </a:r>
          </a:p>
          <a:p>
            <a:pPr algn="ctr" eaLnBrk="1" hangingPunct="1"/>
            <a:endParaRPr lang="ru-RU" i="1" smtClean="0">
              <a:solidFill>
                <a:schemeClr val="tx2"/>
              </a:solidFill>
              <a:latin typeface="Vivaldi"/>
            </a:endParaRPr>
          </a:p>
        </p:txBody>
      </p:sp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3851275" y="549275"/>
            <a:ext cx="5761038" cy="23034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4" lon="19439993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довідкове бюро</a:t>
            </a:r>
          </a:p>
        </p:txBody>
      </p:sp>
      <p:pic>
        <p:nvPicPr>
          <p:cNvPr id="4" name="Picture 13" descr="Изображение 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94163"/>
            <a:ext cx="2711450" cy="276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213100"/>
            <a:ext cx="29686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Изображение 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4750" y="3975100"/>
            <a:ext cx="288925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Переліс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313" y="4775200"/>
            <a:ext cx="348138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2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2276475"/>
            <a:ext cx="8675688" cy="407035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uk-UA" i="1" smtClean="0">
                <a:solidFill>
                  <a:schemeClr val="tx2"/>
                </a:solidFill>
                <a:latin typeface="Vivaldi"/>
                <a:cs typeface="Traditional Arabic" pitchFamily="18" charset="-78"/>
              </a:rPr>
              <a:t>фантастично-казковий сюжет;</a:t>
            </a:r>
          </a:p>
          <a:p>
            <a:pPr eaLnBrk="1" hangingPunct="1">
              <a:lnSpc>
                <a:spcPct val="150000"/>
              </a:lnSpc>
            </a:pPr>
            <a:r>
              <a:rPr lang="uk-UA" i="1" smtClean="0">
                <a:solidFill>
                  <a:schemeClr val="tx2"/>
                </a:solidFill>
                <a:latin typeface="Vivaldi"/>
                <a:cs typeface="Traditional Arabic" pitchFamily="18" charset="-78"/>
              </a:rPr>
              <a:t>міфічні або фантастичні особи;</a:t>
            </a:r>
            <a:endParaRPr lang="ru-RU" i="1" smtClean="0">
              <a:solidFill>
                <a:schemeClr val="tx2"/>
              </a:solidFill>
              <a:latin typeface="Vivaldi"/>
              <a:cs typeface="Traditional Arabic" pitchFamily="18" charset="-78"/>
            </a:endParaRPr>
          </a:p>
          <a:p>
            <a:pPr eaLnBrk="1" hangingPunct="1">
              <a:lnSpc>
                <a:spcPct val="150000"/>
              </a:lnSpc>
            </a:pPr>
            <a:r>
              <a:rPr lang="uk-UA" i="1" smtClean="0">
                <a:solidFill>
                  <a:schemeClr val="tx2"/>
                </a:solidFill>
                <a:latin typeface="Vivaldi"/>
                <a:cs typeface="Traditional Arabic" pitchFamily="18" charset="-78"/>
              </a:rPr>
              <a:t>надзвичайні  події;</a:t>
            </a:r>
          </a:p>
          <a:p>
            <a:pPr eaLnBrk="1" hangingPunct="1">
              <a:lnSpc>
                <a:spcPct val="150000"/>
              </a:lnSpc>
            </a:pPr>
            <a:r>
              <a:rPr lang="uk-UA" i="1" smtClean="0">
                <a:solidFill>
                  <a:schemeClr val="tx2"/>
                </a:solidFill>
                <a:latin typeface="Vivaldi"/>
                <a:cs typeface="Traditional Arabic" pitchFamily="18" charset="-78"/>
              </a:rPr>
              <a:t>театральний ефект завдяки театральним трюкам</a:t>
            </a:r>
            <a:endParaRPr lang="ru-RU" i="1" smtClean="0">
              <a:solidFill>
                <a:schemeClr val="tx2"/>
              </a:solidFill>
              <a:latin typeface="Vivaldi"/>
              <a:cs typeface="Traditional Arabic" pitchFamily="18" charset="-78"/>
            </a:endParaRPr>
          </a:p>
          <a:p>
            <a:pPr eaLnBrk="1" hangingPunct="1"/>
            <a:endParaRPr lang="ru-RU" i="1" smtClean="0">
              <a:solidFill>
                <a:schemeClr val="tx2"/>
              </a:solidFill>
              <a:latin typeface="Vivaldi"/>
            </a:endParaRPr>
          </a:p>
        </p:txBody>
      </p:sp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>
            <a:off x="3851275" y="549275"/>
            <a:ext cx="5761038" cy="23034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4" lon="19439993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endParaRPr lang="ru-RU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Impac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0200" y="0"/>
            <a:ext cx="4725988" cy="1446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uk-UA" sz="4400" b="1" i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Особливості </a:t>
            </a:r>
            <a:r>
              <a:rPr lang="uk-UA" sz="4400" b="1" i="1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драми-феєріі</a:t>
            </a:r>
            <a:r>
              <a:rPr lang="uk-UA" sz="44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  <a:cs typeface="+mn-cs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21" name="Picture 9" descr="16"/>
          <p:cNvPicPr>
            <a:picLocks noChangeAspect="1" noChangeArrowheads="1"/>
          </p:cNvPicPr>
          <p:nvPr/>
        </p:nvPicPr>
        <p:blipFill>
          <a:blip r:embed="rId2" cstate="print"/>
          <a:srcRect l="48717" t="69385" r="13387" b="7602"/>
          <a:stretch>
            <a:fillRect/>
          </a:stretch>
        </p:blipFill>
        <p:spPr bwMode="auto">
          <a:xfrm>
            <a:off x="5364163" y="1557338"/>
            <a:ext cx="3779837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23" name="Picture 11" descr="14"/>
          <p:cNvPicPr>
            <a:picLocks noChangeAspect="1" noChangeArrowheads="1"/>
          </p:cNvPicPr>
          <p:nvPr/>
        </p:nvPicPr>
        <p:blipFill>
          <a:blip r:embed="rId3" cstate="print"/>
          <a:srcRect l="12103" t="7527" r="65729" b="45256"/>
          <a:stretch>
            <a:fillRect/>
          </a:stretch>
        </p:blipFill>
        <p:spPr bwMode="auto">
          <a:xfrm>
            <a:off x="0" y="0"/>
            <a:ext cx="241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25" name="WordArt 13"/>
          <p:cNvSpPr>
            <a:spLocks noChangeArrowheads="1" noChangeShapeType="1" noTextEdit="1"/>
          </p:cNvSpPr>
          <p:nvPr/>
        </p:nvSpPr>
        <p:spPr bwMode="auto">
          <a:xfrm>
            <a:off x="2627313" y="0"/>
            <a:ext cx="6119812" cy="765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сюжет і композиція</a:t>
            </a:r>
          </a:p>
        </p:txBody>
      </p:sp>
      <p:sp>
        <p:nvSpPr>
          <p:cNvPr id="346126" name="WordArt 14"/>
          <p:cNvSpPr>
            <a:spLocks noChangeArrowheads="1" noChangeShapeType="1" noTextEdit="1"/>
          </p:cNvSpPr>
          <p:nvPr/>
        </p:nvSpPr>
        <p:spPr bwMode="auto">
          <a:xfrm>
            <a:off x="1692275" y="0"/>
            <a:ext cx="504825" cy="7651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1918</a:t>
            </a:r>
          </a:p>
        </p:txBody>
      </p:sp>
      <p:pic>
        <p:nvPicPr>
          <p:cNvPr id="346127" name="Picture 15" descr="16"/>
          <p:cNvPicPr>
            <a:picLocks noChangeAspect="1" noChangeArrowheads="1"/>
          </p:cNvPicPr>
          <p:nvPr/>
        </p:nvPicPr>
        <p:blipFill>
          <a:blip r:embed="rId2" cstate="print"/>
          <a:srcRect l="9332" t="9123" r="52771" b="62091"/>
          <a:stretch>
            <a:fillRect/>
          </a:stretch>
        </p:blipFill>
        <p:spPr bwMode="auto">
          <a:xfrm>
            <a:off x="2484438" y="908050"/>
            <a:ext cx="280828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6128" name="Picture 16" descr="15"/>
          <p:cNvPicPr>
            <a:picLocks noChangeAspect="1" noChangeArrowheads="1"/>
          </p:cNvPicPr>
          <p:nvPr/>
        </p:nvPicPr>
        <p:blipFill>
          <a:blip r:embed="rId4" cstate="print"/>
          <a:srcRect l="8313" t="71391" r="54707" b="8517"/>
          <a:stretch>
            <a:fillRect/>
          </a:stretch>
        </p:blipFill>
        <p:spPr bwMode="auto">
          <a:xfrm>
            <a:off x="2195513" y="4365625"/>
            <a:ext cx="35274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6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46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46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34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346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346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5" grpId="0" animBg="1"/>
      <p:bldP spid="3461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Сюжетні елементи: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9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Експозиція - пролог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– ознайомлення з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героями.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ав’язка - знайомство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Лукаша та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Мавки.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озвиток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дії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-одруження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Лукаша, поневіряння Мавки,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Лукаша-вовкулаки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ерший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кульмінаційний момент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-Мавка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провалюється в підземелля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Того,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що греблі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рве.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ругий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кульмінаційний момент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Мавка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із полум'я відроджується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знову.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озв'язка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герої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вмирають, але це тільки фізична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смерть.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7943AE-4D44-45FE-A695-0CF9DCFBAB9B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86BB8-0069-48BF-9BBE-5C079F5175B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200000"/>
              </a:lnSpc>
              <a:buFont typeface="Arial" pitchFamily="34" charset="0"/>
              <a:buAutoNum type="arabicPeriod"/>
            </a:pPr>
            <a:r>
              <a:rPr lang="uk-UA" sz="3600" b="1" dirty="0" smtClean="0">
                <a:cs typeface="Aharoni" pitchFamily="2" charset="-79"/>
              </a:rPr>
              <a:t>Людина і природа.</a:t>
            </a:r>
          </a:p>
          <a:p>
            <a:pPr marL="514350" indent="-514350">
              <a:lnSpc>
                <a:spcPct val="200000"/>
              </a:lnSpc>
              <a:buFont typeface="Arial" pitchFamily="34" charset="0"/>
              <a:buAutoNum type="arabicPeriod"/>
            </a:pPr>
            <a:r>
              <a:rPr lang="uk-UA" sz="3600" b="1" dirty="0" smtClean="0">
                <a:cs typeface="Aharoni" pitchFamily="2" charset="-79"/>
              </a:rPr>
              <a:t>Добро і зло.</a:t>
            </a:r>
          </a:p>
          <a:p>
            <a:pPr marL="514350" indent="-514350">
              <a:lnSpc>
                <a:spcPct val="200000"/>
              </a:lnSpc>
              <a:buFont typeface="Arial" pitchFamily="34" charset="0"/>
              <a:buAutoNum type="arabicPeriod"/>
            </a:pPr>
            <a:r>
              <a:rPr lang="uk-UA" sz="3600" b="1" dirty="0" smtClean="0">
                <a:cs typeface="Aharoni" pitchFamily="2" charset="-79"/>
              </a:rPr>
              <a:t>Кохання і зрада.</a:t>
            </a:r>
          </a:p>
          <a:p>
            <a:pPr marL="514350" indent="-514350">
              <a:lnSpc>
                <a:spcPct val="200000"/>
              </a:lnSpc>
              <a:buFont typeface="Arial" pitchFamily="34" charset="0"/>
              <a:buAutoNum type="arabicPeriod"/>
            </a:pPr>
            <a:r>
              <a:rPr lang="uk-UA" sz="3600" b="1" dirty="0" smtClean="0">
                <a:cs typeface="Aharoni" pitchFamily="2" charset="-79"/>
              </a:rPr>
              <a:t>Батьки і діти.</a:t>
            </a:r>
          </a:p>
          <a:p>
            <a:pPr marL="514350" indent="-514350">
              <a:buFont typeface="Arial" pitchFamily="34" charset="0"/>
              <a:buAutoNum type="arabicPeriod"/>
            </a:pPr>
            <a:endParaRPr lang="ru-RU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A9452E5-488E-4684-AD7F-53207A3F7E5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Проблематика твору.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9" name="WordArt 7"/>
          <p:cNvSpPr>
            <a:spLocks noChangeArrowheads="1" noChangeShapeType="1" noTextEdit="1"/>
          </p:cNvSpPr>
          <p:nvPr/>
        </p:nvSpPr>
        <p:spPr bwMode="auto">
          <a:xfrm>
            <a:off x="323850" y="2060575"/>
            <a:ext cx="8639175" cy="26844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"/>
                <a:cs typeface="Arial"/>
              </a:rPr>
              <a:t>Подорож у казку</a:t>
            </a:r>
          </a:p>
        </p:txBody>
      </p:sp>
      <p:pic>
        <p:nvPicPr>
          <p:cNvPr id="3" name="сопілка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78768" y="594928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6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165857">
            <a:off x="444567" y="1943499"/>
            <a:ext cx="8244693" cy="4248000"/>
          </a:xfrm>
        </p:spPr>
        <p:txBody>
          <a:bodyPr anchor="b">
            <a:prstTxWarp prst="textDeflateBottom">
              <a:avLst>
                <a:gd name="adj" fmla="val 100000"/>
              </a:avLst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just">
              <a:buFont typeface="Arial" pitchFamily="34" charset="0"/>
              <a:buNone/>
              <a:defRPr/>
            </a:pPr>
            <a:r>
              <a:rPr lang="uk-UA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Тест: вгадай персонажа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B0308-D51B-43B5-B730-FABC58DBD0E1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237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6034617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F222358-1560-4279-912D-F2521E1542E7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732240" y="2420888"/>
            <a:ext cx="1954560" cy="2736304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Лукаш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 descr="C:\Users\Оля\Desktop\post-401550-13294909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8913"/>
            <a:ext cx="5580063" cy="6669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BC69B24-E9CA-4A44-AB74-D453E11EC4F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6084888" y="1700213"/>
            <a:ext cx="2601912" cy="1368425"/>
          </a:xfrm>
        </p:spPr>
        <p:txBody>
          <a:bodyPr>
            <a:normAutofit fontScale="90000"/>
          </a:bodyPr>
          <a:lstStyle/>
          <a:p>
            <a:r>
              <a:rPr lang="uk-UA" b="1" smtClean="0">
                <a:latin typeface="Times New Roman" pitchFamily="18" charset="0"/>
                <a:cs typeface="Times New Roman" pitchFamily="18" charset="0"/>
              </a:rPr>
              <a:t>                             Мавка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430897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789054" cy="6402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2893712B-CE99-47D4-A7B5-B39F95207C0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5436096" y="2276872"/>
            <a:ext cx="3322712" cy="114300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Килина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uk-UA" sz="3600" b="1" i="1" smtClean="0">
                <a:latin typeface="Georgia" pitchFamily="18" charset="0"/>
              </a:rPr>
              <a:t>Епіграф:</a:t>
            </a:r>
            <a:endParaRPr lang="ru-RU" sz="3600" b="1" i="1" smtClean="0">
              <a:latin typeface="Georgia" pitchFamily="18" charset="0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2555776" y="1600200"/>
            <a:ext cx="6131024" cy="4525963"/>
          </a:xfrm>
        </p:spPr>
        <p:txBody>
          <a:bodyPr/>
          <a:lstStyle/>
          <a:p>
            <a:pPr lvl="0">
              <a:buNone/>
            </a:pPr>
            <a:r>
              <a:rPr lang="ru-RU" dirty="0" smtClean="0"/>
              <a:t>    </a:t>
            </a:r>
            <a:r>
              <a:rPr lang="ru-RU" b="1" dirty="0" err="1" smtClean="0">
                <a:latin typeface="Constantia" pitchFamily="18" charset="0"/>
              </a:rPr>
              <a:t>Ні</a:t>
            </a:r>
            <a:r>
              <a:rPr lang="ru-RU" b="1" dirty="0" smtClean="0">
                <a:latin typeface="Constantia" pitchFamily="18" charset="0"/>
              </a:rPr>
              <a:t>! Я жива! Я буду </a:t>
            </a:r>
            <a:r>
              <a:rPr lang="ru-RU" b="1" dirty="0" err="1" smtClean="0">
                <a:latin typeface="Constantia" pitchFamily="18" charset="0"/>
              </a:rPr>
              <a:t>вічно</a:t>
            </a:r>
            <a:r>
              <a:rPr lang="ru-RU" b="1" dirty="0" smtClean="0">
                <a:latin typeface="Constantia" pitchFamily="18" charset="0"/>
              </a:rPr>
              <a:t>                      </a:t>
            </a:r>
            <a:r>
              <a:rPr lang="ru-RU" b="1" dirty="0" err="1" smtClean="0">
                <a:latin typeface="Constantia" pitchFamily="18" charset="0"/>
              </a:rPr>
              <a:t>жити</a:t>
            </a:r>
            <a:r>
              <a:rPr lang="ru-RU" b="1" dirty="0" smtClean="0">
                <a:latin typeface="Constantia" pitchFamily="18" charset="0"/>
              </a:rPr>
              <a:t>! Я в </a:t>
            </a:r>
            <a:r>
              <a:rPr lang="ru-RU" b="1" dirty="0" err="1" smtClean="0">
                <a:latin typeface="Constantia" pitchFamily="18" charset="0"/>
              </a:rPr>
              <a:t>серці</a:t>
            </a:r>
            <a:r>
              <a:rPr lang="ru-RU" b="1" dirty="0" smtClean="0">
                <a:latin typeface="Constantia" pitchFamily="18" charset="0"/>
              </a:rPr>
              <a:t> маю те, </a:t>
            </a:r>
            <a:r>
              <a:rPr lang="ru-RU" b="1" dirty="0" err="1" smtClean="0">
                <a:latin typeface="Constantia" pitchFamily="18" charset="0"/>
              </a:rPr>
              <a:t>що</a:t>
            </a:r>
            <a:r>
              <a:rPr lang="ru-RU" b="1" dirty="0" smtClean="0">
                <a:latin typeface="Constantia" pitchFamily="18" charset="0"/>
              </a:rPr>
              <a:t> не </a:t>
            </a:r>
            <a:r>
              <a:rPr lang="ru-RU" b="1" dirty="0" err="1" smtClean="0">
                <a:latin typeface="Constantia" pitchFamily="18" charset="0"/>
              </a:rPr>
              <a:t>вмирає</a:t>
            </a:r>
            <a:r>
              <a:rPr lang="ru-RU" b="1" dirty="0" smtClean="0">
                <a:latin typeface="Constantia" pitchFamily="18" charset="0"/>
              </a:rPr>
              <a:t>!» </a:t>
            </a:r>
            <a:r>
              <a:rPr lang="uk-UA" dirty="0" smtClean="0"/>
              <a:t> </a:t>
            </a:r>
            <a:endParaRPr lang="ru-RU" dirty="0" smtClean="0"/>
          </a:p>
          <a:p>
            <a:pPr eaLnBrk="1" hangingPunct="1">
              <a:buFont typeface="Arial" pitchFamily="34" charset="0"/>
              <a:buNone/>
            </a:pPr>
            <a:r>
              <a:rPr lang="uk-UA" b="1" i="1" dirty="0" smtClean="0">
                <a:latin typeface="Georgia" pitchFamily="18" charset="0"/>
              </a:rPr>
              <a:t>                          Леся Українка</a:t>
            </a:r>
            <a:endParaRPr lang="ru-RU" b="1" i="1" dirty="0" smtClean="0">
              <a:latin typeface="Georgia" pitchFamily="18" charset="0"/>
            </a:endParaRPr>
          </a:p>
        </p:txBody>
      </p:sp>
      <p:pic>
        <p:nvPicPr>
          <p:cNvPr id="16388" name="Picture 4" descr="Перелес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367213"/>
            <a:ext cx="45720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2" descr="C:\Users\Оля\Desktop\dyadko-lev-za-motivami-lesnoy-pesni-lesi-ukrainki_nesterchuk_miron_13687998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60350"/>
            <a:ext cx="6289675" cy="6408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9E33472D-C303-4335-A4AC-F2521D7D86C9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65A31BFF-7AC9-4EF2-9AC6-63A0C9D1B2F2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588125" y="1052513"/>
            <a:ext cx="2098675" cy="3384550"/>
          </a:xfrm>
        </p:spPr>
        <p:txBody>
          <a:bodyPr/>
          <a:lstStyle/>
          <a:p>
            <a:r>
              <a:rPr lang="uk-UA" b="1" smtClean="0">
                <a:latin typeface="Times New Roman" pitchFamily="18" charset="0"/>
                <a:cs typeface="Times New Roman" pitchFamily="18" charset="0"/>
              </a:rPr>
              <a:t>Дядько Лев</a:t>
            </a:r>
            <a:endParaRPr lang="ru-RU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мавка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06984"/>
            <a:ext cx="4038600" cy="39123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4034" name="Rectangle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endParaRPr lang="uk-UA" sz="3600" b="1" i="1" smtClean="0"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uk-UA" sz="3600" b="1" i="1" smtClean="0">
                <a:latin typeface="Georgia" pitchFamily="18" charset="0"/>
              </a:rPr>
              <a:t>Мавка ідеальна істота </a:t>
            </a:r>
            <a:endParaRPr lang="ru-RU" sz="3600" b="1" i="1" smtClean="0"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uk-UA" sz="3600" b="1" i="1" smtClean="0">
                <a:latin typeface="Georgia" pitchFamily="18" charset="0"/>
              </a:rPr>
              <a:t>чи нездійсненна мрія?</a:t>
            </a:r>
            <a:endParaRPr lang="ru-RU" sz="3600" b="1" i="1" smtClean="0">
              <a:latin typeface="Georgia" pitchFamily="18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788024" y="548680"/>
            <a:ext cx="4355976" cy="2160240"/>
          </a:xfrm>
        </p:spPr>
        <p:txBody>
          <a:bodyPr/>
          <a:lstStyle/>
          <a:p>
            <a:r>
              <a:rPr lang="uk-UA" i="1" dirty="0" smtClean="0">
                <a:latin typeface="Arial Black" pitchFamily="34" charset="0"/>
              </a:rPr>
              <a:t>Перелесник</a:t>
            </a:r>
            <a:endParaRPr lang="ru-RU" i="1" dirty="0" smtClean="0">
              <a:latin typeface="Arial Black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323031-1A5A-4B4A-81D0-0A7B3154209B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7" name="Рисунок 6" descr="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3312368" cy="39545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 descr="lf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068960"/>
            <a:ext cx="5052053" cy="37890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pPr algn="ctr"/>
            <a:r>
              <a:rPr lang="uk-UA" b="1" dirty="0" smtClean="0"/>
              <a:t>Чорт</a:t>
            </a:r>
            <a:endParaRPr lang="ru-RU" b="1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09CB4-CFBD-4AFB-A90B-8A10BDE5A44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8" name="Рисунок 7" descr="x_51efc8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7"/>
            <a:ext cx="9144000" cy="5943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012160" y="2276872"/>
            <a:ext cx="2890664" cy="1143000"/>
          </a:xfrm>
        </p:spPr>
        <p:txBody>
          <a:bodyPr/>
          <a:lstStyle/>
          <a:p>
            <a:r>
              <a:rPr lang="uk-UA" dirty="0" smtClean="0"/>
              <a:t>    Водяник</a:t>
            </a:r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E6658B-4A96-4EEF-9886-F35EFBBEB6B5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7" name="Рисунок 6" descr="0a1e70fed4181892f94a34521edfdadf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5967465" cy="6480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5148064" y="1196753"/>
            <a:ext cx="3538736" cy="1584176"/>
          </a:xfrm>
        </p:spPr>
        <p:txBody>
          <a:bodyPr>
            <a:normAutofit fontScale="90000"/>
          </a:bodyPr>
          <a:lstStyle/>
          <a:p>
            <a:r>
              <a:rPr lang="uk-UA" sz="4800" dirty="0" smtClean="0">
                <a:latin typeface="Arial Black" pitchFamily="34" charset="0"/>
              </a:rPr>
              <a:t>                Потерчата</a:t>
            </a:r>
            <a:endParaRPr lang="ru-RU" sz="4800" dirty="0" smtClean="0">
              <a:latin typeface="Arial Black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4BCE9C-B36B-481E-BBB3-B8C3829DE0C5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7" name="Рисунок 6" descr="poterchata-na-temy-lesnoy-pesni-lesi-ukrainki_nesterchuk_miron_13686186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381500" cy="6480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2699792" y="0"/>
            <a:ext cx="5987008" cy="764704"/>
          </a:xfrm>
        </p:spPr>
        <p:txBody>
          <a:bodyPr/>
          <a:lstStyle/>
          <a:p>
            <a:r>
              <a:rPr lang="uk-UA" b="1" dirty="0" smtClean="0"/>
              <a:t>Лісовик</a:t>
            </a:r>
            <a:endParaRPr lang="ru-RU" b="1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F44EC-79CF-4D02-8E47-BC7F050BB015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7" name="Рисунок 6" descr="leshi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25352"/>
            <a:ext cx="8640960" cy="58326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5220072" y="1484784"/>
            <a:ext cx="3744416" cy="2304256"/>
          </a:xfrm>
        </p:spPr>
        <p:txBody>
          <a:bodyPr/>
          <a:lstStyle/>
          <a:p>
            <a:r>
              <a:rPr lang="uk-UA" dirty="0" smtClean="0">
                <a:latin typeface="Arial Black" pitchFamily="34" charset="0"/>
              </a:rPr>
              <a:t>Вовкулака</a:t>
            </a:r>
            <a:endParaRPr lang="ru-RU" dirty="0" smtClean="0">
              <a:latin typeface="Arial Black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7512A-DB04-4324-94A3-0EBC46B12741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7" name="Рисунок 6" descr="211c2470359e81b28be823bc657cb03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0531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ru-RU" sz="3600" b="1" i="1" dirty="0" smtClean="0">
              <a:latin typeface="Georgia" pitchFamily="18" charset="0"/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idx="1"/>
          </p:nvPr>
        </p:nvSpPr>
        <p:spPr>
          <a:xfrm>
            <a:off x="2555776" y="1600200"/>
            <a:ext cx="6131024" cy="4525963"/>
          </a:xfrm>
        </p:spPr>
        <p:txBody>
          <a:bodyPr/>
          <a:lstStyle/>
          <a:p>
            <a:pPr lvl="0">
              <a:buNone/>
            </a:pPr>
            <a:r>
              <a:rPr lang="ru-RU" dirty="0" smtClean="0"/>
              <a:t>    </a:t>
            </a:r>
            <a:r>
              <a:rPr lang="ru-RU" sz="3200" b="1" dirty="0" err="1" smtClean="0">
                <a:latin typeface="Constantia" pitchFamily="18" charset="0"/>
              </a:rPr>
              <a:t>Ні</a:t>
            </a:r>
            <a:r>
              <a:rPr lang="ru-RU" sz="3200" b="1" dirty="0" smtClean="0">
                <a:latin typeface="Constantia" pitchFamily="18" charset="0"/>
              </a:rPr>
              <a:t>! Я жива! Я буду </a:t>
            </a:r>
            <a:r>
              <a:rPr lang="ru-RU" sz="3200" b="1" dirty="0" err="1" smtClean="0">
                <a:latin typeface="Constantia" pitchFamily="18" charset="0"/>
              </a:rPr>
              <a:t>вічно</a:t>
            </a:r>
            <a:r>
              <a:rPr lang="ru-RU" sz="3200" b="1" dirty="0" smtClean="0">
                <a:latin typeface="Constantia" pitchFamily="18" charset="0"/>
              </a:rPr>
              <a:t>                      </a:t>
            </a:r>
            <a:r>
              <a:rPr lang="ru-RU" sz="3200" b="1" dirty="0" err="1" smtClean="0">
                <a:latin typeface="Constantia" pitchFamily="18" charset="0"/>
              </a:rPr>
              <a:t>жити</a:t>
            </a:r>
            <a:r>
              <a:rPr lang="ru-RU" sz="3200" b="1" dirty="0" smtClean="0">
                <a:latin typeface="Constantia" pitchFamily="18" charset="0"/>
              </a:rPr>
              <a:t>! Я в </a:t>
            </a:r>
            <a:r>
              <a:rPr lang="ru-RU" sz="3200" b="1" dirty="0" err="1" smtClean="0">
                <a:latin typeface="Constantia" pitchFamily="18" charset="0"/>
              </a:rPr>
              <a:t>серці</a:t>
            </a:r>
            <a:r>
              <a:rPr lang="ru-RU" sz="3200" b="1" dirty="0" smtClean="0">
                <a:latin typeface="Constantia" pitchFamily="18" charset="0"/>
              </a:rPr>
              <a:t> маю те, </a:t>
            </a:r>
            <a:r>
              <a:rPr lang="ru-RU" sz="3200" b="1" dirty="0" err="1" smtClean="0">
                <a:latin typeface="Constantia" pitchFamily="18" charset="0"/>
              </a:rPr>
              <a:t>що</a:t>
            </a:r>
            <a:r>
              <a:rPr lang="ru-RU" sz="3200" b="1" dirty="0" smtClean="0">
                <a:latin typeface="Constantia" pitchFamily="18" charset="0"/>
              </a:rPr>
              <a:t> не </a:t>
            </a:r>
            <a:r>
              <a:rPr lang="ru-RU" sz="3200" b="1" dirty="0" err="1" smtClean="0">
                <a:latin typeface="Constantia" pitchFamily="18" charset="0"/>
              </a:rPr>
              <a:t>вмирає</a:t>
            </a:r>
            <a:r>
              <a:rPr lang="ru-RU" sz="3200" b="1" dirty="0" smtClean="0">
                <a:latin typeface="Constantia" pitchFamily="18" charset="0"/>
              </a:rPr>
              <a:t>!» </a:t>
            </a:r>
            <a:r>
              <a:rPr lang="uk-UA" sz="3200" dirty="0" smtClean="0"/>
              <a:t> </a:t>
            </a:r>
            <a:endParaRPr lang="ru-RU" sz="3200" dirty="0" smtClean="0"/>
          </a:p>
          <a:p>
            <a:pPr eaLnBrk="1" hangingPunct="1">
              <a:buFont typeface="Arial" pitchFamily="34" charset="0"/>
              <a:buNone/>
            </a:pPr>
            <a:r>
              <a:rPr lang="uk-UA" sz="3200" b="1" i="1" dirty="0" smtClean="0">
                <a:latin typeface="Georgia" pitchFamily="18" charset="0"/>
              </a:rPr>
              <a:t>                          Леся Українка</a:t>
            </a:r>
            <a:endParaRPr lang="ru-RU" sz="3200" b="1" i="1" dirty="0" smtClean="0">
              <a:latin typeface="Georgia" pitchFamily="18" charset="0"/>
            </a:endParaRPr>
          </a:p>
        </p:txBody>
      </p:sp>
      <p:pic>
        <p:nvPicPr>
          <p:cNvPr id="16388" name="Picture 4" descr="Перелесни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367213"/>
            <a:ext cx="45720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90466"/>
          </a:xfrm>
        </p:spPr>
        <p:txBody>
          <a:bodyPr/>
          <a:lstStyle/>
          <a:p>
            <a:pPr algn="l"/>
            <a:r>
              <a:rPr lang="ru-RU" dirty="0" smtClean="0"/>
              <a:t>Мен</a:t>
            </a:r>
            <a:r>
              <a:rPr lang="uk-UA" dirty="0" smtClean="0"/>
              <a:t>і сьогодні на </a:t>
            </a:r>
            <a:br>
              <a:rPr lang="uk-UA" dirty="0" smtClean="0"/>
            </a:br>
            <a:r>
              <a:rPr lang="uk-UA" dirty="0" smtClean="0"/>
              <a:t>занятті було …, </a:t>
            </a:r>
            <a:br>
              <a:rPr lang="uk-UA" dirty="0" smtClean="0"/>
            </a:br>
            <a:r>
              <a:rPr lang="uk-UA" dirty="0" smtClean="0"/>
              <a:t>тому що…</a:t>
            </a:r>
            <a:endParaRPr lang="ru-RU" dirty="0"/>
          </a:p>
        </p:txBody>
      </p:sp>
      <p:pic>
        <p:nvPicPr>
          <p:cNvPr id="1026" name="Picture 2" descr="C:\Users\Оля\Desktop\буклет\lsova-psnya-lesya-ukranka_shuplyak_oleg_13005517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320480" cy="6480720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56176" y="1600200"/>
            <a:ext cx="2530624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B5713B-2663-4FDB-8424-3C66FE8D58DA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F4DA98-EF77-4014-BC21-4E56970E20C0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p:transition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uk-UA" b="1" dirty="0" smtClean="0"/>
              <a:t>План</a:t>
            </a:r>
            <a:endParaRPr lang="ru-RU" b="1" dirty="0" smtClean="0"/>
          </a:p>
          <a:p>
            <a:pPr lvl="0">
              <a:lnSpc>
                <a:spcPct val="150000"/>
              </a:lnSpc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1. Джерела твору «Лісова пісня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2. Тема, ідея. Сюжет і композиція.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3. Проблематика твору.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4. Образи драми-феєрії.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5. Драматична майстерність Лесі Українки</a:t>
            </a:r>
            <a:r>
              <a:rPr lang="uk-UA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3DBA6AD4-77EF-4F50-9D6A-5DE09B235231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3050093-DD75-417D-BDDE-5D640982A3C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5400" b="1" dirty="0" smtClean="0"/>
              <a:t>Домашнє завдання</a:t>
            </a:r>
            <a:endParaRPr lang="ru-RU" sz="5400" b="1" dirty="0" smtClean="0"/>
          </a:p>
        </p:txBody>
      </p:sp>
      <p:sp>
        <p:nvSpPr>
          <p:cNvPr id="53251" name="Текст 3"/>
          <p:cNvSpPr>
            <a:spLocks noGrp="1"/>
          </p:cNvSpPr>
          <p:nvPr>
            <p:ph type="body" sz="half" idx="2"/>
          </p:nvPr>
        </p:nvSpPr>
        <p:spPr>
          <a:xfrm>
            <a:off x="755650" y="1600200"/>
            <a:ext cx="7931150" cy="4525963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None/>
            </a:pPr>
            <a:r>
              <a:rPr lang="uk-UA" sz="4800" b="1" i="1" dirty="0" smtClean="0"/>
              <a:t>Написати твір-мініатюру за такими темами: </a:t>
            </a:r>
            <a:endParaRPr lang="ru-RU" sz="4800" b="1" i="1" dirty="0" smtClean="0"/>
          </a:p>
          <a:p>
            <a:pPr>
              <a:buFont typeface="Arial" pitchFamily="34" charset="0"/>
              <a:buNone/>
            </a:pPr>
            <a:r>
              <a:rPr lang="uk-UA" sz="4800" b="1" i="1" dirty="0" smtClean="0"/>
              <a:t> </a:t>
            </a:r>
            <a:r>
              <a:rPr lang="uk-UA" sz="4800" b="1" i="1" dirty="0" err="1" smtClean="0"/>
              <a:t>“Якби</a:t>
            </a:r>
            <a:r>
              <a:rPr lang="uk-UA" sz="4800" b="1" i="1" dirty="0" smtClean="0"/>
              <a:t> я був </a:t>
            </a:r>
            <a:r>
              <a:rPr lang="uk-UA" sz="4800" b="1" i="1" dirty="0" err="1" smtClean="0"/>
              <a:t>Лукашем”</a:t>
            </a:r>
            <a:r>
              <a:rPr lang="uk-UA" sz="4800" b="1" i="1" dirty="0" smtClean="0"/>
              <a:t>, </a:t>
            </a:r>
            <a:endParaRPr lang="ru-RU" sz="4800" b="1" i="1" dirty="0" smtClean="0"/>
          </a:p>
          <a:p>
            <a:pPr>
              <a:buFont typeface="Arial" pitchFamily="34" charset="0"/>
              <a:buNone/>
            </a:pPr>
            <a:r>
              <a:rPr lang="uk-UA" sz="4800" b="1" i="1" dirty="0" smtClean="0"/>
              <a:t>«Я б хотіла</a:t>
            </a:r>
            <a:r>
              <a:rPr lang="ru-RU" sz="4800" b="1" i="1" dirty="0" smtClean="0"/>
              <a:t>/</a:t>
            </a:r>
            <a:r>
              <a:rPr lang="uk-UA" sz="4800" b="1" i="1" dirty="0" smtClean="0"/>
              <a:t>не хотіла побувати в ролі </a:t>
            </a:r>
            <a:r>
              <a:rPr lang="uk-UA" sz="4800" b="1" i="1" dirty="0" err="1" smtClean="0"/>
              <a:t>Мавки”</a:t>
            </a:r>
            <a:r>
              <a:rPr lang="uk-UA" sz="4800" b="1" i="1" dirty="0" smtClean="0"/>
              <a:t>. </a:t>
            </a:r>
            <a:endParaRPr lang="ru-RU" sz="4800" b="1" i="1" dirty="0" smtClean="0"/>
          </a:p>
          <a:p>
            <a:endParaRPr lang="ru-RU" dirty="0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85509-8271-4132-B078-158B3FF98AED}" type="datetime1">
              <a:rPr lang="ru-RU" smtClean="0"/>
              <a:pPr>
                <a:defRPr/>
              </a:pPr>
              <a:t>29.08.2016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C915DD-4ABA-44E8-99B7-5A9D7288E7B8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0"/>
            <a:ext cx="9144000" cy="9134475"/>
            <a:chOff x="204" y="754"/>
            <a:chExt cx="1814" cy="1361"/>
          </a:xfrm>
        </p:grpSpPr>
        <p:pic>
          <p:nvPicPr>
            <p:cNvPr id="9220" name="Picture 5" descr="1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4" y="754"/>
              <a:ext cx="1814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8" name="Rectangle 6"/>
            <p:cNvSpPr>
              <a:spLocks noChangeArrowheads="1"/>
            </p:cNvSpPr>
            <p:nvPr/>
          </p:nvSpPr>
          <p:spPr bwMode="auto">
            <a:xfrm>
              <a:off x="204" y="1888"/>
              <a:ext cx="172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endParaRPr lang="ru-RU" noProof="1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endParaRPr>
            </a:p>
          </p:txBody>
        </p:sp>
      </p:grpSp>
      <p:sp>
        <p:nvSpPr>
          <p:cNvPr id="3080" name="WordArt 8"/>
          <p:cNvSpPr>
            <a:spLocks noChangeArrowheads="1" noChangeShapeType="1" noTextEdit="1"/>
          </p:cNvSpPr>
          <p:nvPr/>
        </p:nvSpPr>
        <p:spPr bwMode="auto">
          <a:xfrm>
            <a:off x="1547813" y="188913"/>
            <a:ext cx="6156325" cy="338296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Жаборинці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6283325"/>
            <a:ext cx="9093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uk-UA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rPr>
              <a:t>. </a:t>
            </a:r>
            <a:endParaRPr lang="ru-RU">
              <a:effectLst>
                <a:outerShdw blurRad="38100" dist="38100" dir="2700000" algn="tl">
                  <a:srgbClr val="000000"/>
                </a:outerShdw>
              </a:effectLst>
              <a:latin typeface="Agency FB" pitchFamily="34" charset="0"/>
              <a:cs typeface="+mn-cs"/>
            </a:endParaRPr>
          </a:p>
        </p:txBody>
      </p:sp>
      <p:sp>
        <p:nvSpPr>
          <p:cNvPr id="4103" name="WordArt 7"/>
          <p:cNvSpPr>
            <a:spLocks noChangeArrowheads="1" noChangeShapeType="1" noTextEdit="1"/>
          </p:cNvSpPr>
          <p:nvPr/>
        </p:nvSpPr>
        <p:spPr bwMode="auto">
          <a:xfrm>
            <a:off x="1476375" y="2924175"/>
            <a:ext cx="7272338" cy="28797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Колодяжне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324975" cy="8226425"/>
            <a:chOff x="2653" y="210"/>
            <a:chExt cx="1089" cy="1451"/>
          </a:xfrm>
        </p:grpSpPr>
        <p:pic>
          <p:nvPicPr>
            <p:cNvPr id="11268" name="Picture 8" descr="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53" y="210"/>
              <a:ext cx="108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9" name="Rectangle 9"/>
            <p:cNvSpPr>
              <a:spLocks noChangeArrowheads="1"/>
            </p:cNvSpPr>
            <p:nvPr/>
          </p:nvSpPr>
          <p:spPr bwMode="auto">
            <a:xfrm>
              <a:off x="2653" y="1434"/>
              <a:ext cx="104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endParaRPr lang="ru-RU" noProof="1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endParaRPr>
            </a:p>
          </p:txBody>
        </p:sp>
      </p:grpSp>
      <p:sp>
        <p:nvSpPr>
          <p:cNvPr id="5130" name="WordArt 10"/>
          <p:cNvSpPr>
            <a:spLocks noChangeArrowheads="1" noChangeShapeType="1" noTextEdit="1"/>
          </p:cNvSpPr>
          <p:nvPr/>
        </p:nvSpPr>
        <p:spPr bwMode="auto">
          <a:xfrm>
            <a:off x="611188" y="1125538"/>
            <a:ext cx="7767637" cy="2565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Нечимне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>
                <a:solidFill>
                  <a:srgbClr val="CC0000"/>
                </a:solidFill>
              </a:rPr>
              <a:t>З туги за рідними місцями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0425" y="2060575"/>
            <a:ext cx="3203575" cy="4797425"/>
            <a:chOff x="204" y="754"/>
            <a:chExt cx="1814" cy="1361"/>
          </a:xfrm>
        </p:grpSpPr>
        <p:pic>
          <p:nvPicPr>
            <p:cNvPr id="12300" name="Picture 5" descr="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" y="754"/>
              <a:ext cx="1814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4" name="Rectangle 6"/>
            <p:cNvSpPr>
              <a:spLocks noChangeArrowheads="1"/>
            </p:cNvSpPr>
            <p:nvPr/>
          </p:nvSpPr>
          <p:spPr bwMode="auto">
            <a:xfrm>
              <a:off x="204" y="1888"/>
              <a:ext cx="1724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uk-UA">
                  <a:effectLst>
                    <a:outerShdw blurRad="38100" dist="38100" dir="2700000" algn="tl">
                      <a:srgbClr val="000000"/>
                    </a:outerShdw>
                  </a:effectLst>
                  <a:latin typeface="Agency FB" pitchFamily="34" charset="0"/>
                  <a:cs typeface="+mn-cs"/>
                </a:rPr>
                <a:t>Урочище Нечимне </a:t>
              </a: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1989138"/>
            <a:ext cx="3203575" cy="4868862"/>
            <a:chOff x="1474" y="2296"/>
            <a:chExt cx="1094" cy="1452"/>
          </a:xfrm>
        </p:grpSpPr>
        <p:pic>
          <p:nvPicPr>
            <p:cNvPr id="12298" name="Picture 8" descr="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74" y="2296"/>
              <a:ext cx="1094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1474" y="3566"/>
              <a:ext cx="108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uk-UA">
                  <a:effectLst>
                    <a:outerShdw blurRad="38100" dist="38100" dir="2700000" algn="tl">
                      <a:srgbClr val="000000"/>
                    </a:outerShdw>
                  </a:effectLst>
                  <a:latin typeface="Agency FB" pitchFamily="34" charset="0"/>
                  <a:cs typeface="+mn-cs"/>
                </a:rPr>
                <a:t>Колодяжне. </a:t>
              </a: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3348038" y="1628775"/>
            <a:ext cx="2339975" cy="4076700"/>
            <a:chOff x="2653" y="210"/>
            <a:chExt cx="1089" cy="1451"/>
          </a:xfrm>
        </p:grpSpPr>
        <p:pic>
          <p:nvPicPr>
            <p:cNvPr id="12296" name="Picture 11" descr="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53" y="210"/>
              <a:ext cx="1089" cy="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653" y="1434"/>
              <a:ext cx="1043" cy="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uk-UA">
                  <a:effectLst>
                    <a:outerShdw blurRad="38100" dist="38100" dir="2700000" algn="tl">
                      <a:srgbClr val="000000"/>
                    </a:outerShdw>
                  </a:effectLst>
                  <a:latin typeface="Agency FB" pitchFamily="34" charset="0"/>
                  <a:cs typeface="+mn-cs"/>
                </a:rPr>
                <a:t>Лісове озеро на Волині</a:t>
              </a: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endParaRPr>
            </a:p>
          </p:txBody>
        </p:sp>
      </p:grp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323850" y="836613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ru-RU" sz="40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gency FB" pitchFamily="34" charset="0"/>
                <a:cs typeface="+mn-cs"/>
              </a:rPr>
              <a:t>вилилася диво-пісня</a:t>
            </a:r>
          </a:p>
        </p:txBody>
      </p:sp>
      <p:sp>
        <p:nvSpPr>
          <p:cNvPr id="7182" name="WordArt 14"/>
          <p:cNvSpPr>
            <a:spLocks noChangeArrowheads="1" noChangeShapeType="1" noTextEdit="1"/>
          </p:cNvSpPr>
          <p:nvPr/>
        </p:nvSpPr>
        <p:spPr bwMode="auto">
          <a:xfrm>
            <a:off x="250825" y="404813"/>
            <a:ext cx="1042988" cy="11525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1911</a:t>
            </a: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81" grpId="0" build="allAtOnce"/>
      <p:bldP spid="71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63" name="Picture 11"/>
          <p:cNvPicPr>
            <a:picLocks noChangeAspect="1" noChangeArrowheads="1"/>
          </p:cNvPicPr>
          <p:nvPr/>
        </p:nvPicPr>
        <p:blipFill>
          <a:blip r:embed="rId3" cstate="print"/>
          <a:srcRect l="1897" t="2687" r="2263"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4" name="WordArt 12"/>
          <p:cNvSpPr>
            <a:spLocks noChangeArrowheads="1" noChangeShapeType="1" noTextEdit="1"/>
          </p:cNvSpPr>
          <p:nvPr/>
        </p:nvSpPr>
        <p:spPr bwMode="auto">
          <a:xfrm>
            <a:off x="971550" y="260350"/>
            <a:ext cx="8172450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Україно! Красо моя, туго нерозрадна...</a:t>
            </a:r>
          </a:p>
        </p:txBody>
      </p:sp>
      <p:pic>
        <p:nvPicPr>
          <p:cNvPr id="125969" name="ЧОРНОБРИВЦІ-2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62372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125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59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969"/>
                </p:tgtEl>
              </p:cMediaNode>
            </p:audio>
          </p:childTnLst>
        </p:cTn>
      </p:par>
    </p:tnLst>
    <p:bldLst>
      <p:bldP spid="12596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2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1977</TotalTime>
  <Words>346</Words>
  <Application>Microsoft Office PowerPoint</Application>
  <PresentationFormat>Экран (4:3)</PresentationFormat>
  <Paragraphs>117</Paragraphs>
  <Slides>40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Бумажная</vt:lpstr>
      <vt:lpstr>Литейная</vt:lpstr>
      <vt:lpstr>Тема2</vt:lpstr>
      <vt:lpstr>Тема. «Лісова пісня» Лесі Українки.  Джерела твору, жанрова специфіка, сюжет, композиція, образи, багатство змісту.  </vt:lpstr>
      <vt:lpstr>Мета:</vt:lpstr>
      <vt:lpstr>Епіграф:</vt:lpstr>
      <vt:lpstr>Слайд 4</vt:lpstr>
      <vt:lpstr>Слайд 5</vt:lpstr>
      <vt:lpstr>Слайд 6</vt:lpstr>
      <vt:lpstr>Слайд 7</vt:lpstr>
      <vt:lpstr>З туги за рідними місцями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Сюжетні елементи:</vt:lpstr>
      <vt:lpstr>Проблематика твору.</vt:lpstr>
      <vt:lpstr>Слайд 25</vt:lpstr>
      <vt:lpstr>Слайд 26</vt:lpstr>
      <vt:lpstr>Лукаш</vt:lpstr>
      <vt:lpstr>                             Мавка</vt:lpstr>
      <vt:lpstr>Килина</vt:lpstr>
      <vt:lpstr>Дядько Лев</vt:lpstr>
      <vt:lpstr>Слайд 31</vt:lpstr>
      <vt:lpstr>Перелесник</vt:lpstr>
      <vt:lpstr>Чорт</vt:lpstr>
      <vt:lpstr>    Водяник</vt:lpstr>
      <vt:lpstr>                Потерчата</vt:lpstr>
      <vt:lpstr>Лісовик</vt:lpstr>
      <vt:lpstr>Вовкулака</vt:lpstr>
      <vt:lpstr>Слайд 38</vt:lpstr>
      <vt:lpstr>Мені сьогодні на  занятті було …,  тому що…</vt:lpstr>
      <vt:lpstr>Домашнє завдання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уроку.   «Лісова пісня» Лесі Українки — шедевр української драматургії. Джерела твору, багатство змісту. Проблема боротьби за вільне, красиве, духовно багате життя людини</dc:title>
  <dc:creator>UserXP</dc:creator>
  <dc:description>http://aida.ucoz.ru</dc:description>
  <cp:lastModifiedBy>Olya</cp:lastModifiedBy>
  <cp:revision>116</cp:revision>
  <dcterms:created xsi:type="dcterms:W3CDTF">2011-01-27T21:36:43Z</dcterms:created>
  <dcterms:modified xsi:type="dcterms:W3CDTF">2016-08-29T12:59:43Z</dcterms:modified>
  <cp:category>шаблоны к Powerpoint</cp:category>
</cp:coreProperties>
</file>