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258" r:id="rId3"/>
    <p:sldId id="259" r:id="rId4"/>
    <p:sldId id="303" r:id="rId5"/>
    <p:sldId id="298" r:id="rId6"/>
    <p:sldId id="296" r:id="rId7"/>
    <p:sldId id="297" r:id="rId8"/>
    <p:sldId id="295" r:id="rId9"/>
    <p:sldId id="299" r:id="rId10"/>
    <p:sldId id="301" r:id="rId11"/>
    <p:sldId id="304" r:id="rId12"/>
    <p:sldId id="300" r:id="rId13"/>
    <p:sldId id="286" r:id="rId14"/>
    <p:sldId id="272" r:id="rId15"/>
    <p:sldId id="287" r:id="rId16"/>
    <p:sldId id="288" r:id="rId17"/>
    <p:sldId id="294" r:id="rId18"/>
    <p:sldId id="289" r:id="rId19"/>
    <p:sldId id="290" r:id="rId20"/>
    <p:sldId id="260" r:id="rId21"/>
    <p:sldId id="267" r:id="rId22"/>
    <p:sldId id="291" r:id="rId23"/>
    <p:sldId id="285" r:id="rId24"/>
    <p:sldId id="275" r:id="rId25"/>
    <p:sldId id="284" r:id="rId26"/>
    <p:sldId id="283" r:id="rId27"/>
    <p:sldId id="282" r:id="rId28"/>
    <p:sldId id="281" r:id="rId29"/>
    <p:sldId id="280" r:id="rId30"/>
    <p:sldId id="279" r:id="rId31"/>
    <p:sldId id="278" r:id="rId32"/>
    <p:sldId id="277" r:id="rId33"/>
    <p:sldId id="276" r:id="rId34"/>
    <p:sldId id="273" r:id="rId35"/>
    <p:sldId id="274" r:id="rId36"/>
    <p:sldId id="268" r:id="rId37"/>
    <p:sldId id="270" r:id="rId38"/>
    <p:sldId id="27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259F7-5FEA-4A45-8C6F-B501FE8A6737}" type="datetimeFigureOut">
              <a:rPr lang="ru-RU" smtClean="0"/>
              <a:pPr/>
              <a:t>27.08.2016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84104-60C8-4EBA-B7AA-68447679A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766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84104-60C8-4EBA-B7AA-68447679A6F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294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84104-60C8-4EBA-B7AA-68447679A6F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798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0596A-2BA4-4312-9AA0-7923F946230E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27.08.2016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7723-E4D8-4BD5-BC0F-4F5C21D55B7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4909312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8DB55-6868-4DD9-B732-2561DC32AED9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27.08.2016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3661D-A78F-45C7-943A-429805BA0D5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4100742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21617-4B90-42DF-BDA8-13603087E3EC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27.08.2016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74D5D-B536-4A15-835B-890B67644DF7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8917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0EE40-478C-4C94-A828-E5ED5AA62284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27.08.2016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DA2F6-EE0D-4BFB-928D-7D01A615321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170229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44C70-5185-43FD-816D-70E0EE144872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27.08.2016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F2BF6-56B1-452B-90BC-7B178BE2EE07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965066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7BF26-249F-4BD5-8ACF-BF530279B8BE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27.08.2016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C2C08-A356-4189-A4C3-573D90BEBE6A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2475738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EEFE0-5FEA-4223-B65C-E214D6AFECD0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8E7A-0DD6-4A5B-A7EC-76AD954705F6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27.08.2016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6032534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50872-E055-4293-A43B-5F0E1CC0B7DE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27.08.2016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593BA-BBC4-4592-8F6F-C5D51DF6EBA1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376907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0D661-9323-4755-9384-902AE86F42F7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27.08.2016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3E993-7B45-43C9-8659-2FAD075C1C80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3894722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6816-169F-443F-A29A-472190AB39F9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27.08.2016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C10DF-E2E7-471A-A0BA-9178C6139205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392534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5DFC5-2609-4CCF-98E4-AA543161C01B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27.08.2016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F8FA-72A8-4F48-9C6C-663EFEC32257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3298310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5D1F66B-9F7F-436E-B0E1-190D6595DBED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27.08.2016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B9BFDFE-4859-422C-8AC4-078E7EB03E8D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7278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Documents and Settings\админ\Рабочий стол\урок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8" y="116632"/>
            <a:ext cx="8971486" cy="6597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25424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solidFill>
                  <a:srgbClr val="FFFF00"/>
                </a:solidFill>
              </a:rPr>
              <a:t>ХВИЛИНКА ВИРАЗНОГО ЧИТАННЯ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89148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админ\Рабочий стол\урок\3471715shashkakazachyavw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37" y="0"/>
            <a:ext cx="9231537" cy="67413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1785658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FFFF00"/>
                </a:solidFill>
              </a:rPr>
              <a:t>ФІЗКУЛЬТХВИЛИНКА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Documents and Settings\админ\Рабочий стол\урок\871a57eb71744b8bc571b52dba3a7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344816" cy="5393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28870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админ\Рабочий стол\урок\678160_IbSNvF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0867"/>
            <a:ext cx="8928992" cy="6669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5805264"/>
            <a:ext cx="7776864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 </a:t>
            </a:r>
            <a:r>
              <a:rPr lang="uk-UA" sz="2000" b="1" dirty="0" smtClean="0"/>
              <a:t>1. </a:t>
            </a:r>
            <a:r>
              <a:rPr lang="uk-UA" sz="2000" dirty="0" smtClean="0"/>
              <a:t>ТАКАРАНІВСЬКИЙ     ФОРТ   </a:t>
            </a:r>
            <a:r>
              <a:rPr lang="uk-UA" sz="2000" i="1" dirty="0" smtClean="0"/>
              <a:t>(РІВНЕНСЬКА ОБЛАСТЬ)</a:t>
            </a:r>
            <a:endParaRPr lang="ru-RU" sz="2000" i="1" dirty="0"/>
          </a:p>
        </p:txBody>
      </p:sp>
    </p:spTree>
    <p:extLst>
      <p:ext uri="{BB962C8B-B14F-4D97-AF65-F5344CB8AC3E}">
        <p14:creationId xmlns="" xmlns:p14="http://schemas.microsoft.com/office/powerpoint/2010/main" val="33007230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админ\Рабочий стол\урок\зам у дуб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84976" cy="6597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7504" y="5807546"/>
            <a:ext cx="8784976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2</a:t>
            </a:r>
            <a:r>
              <a:rPr lang="uk-UA" sz="2400" dirty="0" smtClean="0"/>
              <a:t>.   ЗАМОК     У     м. ДУБНО  (</a:t>
            </a:r>
            <a:r>
              <a:rPr lang="uk-UA" sz="2400" i="1" dirty="0" smtClean="0"/>
              <a:t>РІВНЕНСЬКА ОБЛАСТЬ</a:t>
            </a:r>
            <a:r>
              <a:rPr lang="uk-UA" i="1" dirty="0" smtClean="0"/>
              <a:t>)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0438499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админ\Рабочий стол\урок\підгі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185"/>
          <a:stretch/>
        </p:blipFill>
        <p:spPr bwMode="auto">
          <a:xfrm>
            <a:off x="197768" y="188639"/>
            <a:ext cx="8748464" cy="6334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8884" y="5805264"/>
            <a:ext cx="8946232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3. </a:t>
            </a:r>
            <a:r>
              <a:rPr lang="uk-UA" sz="2400" dirty="0" smtClean="0"/>
              <a:t>ЗАМОК  -   ПАЛАЦ с. ПІДГІРЦІ   </a:t>
            </a:r>
            <a:r>
              <a:rPr lang="uk-UA" sz="2400" i="1" dirty="0" smtClean="0"/>
              <a:t>(ЛЬВІВСЬКА ОБЛАСТЬ)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40047254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админ\Рабочий стол\урок\олесьp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08" y="10839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6318" y="5906938"/>
            <a:ext cx="8856984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4. </a:t>
            </a:r>
            <a:r>
              <a:rPr lang="uk-UA" dirty="0" smtClean="0"/>
              <a:t>ОЛЕСЬКИЙ ЗАМОК  </a:t>
            </a:r>
            <a:r>
              <a:rPr lang="uk-UA" i="1" dirty="0"/>
              <a:t>(ЛЬВІВСЬКА ОБЛАСТЬ)</a:t>
            </a:r>
            <a:endParaRPr lang="ru-RU" i="1" dirty="0"/>
          </a:p>
          <a:p>
            <a:pPr algn="ctr"/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91913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админ\Рабочий стол\урок\камянець подільс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88" t="21852" r="488" b="-16710"/>
          <a:stretch/>
        </p:blipFill>
        <p:spPr bwMode="auto">
          <a:xfrm>
            <a:off x="147451" y="188640"/>
            <a:ext cx="8925644" cy="6326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7452" y="5445224"/>
            <a:ext cx="8925644" cy="11304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5.</a:t>
            </a:r>
            <a:r>
              <a:rPr lang="uk-UA" dirty="0" smtClean="0"/>
              <a:t>КАМЯНЕЦЬ-ПОДІЛЬСЬКИЙ ФОРТ        </a:t>
            </a:r>
            <a:r>
              <a:rPr lang="uk-UA" i="1" dirty="0" smtClean="0"/>
              <a:t>(ХМЕЛЬНИЦЬКА ОБЛАСТЬ) 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1640714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админ\Рабочий стол\урок\[хотинpeg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709"/>
          <a:stretch/>
        </p:blipFill>
        <p:spPr bwMode="auto">
          <a:xfrm>
            <a:off x="312068" y="115972"/>
            <a:ext cx="8657604" cy="554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12068" y="5805264"/>
            <a:ext cx="8580412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6. </a:t>
            </a:r>
            <a:r>
              <a:rPr lang="uk-UA" dirty="0" smtClean="0"/>
              <a:t>ХОТИНСЬКИЙ ФОРТ   (</a:t>
            </a:r>
            <a:r>
              <a:rPr lang="uk-UA" i="1" dirty="0" smtClean="0"/>
              <a:t>ЧЕРНІВЕЦЬКА ОБЛАСТЬ)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10822468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\Рабочий стол\урок\козацькі могил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716"/>
          <a:stretch/>
        </p:blipFill>
        <p:spPr bwMode="auto">
          <a:xfrm>
            <a:off x="251520" y="188640"/>
            <a:ext cx="8640960" cy="5884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1520" y="5661248"/>
            <a:ext cx="864096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7.</a:t>
            </a:r>
            <a:r>
              <a:rPr lang="uk-UA" dirty="0" smtClean="0"/>
              <a:t>КОЗАЦЬКІ МОГИЛИ м. БЕРЕСТЕЧКО  (</a:t>
            </a:r>
            <a:r>
              <a:rPr lang="uk-UA" i="1" dirty="0" smtClean="0"/>
              <a:t>ВОЛИНСЬКА ОБЛАСТЬ)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5698748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3968" y="1988840"/>
            <a:ext cx="4479032" cy="1963688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tx1"/>
                </a:solidFill>
              </a:rPr>
              <a:t>Тема уроку:</a:t>
            </a:r>
            <a:br>
              <a:rPr lang="uk-UA" sz="3600" b="1" dirty="0" smtClean="0">
                <a:solidFill>
                  <a:schemeClr val="tx1"/>
                </a:solidFill>
              </a:rPr>
            </a:br>
            <a:r>
              <a:rPr lang="uk-UA" sz="3600" b="1" dirty="0" smtClean="0">
                <a:solidFill>
                  <a:schemeClr val="tx1"/>
                </a:solidFill>
              </a:rPr>
              <a:t/>
            </a:r>
            <a:br>
              <a:rPr lang="uk-UA" sz="3600" b="1" dirty="0" smtClean="0">
                <a:solidFill>
                  <a:schemeClr val="tx1"/>
                </a:solidFill>
              </a:rPr>
            </a:br>
            <a:r>
              <a:rPr lang="uk-UA" sz="3600" b="1" dirty="0" smtClean="0">
                <a:solidFill>
                  <a:srgbClr val="FFFF00"/>
                </a:solidFill>
              </a:rPr>
              <a:t>Зірка </a:t>
            </a:r>
            <a:r>
              <a:rPr lang="uk-UA" sz="3600" b="1" dirty="0" err="1">
                <a:solidFill>
                  <a:srgbClr val="FFFF00"/>
                </a:solidFill>
              </a:rPr>
              <a:t>М</a:t>
            </a:r>
            <a:r>
              <a:rPr lang="uk-UA" sz="3600" b="1" dirty="0" err="1" smtClean="0">
                <a:solidFill>
                  <a:srgbClr val="FFFF00"/>
                </a:solidFill>
              </a:rPr>
              <a:t>ензатюк</a:t>
            </a:r>
            <a:r>
              <a:rPr lang="uk-UA" sz="3600" b="1" dirty="0" smtClean="0">
                <a:solidFill>
                  <a:srgbClr val="FFFF00"/>
                </a:solidFill>
              </a:rPr>
              <a:t> </a:t>
            </a:r>
            <a:br>
              <a:rPr lang="uk-UA" sz="3600" b="1" dirty="0" smtClean="0">
                <a:solidFill>
                  <a:srgbClr val="FFFF00"/>
                </a:solidFill>
              </a:rPr>
            </a:br>
            <a:r>
              <a:rPr lang="uk-UA" sz="3600" b="1" dirty="0" smtClean="0">
                <a:solidFill>
                  <a:srgbClr val="FFFF00"/>
                </a:solidFill>
              </a:rPr>
              <a:t>« Таємниця козацької шаблі»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8" name="Picture 2" descr="C:\Documents and Settings\админ\Рабочий стол\урок\38657----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659655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38575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\Рабочий стол\урок\photo-59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6" y="0"/>
            <a:ext cx="908533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7217" y="4902552"/>
            <a:ext cx="7056783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Села </a:t>
            </a:r>
            <a:r>
              <a:rPr lang="ru-RU" sz="3200" b="1" dirty="0" err="1" smtClean="0">
                <a:solidFill>
                  <a:srgbClr val="FF0000"/>
                </a:solidFill>
              </a:rPr>
              <a:t>України</a:t>
            </a:r>
            <a:r>
              <a:rPr lang="ru-RU" sz="3200" b="1" dirty="0" smtClean="0">
                <a:solidFill>
                  <a:srgbClr val="FF0000"/>
                </a:solidFill>
              </a:rPr>
              <a:t>: </a:t>
            </a:r>
            <a:r>
              <a:rPr lang="ru-RU" sz="4000" b="1" i="1" dirty="0" err="1" smtClean="0">
                <a:solidFill>
                  <a:schemeClr val="bg1"/>
                </a:solidFill>
              </a:rPr>
              <a:t>Кобиловолоки</a:t>
            </a:r>
            <a:r>
              <a:rPr lang="ru-RU" sz="4000" b="1" i="1" dirty="0" smtClean="0">
                <a:solidFill>
                  <a:schemeClr val="bg1"/>
                </a:solidFill>
              </a:rPr>
              <a:t>, </a:t>
            </a:r>
            <a:r>
              <a:rPr lang="ru-RU" sz="4000" b="1" i="1" dirty="0" err="1" smtClean="0">
                <a:solidFill>
                  <a:schemeClr val="bg1"/>
                </a:solidFill>
              </a:rPr>
              <a:t>Болязуби</a:t>
            </a:r>
            <a:r>
              <a:rPr lang="ru-RU" sz="4000" b="1" i="1" dirty="0" smtClean="0">
                <a:solidFill>
                  <a:schemeClr val="bg1"/>
                </a:solidFill>
              </a:rPr>
              <a:t>,  </a:t>
            </a:r>
            <a:r>
              <a:rPr lang="ru-RU" sz="4000" b="1" i="1" dirty="0" err="1" smtClean="0">
                <a:solidFill>
                  <a:schemeClr val="bg1"/>
                </a:solidFill>
              </a:rPr>
              <a:t>Ракобовти</a:t>
            </a:r>
            <a:r>
              <a:rPr lang="ru-RU" sz="4000" b="1" i="1" dirty="0" smtClean="0">
                <a:solidFill>
                  <a:schemeClr val="bg1"/>
                </a:solidFill>
              </a:rPr>
              <a:t>, </a:t>
            </a:r>
            <a:r>
              <a:rPr lang="ru-RU" sz="4000" b="1" i="1" dirty="0" err="1" smtClean="0">
                <a:solidFill>
                  <a:schemeClr val="bg1"/>
                </a:solidFill>
              </a:rPr>
              <a:t>Паликорови</a:t>
            </a:r>
            <a:r>
              <a:rPr lang="ru-RU" sz="4000" b="1" i="1" dirty="0" smtClean="0">
                <a:solidFill>
                  <a:schemeClr val="bg1"/>
                </a:solidFill>
              </a:rPr>
              <a:t>,  </a:t>
            </a:r>
            <a:r>
              <a:rPr lang="ru-RU" sz="4000" b="1" i="1" dirty="0" err="1" smtClean="0">
                <a:solidFill>
                  <a:schemeClr val="bg1"/>
                </a:solidFill>
              </a:rPr>
              <a:t>Печихвости</a:t>
            </a:r>
            <a:endParaRPr lang="uk-UA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84309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админ\Рабочий стол\урок\70882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542"/>
          <a:stretch/>
        </p:blipFill>
        <p:spPr bwMode="auto">
          <a:xfrm>
            <a:off x="0" y="-2282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97427" y="132253"/>
            <a:ext cx="2946573" cy="64325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Річки України:</a:t>
            </a:r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r>
              <a:rPr lang="ru-RU" sz="3200" b="1" i="1" dirty="0" err="1" smtClean="0">
                <a:solidFill>
                  <a:schemeClr val="bg1"/>
                </a:solidFill>
              </a:rPr>
              <a:t>Ірпінь,ЗдвижТетерів</a:t>
            </a:r>
            <a:r>
              <a:rPr lang="ru-RU" sz="3200" b="1" i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3200" b="1" i="1" dirty="0" err="1" smtClean="0">
                <a:solidFill>
                  <a:schemeClr val="bg1"/>
                </a:solidFill>
              </a:rPr>
              <a:t>Горинь,Іква</a:t>
            </a: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</a:rPr>
              <a:t>Пляшівка</a:t>
            </a:r>
            <a:r>
              <a:rPr lang="ru-RU" sz="3200" b="1" i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3200" b="1" i="1" dirty="0" err="1" smtClean="0">
                <a:solidFill>
                  <a:schemeClr val="bg1"/>
                </a:solidFill>
              </a:rPr>
              <a:t>Золочівка</a:t>
            </a:r>
            <a:r>
              <a:rPr lang="ru-RU" sz="3200" b="1" i="1" dirty="0">
                <a:solidFill>
                  <a:schemeClr val="bg1"/>
                </a:solidFill>
              </a:rPr>
              <a:t>, </a:t>
            </a:r>
            <a:r>
              <a:rPr lang="ru-RU" sz="3200" b="1" i="1" dirty="0" err="1">
                <a:solidFill>
                  <a:schemeClr val="bg1"/>
                </a:solidFill>
              </a:rPr>
              <a:t>Стрип</a:t>
            </a:r>
            <a:r>
              <a:rPr lang="ru-RU" sz="3200" b="1" i="1" dirty="0">
                <a:solidFill>
                  <a:schemeClr val="bg1"/>
                </a:solidFill>
              </a:rPr>
              <a:t>, </a:t>
            </a:r>
            <a:r>
              <a:rPr lang="ru-RU" sz="3200" b="1" i="1" dirty="0" err="1">
                <a:solidFill>
                  <a:schemeClr val="bg1"/>
                </a:solidFill>
              </a:rPr>
              <a:t>Серет</a:t>
            </a:r>
            <a:r>
              <a:rPr lang="ru-RU" sz="3200" b="1" i="1" dirty="0">
                <a:solidFill>
                  <a:schemeClr val="bg1"/>
                </a:solidFill>
              </a:rPr>
              <a:t>, </a:t>
            </a:r>
            <a:r>
              <a:rPr lang="ru-RU" sz="3200" b="1" i="1" dirty="0" err="1">
                <a:solidFill>
                  <a:schemeClr val="bg1"/>
                </a:solidFill>
              </a:rPr>
              <a:t>Гнізна</a:t>
            </a:r>
            <a:r>
              <a:rPr lang="ru-RU" sz="3200" b="1" i="1" dirty="0">
                <a:solidFill>
                  <a:schemeClr val="bg1"/>
                </a:solidFill>
              </a:rPr>
              <a:t>, </a:t>
            </a:r>
            <a:endParaRPr lang="ru-RU" sz="3200" b="1" i="1" dirty="0" smtClean="0">
              <a:solidFill>
                <a:schemeClr val="bg1"/>
              </a:solidFill>
            </a:endParaRPr>
          </a:p>
          <a:p>
            <a:r>
              <a:rPr lang="ru-RU" sz="3200" b="1" i="1" dirty="0" err="1" smtClean="0">
                <a:solidFill>
                  <a:schemeClr val="bg1"/>
                </a:solidFill>
              </a:rPr>
              <a:t>Дністер</a:t>
            </a:r>
            <a:r>
              <a:rPr lang="ru-RU" sz="3200" b="1" i="1" dirty="0">
                <a:solidFill>
                  <a:schemeClr val="bg1"/>
                </a:solidFill>
              </a:rPr>
              <a:t>, </a:t>
            </a:r>
            <a:r>
              <a:rPr lang="ru-RU" sz="3200" b="1" i="1" dirty="0" err="1">
                <a:solidFill>
                  <a:schemeClr val="bg1"/>
                </a:solidFill>
              </a:rPr>
              <a:t>Смотрич</a:t>
            </a:r>
            <a:r>
              <a:rPr lang="ru-RU" sz="3200" b="1" i="1" dirty="0">
                <a:solidFill>
                  <a:schemeClr val="bg1"/>
                </a:solidFill>
              </a:rPr>
              <a:t>, </a:t>
            </a:r>
            <a:endParaRPr lang="ru-RU" sz="3200" b="1" i="1" dirty="0" smtClean="0">
              <a:solidFill>
                <a:schemeClr val="bg1"/>
              </a:solidFill>
            </a:endParaRP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Золота </a:t>
            </a:r>
            <a:r>
              <a:rPr lang="ru-RU" sz="3200" b="1" i="1" dirty="0">
                <a:solidFill>
                  <a:schemeClr val="bg1"/>
                </a:solidFill>
              </a:rPr>
              <a:t>Липа. </a:t>
            </a:r>
            <a:r>
              <a:rPr lang="uk-UA" sz="3200" b="1" i="1" dirty="0" smtClean="0">
                <a:solidFill>
                  <a:schemeClr val="bg1"/>
                </a:solidFill>
              </a:rPr>
              <a:t> 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61313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uk-UA" sz="3100" b="1" dirty="0" smtClean="0">
                <a:solidFill>
                  <a:schemeClr val="tx1"/>
                </a:solidFill>
              </a:rPr>
              <a:t>РОБОТА В ПАРАХ</a:t>
            </a:r>
            <a:r>
              <a:rPr lang="uk-UA" sz="3600" b="1" dirty="0" smtClean="0">
                <a:solidFill>
                  <a:schemeClr val="tx1"/>
                </a:solidFill>
              </a:rPr>
              <a:t/>
            </a:r>
            <a:br>
              <a:rPr lang="uk-UA" sz="3600" b="1" dirty="0" smtClean="0">
                <a:solidFill>
                  <a:schemeClr val="tx1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Козацькому роду нема переводу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Documents and Settings\админ\Рабочий стол\урок\1317627853_009e85ebd1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805416" cy="5219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60542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effectLst/>
              </a:rPr>
              <a:t/>
            </a:r>
            <a:br>
              <a:rPr lang="uk-UA" i="1" dirty="0" smtClean="0">
                <a:effectLst/>
              </a:rPr>
            </a:br>
            <a:r>
              <a:rPr lang="uk-UA" i="1" dirty="0">
                <a:effectLst/>
              </a:rPr>
              <a:t/>
            </a:r>
            <a:br>
              <a:rPr lang="uk-UA" i="1" dirty="0">
                <a:effectLst/>
              </a:rPr>
            </a:br>
            <a:r>
              <a:rPr lang="uk-UA" i="1" dirty="0" smtClean="0">
                <a:effectLst/>
              </a:rPr>
              <a:t/>
            </a:r>
            <a:br>
              <a:rPr lang="uk-UA" i="1" dirty="0" smtClean="0">
                <a:effectLst/>
              </a:rPr>
            </a:br>
            <a:r>
              <a:rPr lang="uk-UA" i="1" dirty="0">
                <a:effectLst/>
              </a:rPr>
              <a:t/>
            </a:r>
            <a:br>
              <a:rPr lang="uk-UA" i="1" dirty="0">
                <a:effectLst/>
              </a:rPr>
            </a:br>
            <a:r>
              <a:rPr lang="uk-UA" i="1" dirty="0" smtClean="0">
                <a:effectLst/>
              </a:rPr>
              <a:t/>
            </a:r>
            <a:br>
              <a:rPr lang="uk-UA" i="1" dirty="0" smtClean="0">
                <a:effectLst/>
              </a:rPr>
            </a:br>
            <a:r>
              <a:rPr lang="uk-UA" b="1" i="1" dirty="0" smtClean="0">
                <a:solidFill>
                  <a:schemeClr val="tx1"/>
                </a:solidFill>
                <a:effectLst/>
              </a:rPr>
              <a:t>1</a:t>
            </a:r>
            <a:r>
              <a:rPr lang="uk-UA" b="1" i="1" dirty="0">
                <a:solidFill>
                  <a:schemeClr val="tx1"/>
                </a:solidFill>
                <a:effectLst/>
              </a:rPr>
              <a:t>. Зірка.Мензатюк працює ким?</a:t>
            </a:r>
            <a:r>
              <a:rPr lang="ru-RU" b="1" dirty="0">
                <a:solidFill>
                  <a:schemeClr val="tx1"/>
                </a:solidFill>
                <a:effectLst/>
              </a:rPr>
              <a:t/>
            </a:r>
            <a:br>
              <a:rPr lang="ru-RU" b="1" dirty="0">
                <a:solidFill>
                  <a:schemeClr val="tx1"/>
                </a:solidFill>
                <a:effectLst/>
              </a:rPr>
            </a:br>
            <a:r>
              <a:rPr lang="ru-RU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/>
              </a:rPr>
            </a:br>
            <a:r>
              <a:rPr lang="uk-UA" b="1" dirty="0" smtClean="0">
                <a:solidFill>
                  <a:srgbClr val="FFFF00"/>
                </a:solidFill>
                <a:effectLst/>
              </a:rPr>
              <a:t>Р</a:t>
            </a:r>
            <a:r>
              <a:rPr lang="uk-UA" b="1" dirty="0">
                <a:solidFill>
                  <a:srgbClr val="FFFF00"/>
                </a:solidFill>
                <a:effectLst/>
              </a:rPr>
              <a:t>)     вчителькою і письменницею;</a:t>
            </a:r>
            <a:r>
              <a:rPr lang="ru-RU" b="1" dirty="0">
                <a:solidFill>
                  <a:srgbClr val="FFFF00"/>
                </a:solidFill>
                <a:effectLst/>
              </a:rPr>
              <a:t/>
            </a:r>
            <a:br>
              <a:rPr lang="ru-RU" b="1" dirty="0">
                <a:solidFill>
                  <a:srgbClr val="FFFF00"/>
                </a:solidFill>
                <a:effectLst/>
              </a:rPr>
            </a:br>
            <a:r>
              <a:rPr lang="uk-UA" b="1" dirty="0">
                <a:solidFill>
                  <a:srgbClr val="FFFF00"/>
                </a:solidFill>
                <a:effectLst/>
              </a:rPr>
              <a:t>С)    письменницею </a:t>
            </a:r>
            <a:r>
              <a:rPr lang="uk-UA" b="1" dirty="0" smtClean="0">
                <a:solidFill>
                  <a:srgbClr val="FFFF00"/>
                </a:solidFill>
                <a:effectLst/>
              </a:rPr>
              <a:t/>
            </a:r>
            <a:br>
              <a:rPr lang="uk-UA" b="1" dirty="0" smtClean="0">
                <a:solidFill>
                  <a:srgbClr val="FFFF00"/>
                </a:solidFill>
                <a:effectLst/>
              </a:rPr>
            </a:br>
            <a:r>
              <a:rPr lang="uk-UA" b="1" dirty="0">
                <a:solidFill>
                  <a:srgbClr val="FFFF00"/>
                </a:solidFill>
                <a:effectLst/>
              </a:rPr>
              <a:t> </a:t>
            </a:r>
            <a:r>
              <a:rPr lang="uk-UA" b="1" dirty="0" smtClean="0">
                <a:solidFill>
                  <a:srgbClr val="FFFF00"/>
                </a:solidFill>
                <a:effectLst/>
              </a:rPr>
              <a:t>       та       журналісткою</a:t>
            </a:r>
            <a:r>
              <a:rPr lang="uk-UA" b="1" dirty="0">
                <a:solidFill>
                  <a:srgbClr val="FFFF00"/>
                </a:solidFill>
                <a:effectLst/>
              </a:rPr>
              <a:t>;</a:t>
            </a:r>
            <a:r>
              <a:rPr lang="ru-RU" b="1" dirty="0">
                <a:solidFill>
                  <a:srgbClr val="FFFF00"/>
                </a:solidFill>
                <a:effectLst/>
              </a:rPr>
              <a:t/>
            </a:r>
            <a:br>
              <a:rPr lang="ru-RU" b="1" dirty="0">
                <a:solidFill>
                  <a:srgbClr val="FFFF00"/>
                </a:solidFill>
                <a:effectLst/>
              </a:rPr>
            </a:br>
            <a:r>
              <a:rPr lang="uk-UA" b="1" dirty="0">
                <a:solidFill>
                  <a:srgbClr val="FFFF00"/>
                </a:solidFill>
                <a:effectLst/>
              </a:rPr>
              <a:t>Т)     художницею та журналісткою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09998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5699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effectLst/>
              </a:rPr>
              <a:t>2. Зірка Мензатюк пише свої твори для: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uk-UA" b="1" dirty="0">
                <a:solidFill>
                  <a:srgbClr val="FFFF00"/>
                </a:solidFill>
                <a:effectLst/>
              </a:rPr>
              <a:t>Л)     дітей молодшого та </a:t>
            </a:r>
            <a:r>
              <a:rPr lang="uk-UA" b="1" dirty="0" smtClean="0">
                <a:solidFill>
                  <a:srgbClr val="FFFF00"/>
                </a:solidFill>
                <a:effectLst/>
              </a:rPr>
              <a:t/>
            </a:r>
            <a:br>
              <a:rPr lang="uk-UA" b="1" dirty="0" smtClean="0">
                <a:solidFill>
                  <a:srgbClr val="FFFF00"/>
                </a:solidFill>
                <a:effectLst/>
              </a:rPr>
            </a:br>
            <a:r>
              <a:rPr lang="uk-UA" b="1" dirty="0">
                <a:solidFill>
                  <a:srgbClr val="FFFF00"/>
                </a:solidFill>
                <a:effectLst/>
              </a:rPr>
              <a:t> </a:t>
            </a:r>
            <a:r>
              <a:rPr lang="uk-UA" b="1" dirty="0" smtClean="0">
                <a:solidFill>
                  <a:srgbClr val="FFFF00"/>
                </a:solidFill>
                <a:effectLst/>
              </a:rPr>
              <a:t>        середнього      шкільного </a:t>
            </a:r>
            <a:r>
              <a:rPr lang="uk-UA" b="1" dirty="0">
                <a:solidFill>
                  <a:srgbClr val="FFFF00"/>
                </a:solidFill>
                <a:effectLst/>
              </a:rPr>
              <a:t>віку ;</a:t>
            </a:r>
            <a:r>
              <a:rPr lang="ru-RU" b="1" dirty="0">
                <a:solidFill>
                  <a:srgbClr val="FFFF00"/>
                </a:solidFill>
                <a:effectLst/>
              </a:rPr>
              <a:t/>
            </a:r>
            <a:br>
              <a:rPr lang="ru-RU" b="1" dirty="0">
                <a:solidFill>
                  <a:srgbClr val="FFFF00"/>
                </a:solidFill>
                <a:effectLst/>
              </a:rPr>
            </a:br>
            <a:r>
              <a:rPr lang="uk-UA" b="1" dirty="0">
                <a:solidFill>
                  <a:srgbClr val="FFFF00"/>
                </a:solidFill>
                <a:effectLst/>
              </a:rPr>
              <a:t>М)    дорослих;</a:t>
            </a:r>
            <a:r>
              <a:rPr lang="ru-RU" b="1" dirty="0">
                <a:solidFill>
                  <a:srgbClr val="FFFF00"/>
                </a:solidFill>
                <a:effectLst/>
              </a:rPr>
              <a:t/>
            </a:r>
            <a:br>
              <a:rPr lang="ru-RU" b="1" dirty="0">
                <a:solidFill>
                  <a:srgbClr val="FFFF00"/>
                </a:solidFill>
                <a:effectLst/>
              </a:rPr>
            </a:br>
            <a:r>
              <a:rPr lang="uk-UA" b="1" dirty="0">
                <a:solidFill>
                  <a:srgbClr val="FFFF00"/>
                </a:solidFill>
                <a:effectLst/>
              </a:rPr>
              <a:t>Н)     студентів.</a:t>
            </a:r>
            <a:r>
              <a:rPr lang="ru-RU" b="1" dirty="0">
                <a:solidFill>
                  <a:srgbClr val="FFFF00"/>
                </a:solidFill>
                <a:effectLst/>
              </a:rPr>
              <a:t/>
            </a:r>
            <a:br>
              <a:rPr lang="ru-RU" b="1" dirty="0">
                <a:solidFill>
                  <a:srgbClr val="FFFF00"/>
                </a:solidFill>
                <a:effectLst/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79403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chemeClr val="tx1"/>
                </a:solidFill>
                <a:effectLst/>
              </a:rPr>
              <a:t>3. «Таємниця козацької шаблі» за жанром :</a:t>
            </a:r>
            <a:r>
              <a:rPr lang="ru-RU" b="1" dirty="0">
                <a:solidFill>
                  <a:schemeClr val="tx1"/>
                </a:solidFill>
                <a:effectLst/>
              </a:rPr>
              <a:t/>
            </a:r>
            <a:br>
              <a:rPr lang="ru-RU" b="1" dirty="0">
                <a:solidFill>
                  <a:schemeClr val="tx1"/>
                </a:solidFill>
                <a:effectLst/>
              </a:rPr>
            </a:br>
            <a:r>
              <a:rPr lang="uk-UA" b="1" dirty="0">
                <a:solidFill>
                  <a:srgbClr val="FFFF00"/>
                </a:solidFill>
                <a:effectLst/>
              </a:rPr>
              <a:t>А)     пригодницька повість; </a:t>
            </a:r>
            <a:r>
              <a:rPr lang="ru-RU" b="1" dirty="0">
                <a:solidFill>
                  <a:srgbClr val="FFFF00"/>
                </a:solidFill>
                <a:effectLst/>
              </a:rPr>
              <a:t/>
            </a:r>
            <a:br>
              <a:rPr lang="ru-RU" b="1" dirty="0">
                <a:solidFill>
                  <a:srgbClr val="FFFF00"/>
                </a:solidFill>
                <a:effectLst/>
              </a:rPr>
            </a:br>
            <a:r>
              <a:rPr lang="uk-UA" b="1" dirty="0">
                <a:solidFill>
                  <a:srgbClr val="FFFF00"/>
                </a:solidFill>
                <a:effectLst/>
              </a:rPr>
              <a:t>Б)      казка;</a:t>
            </a:r>
            <a:r>
              <a:rPr lang="ru-RU" b="1" dirty="0">
                <a:solidFill>
                  <a:srgbClr val="FFFF00"/>
                </a:solidFill>
                <a:effectLst/>
              </a:rPr>
              <a:t/>
            </a:r>
            <a:br>
              <a:rPr lang="ru-RU" b="1" dirty="0">
                <a:solidFill>
                  <a:srgbClr val="FFFF00"/>
                </a:solidFill>
                <a:effectLst/>
              </a:rPr>
            </a:br>
            <a:r>
              <a:rPr lang="uk-UA" b="1" dirty="0">
                <a:solidFill>
                  <a:srgbClr val="FFFF00"/>
                </a:solidFill>
                <a:effectLst/>
              </a:rPr>
              <a:t>В)      оповідання.</a:t>
            </a:r>
            <a:r>
              <a:rPr lang="ru-RU" b="1" dirty="0">
                <a:solidFill>
                  <a:srgbClr val="FFFF00"/>
                </a:solidFill>
                <a:effectLst/>
              </a:rPr>
              <a:t/>
            </a:r>
            <a:br>
              <a:rPr lang="ru-RU" b="1" dirty="0">
                <a:solidFill>
                  <a:srgbClr val="FFFF00"/>
                </a:solidFill>
                <a:effectLst/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8443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28498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chemeClr val="tx1"/>
                </a:solidFill>
                <a:effectLst/>
              </a:rPr>
              <a:t>4. Родина Руснаків це</a:t>
            </a:r>
            <a:r>
              <a:rPr lang="uk-UA" b="1" i="1" dirty="0" smtClean="0">
                <a:solidFill>
                  <a:schemeClr val="tx1"/>
                </a:solidFill>
                <a:effectLst/>
              </a:rPr>
              <a:t>:</a:t>
            </a:r>
            <a:br>
              <a:rPr lang="uk-UA" b="1" i="1" dirty="0" smtClean="0">
                <a:solidFill>
                  <a:schemeClr val="tx1"/>
                </a:solidFill>
                <a:effectLst/>
              </a:rPr>
            </a:br>
            <a:r>
              <a:rPr lang="ru-RU" b="1" dirty="0">
                <a:solidFill>
                  <a:schemeClr val="tx1"/>
                </a:solidFill>
                <a:effectLst/>
              </a:rPr>
              <a:t/>
            </a:r>
            <a:br>
              <a:rPr lang="ru-RU" b="1" dirty="0">
                <a:solidFill>
                  <a:schemeClr val="tx1"/>
                </a:solidFill>
                <a:effectLst/>
              </a:rPr>
            </a:br>
            <a:r>
              <a:rPr lang="uk-UA" dirty="0">
                <a:solidFill>
                  <a:srgbClr val="FFFF00"/>
                </a:solidFill>
                <a:effectLst/>
              </a:rPr>
              <a:t>А)      бабуся, тато, Тетянка;</a:t>
            </a:r>
            <a:r>
              <a:rPr lang="ru-RU" dirty="0">
                <a:solidFill>
                  <a:srgbClr val="FFFF00"/>
                </a:solidFill>
                <a:effectLst/>
              </a:rPr>
              <a:t/>
            </a:r>
            <a:br>
              <a:rPr lang="ru-RU" dirty="0">
                <a:solidFill>
                  <a:srgbClr val="FFFF00"/>
                </a:solidFill>
                <a:effectLst/>
              </a:rPr>
            </a:br>
            <a:r>
              <a:rPr lang="uk-UA" dirty="0">
                <a:solidFill>
                  <a:srgbClr val="FFFF00"/>
                </a:solidFill>
                <a:effectLst/>
              </a:rPr>
              <a:t>Б)      мама і дві доньки;</a:t>
            </a:r>
            <a:r>
              <a:rPr lang="ru-RU" dirty="0">
                <a:solidFill>
                  <a:srgbClr val="FFFF00"/>
                </a:solidFill>
                <a:effectLst/>
              </a:rPr>
              <a:t/>
            </a:r>
            <a:br>
              <a:rPr lang="ru-RU" dirty="0">
                <a:solidFill>
                  <a:srgbClr val="FFFF00"/>
                </a:solidFill>
                <a:effectLst/>
              </a:rPr>
            </a:br>
            <a:r>
              <a:rPr lang="uk-UA" dirty="0">
                <a:solidFill>
                  <a:srgbClr val="FFFF00"/>
                </a:solidFill>
                <a:effectLst/>
              </a:rPr>
              <a:t>В)      тато, мама, Наталка.</a:t>
            </a:r>
            <a:r>
              <a:rPr lang="ru-RU" dirty="0">
                <a:solidFill>
                  <a:srgbClr val="FFFF00"/>
                </a:solidFill>
                <a:effectLst/>
              </a:rPr>
              <a:t/>
            </a:r>
            <a:br>
              <a:rPr lang="ru-RU" dirty="0">
                <a:solidFill>
                  <a:srgbClr val="FFFF00"/>
                </a:solidFill>
                <a:effectLst/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9919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0100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5</a:t>
            </a:r>
            <a:r>
              <a:rPr lang="ru-RU" b="1" i="1" dirty="0" smtClean="0">
                <a:solidFill>
                  <a:schemeClr val="tx1"/>
                </a:solidFill>
              </a:rPr>
              <a:t>. </a:t>
            </a:r>
            <a:r>
              <a:rPr lang="ru-RU" b="1" i="1" dirty="0" err="1" smtClean="0">
                <a:solidFill>
                  <a:schemeClr val="tx1"/>
                </a:solidFill>
              </a:rPr>
              <a:t>Привид</a:t>
            </a:r>
            <a:r>
              <a:rPr lang="ru-RU" b="1" i="1" dirty="0" smtClean="0">
                <a:solidFill>
                  <a:schemeClr val="tx1"/>
                </a:solidFill>
              </a:rPr>
              <a:t> з </a:t>
            </a:r>
            <a:r>
              <a:rPr lang="ru-RU" b="1" i="1" dirty="0" err="1" smtClean="0">
                <a:solidFill>
                  <a:schemeClr val="tx1"/>
                </a:solidFill>
              </a:rPr>
              <a:t>повісті</a:t>
            </a:r>
            <a:r>
              <a:rPr lang="ru-RU" b="1" i="1" dirty="0" smtClean="0">
                <a:solidFill>
                  <a:schemeClr val="tx1"/>
                </a:solidFill>
              </a:rPr>
              <a:t>: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dirty="0" smtClean="0">
                <a:solidFill>
                  <a:srgbClr val="FFFF00"/>
                </a:solidFill>
              </a:rPr>
              <a:t>А)      </a:t>
            </a:r>
            <a:r>
              <a:rPr lang="ru-RU" b="1" dirty="0" err="1" smtClean="0">
                <a:solidFill>
                  <a:srgbClr val="FFFF00"/>
                </a:solidFill>
              </a:rPr>
              <a:t>патріотично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налаштований</a:t>
            </a:r>
            <a:r>
              <a:rPr lang="ru-RU" b="1" dirty="0" smtClean="0">
                <a:solidFill>
                  <a:srgbClr val="FFFF00"/>
                </a:solidFill>
              </a:rPr>
              <a:t>;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Б)      фантастично </a:t>
            </a:r>
            <a:r>
              <a:rPr lang="ru-RU" b="1" dirty="0" err="1" smtClean="0">
                <a:solidFill>
                  <a:srgbClr val="FFFF00"/>
                </a:solidFill>
              </a:rPr>
              <a:t>налаштований</a:t>
            </a:r>
            <a:r>
              <a:rPr lang="ru-RU" b="1" dirty="0" smtClean="0">
                <a:solidFill>
                  <a:srgbClr val="FFFF00"/>
                </a:solidFill>
              </a:rPr>
              <a:t>;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В)      </a:t>
            </a:r>
            <a:r>
              <a:rPr lang="ru-RU" b="1" dirty="0" err="1" smtClean="0">
                <a:solidFill>
                  <a:srgbClr val="FFFF00"/>
                </a:solidFill>
              </a:rPr>
              <a:t>ворожнече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налаштований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25313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429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6. Машка в </a:t>
            </a:r>
            <a:r>
              <a:rPr lang="ru-RU" b="1" i="1" dirty="0" err="1" smtClean="0">
                <a:solidFill>
                  <a:schemeClr val="tx1"/>
                </a:solidFill>
              </a:rPr>
              <a:t>повісті</a:t>
            </a:r>
            <a:r>
              <a:rPr lang="ru-RU" b="1" i="1" dirty="0" smtClean="0">
                <a:solidFill>
                  <a:schemeClr val="tx1"/>
                </a:solidFill>
              </a:rPr>
              <a:t>: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/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С)      </a:t>
            </a:r>
            <a:r>
              <a:rPr lang="ru-RU" b="1" dirty="0" err="1" smtClean="0">
                <a:solidFill>
                  <a:srgbClr val="FFFF00"/>
                </a:solidFill>
              </a:rPr>
              <a:t>автомобіль</a:t>
            </a:r>
            <a:r>
              <a:rPr lang="ru-RU" b="1" dirty="0" smtClean="0">
                <a:solidFill>
                  <a:srgbClr val="FFFF00"/>
                </a:solidFill>
              </a:rPr>
              <a:t>;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Т)       корова;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У)      </a:t>
            </a:r>
            <a:r>
              <a:rPr lang="ru-RU" b="1" dirty="0" err="1" smtClean="0">
                <a:solidFill>
                  <a:srgbClr val="FFFF00"/>
                </a:solidFill>
              </a:rPr>
              <a:t>однокласниця</a:t>
            </a:r>
            <a:r>
              <a:rPr lang="ru-RU" b="1" dirty="0" smtClean="0">
                <a:solidFill>
                  <a:srgbClr val="FFFF00"/>
                </a:solidFill>
              </a:rPr>
              <a:t> Наталки.</a:t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251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5699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7. </a:t>
            </a:r>
            <a:r>
              <a:rPr lang="ru-RU" b="1" i="1" dirty="0" err="1" smtClean="0">
                <a:solidFill>
                  <a:schemeClr val="tx1"/>
                </a:solidFill>
              </a:rPr>
              <a:t>Скільки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згадується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історичних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пам’яток</a:t>
            </a:r>
            <a:r>
              <a:rPr lang="ru-RU" b="1" i="1" dirty="0" smtClean="0">
                <a:solidFill>
                  <a:schemeClr val="tx1"/>
                </a:solidFill>
              </a:rPr>
              <a:t> у </a:t>
            </a:r>
            <a:r>
              <a:rPr lang="ru-RU" b="1" i="1" dirty="0" err="1" smtClean="0">
                <a:solidFill>
                  <a:schemeClr val="tx1"/>
                </a:solidFill>
              </a:rPr>
              <a:t>творі</a:t>
            </a:r>
            <a:r>
              <a:rPr lang="ru-RU" b="1" i="1" dirty="0" smtClean="0">
                <a:solidFill>
                  <a:schemeClr val="tx1"/>
                </a:solidFill>
              </a:rPr>
              <a:t>?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З)       9;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И)      7;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І)        4.</a:t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9523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305800" cy="3843808"/>
          </a:xfrm>
        </p:spPr>
        <p:txBody>
          <a:bodyPr/>
          <a:lstStyle/>
          <a:p>
            <a:pPr algn="r"/>
            <a:r>
              <a:rPr lang="uk-UA" dirty="0" smtClean="0"/>
              <a:t>         </a:t>
            </a:r>
            <a:r>
              <a:rPr lang="uk-UA" b="1" dirty="0" smtClean="0"/>
              <a:t>Епіграф уроку:</a:t>
            </a:r>
            <a:br>
              <a:rPr lang="uk-UA" b="1" dirty="0" smtClean="0"/>
            </a:br>
            <a:r>
              <a:rPr lang="uk-UA" sz="3600" b="1" i="1" dirty="0" smtClean="0">
                <a:solidFill>
                  <a:srgbClr val="FFFF00"/>
                </a:solidFill>
              </a:rPr>
              <a:t>Душу й тіло ми </a:t>
            </a:r>
            <a:r>
              <a:rPr lang="uk-UA" sz="3600" b="1" i="1" dirty="0" err="1" smtClean="0">
                <a:solidFill>
                  <a:srgbClr val="FFFF00"/>
                </a:solidFill>
              </a:rPr>
              <a:t>положим</a:t>
            </a:r>
            <a:r>
              <a:rPr lang="uk-UA" sz="3600" b="1" i="1" dirty="0" smtClean="0">
                <a:solidFill>
                  <a:srgbClr val="FFFF00"/>
                </a:solidFill>
              </a:rPr>
              <a:t> за нашу</a:t>
            </a:r>
            <a:br>
              <a:rPr lang="uk-UA" sz="3600" b="1" i="1" dirty="0" smtClean="0">
                <a:solidFill>
                  <a:srgbClr val="FFFF00"/>
                </a:solidFill>
              </a:rPr>
            </a:br>
            <a:r>
              <a:rPr lang="uk-UA" sz="3600" b="1" i="1" dirty="0">
                <a:solidFill>
                  <a:srgbClr val="FFFF00"/>
                </a:solidFill>
              </a:rPr>
              <a:t> </a:t>
            </a:r>
            <a:r>
              <a:rPr lang="uk-UA" sz="3600" b="1" i="1" dirty="0" smtClean="0">
                <a:solidFill>
                  <a:srgbClr val="FFFF00"/>
                </a:solidFill>
              </a:rPr>
              <a:t>                                                              свободу,</a:t>
            </a:r>
            <a:br>
              <a:rPr lang="uk-UA" sz="3600" b="1" i="1" dirty="0" smtClean="0">
                <a:solidFill>
                  <a:srgbClr val="FFFF00"/>
                </a:solidFill>
              </a:rPr>
            </a:br>
            <a:r>
              <a:rPr lang="uk-UA" sz="3600" b="1" i="1" dirty="0" smtClean="0">
                <a:solidFill>
                  <a:srgbClr val="FFFF00"/>
                </a:solidFill>
              </a:rPr>
              <a:t>І </a:t>
            </a:r>
            <a:r>
              <a:rPr lang="uk-UA" sz="3600" b="1" i="1" dirty="0" err="1" smtClean="0">
                <a:solidFill>
                  <a:srgbClr val="FFFF00"/>
                </a:solidFill>
              </a:rPr>
              <a:t>покажем</a:t>
            </a:r>
            <a:r>
              <a:rPr lang="uk-UA" sz="3600" b="1" i="1" dirty="0" smtClean="0">
                <a:solidFill>
                  <a:srgbClr val="FFFF00"/>
                </a:solidFill>
              </a:rPr>
              <a:t>, що ми, браття, козацького   роду.</a:t>
            </a:r>
            <a:r>
              <a:rPr lang="uk-UA" sz="3600" b="1" dirty="0" smtClean="0">
                <a:solidFill>
                  <a:srgbClr val="FFFF00"/>
                </a:solidFill>
              </a:rPr>
              <a:t/>
            </a:r>
            <a:br>
              <a:rPr lang="uk-UA" sz="3600" b="1" dirty="0" smtClean="0">
                <a:solidFill>
                  <a:srgbClr val="FFFF00"/>
                </a:solidFill>
              </a:rPr>
            </a:br>
            <a:r>
              <a:rPr lang="uk-UA" sz="3600" b="1" dirty="0" smtClean="0">
                <a:solidFill>
                  <a:srgbClr val="FFFF00"/>
                </a:solidFill>
              </a:rPr>
              <a:t/>
            </a:r>
            <a:br>
              <a:rPr lang="uk-UA" sz="3600" b="1" dirty="0" smtClean="0">
                <a:solidFill>
                  <a:srgbClr val="FFFF00"/>
                </a:solidFill>
              </a:rPr>
            </a:br>
            <a:r>
              <a:rPr lang="uk-UA" sz="3600" b="1" dirty="0" smtClean="0">
                <a:solidFill>
                  <a:srgbClr val="FFFF00"/>
                </a:solidFill>
              </a:rPr>
              <a:t>Гімн України</a:t>
            </a:r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uk-UA" sz="3600" b="1" dirty="0" smtClean="0">
                <a:solidFill>
                  <a:srgbClr val="FFFF00"/>
                </a:solidFill>
              </a:rPr>
              <a:t>муз. М.Вербицького</a:t>
            </a:r>
            <a:br>
              <a:rPr lang="uk-UA" sz="3600" b="1" dirty="0" smtClean="0">
                <a:solidFill>
                  <a:srgbClr val="FFFF00"/>
                </a:solidFill>
              </a:rPr>
            </a:br>
            <a:r>
              <a:rPr lang="uk-UA" sz="3600" b="1" dirty="0" smtClean="0">
                <a:solidFill>
                  <a:srgbClr val="FFFF00"/>
                </a:solidFill>
              </a:rPr>
              <a:t>сл. П.Чубинського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25748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429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8. У </a:t>
            </a:r>
            <a:r>
              <a:rPr lang="ru-RU" b="1" i="1" dirty="0" err="1" smtClean="0">
                <a:solidFill>
                  <a:schemeClr val="tx1"/>
                </a:solidFill>
              </a:rPr>
              <a:t>повісті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можна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зустріти</a:t>
            </a:r>
            <a:r>
              <a:rPr lang="ru-RU" b="1" i="1" dirty="0" smtClean="0">
                <a:solidFill>
                  <a:schemeClr val="tx1"/>
                </a:solidFill>
              </a:rPr>
              <a:t>: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/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Л)       </a:t>
            </a:r>
            <a:r>
              <a:rPr lang="ru-RU" b="1" dirty="0" err="1" smtClean="0">
                <a:solidFill>
                  <a:srgbClr val="FFFF00"/>
                </a:solidFill>
              </a:rPr>
              <a:t>нечисту</a:t>
            </a:r>
            <a:r>
              <a:rPr lang="ru-RU" b="1" dirty="0" smtClean="0">
                <a:solidFill>
                  <a:srgbClr val="FFFF00"/>
                </a:solidFill>
              </a:rPr>
              <a:t> силу;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М)      </a:t>
            </a:r>
            <a:r>
              <a:rPr lang="ru-RU" b="1" dirty="0" err="1" smtClean="0">
                <a:solidFill>
                  <a:srgbClr val="FFFF00"/>
                </a:solidFill>
              </a:rPr>
              <a:t>космічних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істот</a:t>
            </a:r>
            <a:r>
              <a:rPr lang="ru-RU" b="1" dirty="0" smtClean="0">
                <a:solidFill>
                  <a:srgbClr val="FFFF00"/>
                </a:solidFill>
              </a:rPr>
              <a:t>;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Н)       </a:t>
            </a:r>
            <a:r>
              <a:rPr lang="ru-RU" b="1" dirty="0" err="1" smtClean="0">
                <a:solidFill>
                  <a:srgbClr val="FFFF00"/>
                </a:solidFill>
              </a:rPr>
              <a:t>роботів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66638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28498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9. У </a:t>
            </a:r>
            <a:r>
              <a:rPr lang="ru-RU" b="1" i="1" dirty="0" err="1" smtClean="0"/>
              <a:t>творі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згадуються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назви</a:t>
            </a:r>
            <a:r>
              <a:rPr lang="ru-RU" b="1" i="1" dirty="0" smtClean="0"/>
              <a:t>: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dirty="0" smtClean="0">
                <a:solidFill>
                  <a:srgbClr val="FFFF00"/>
                </a:solidFill>
              </a:rPr>
              <a:t>А)        </a:t>
            </a:r>
            <a:r>
              <a:rPr lang="ru-RU" b="1" dirty="0" err="1" smtClean="0">
                <a:solidFill>
                  <a:srgbClr val="FFFF00"/>
                </a:solidFill>
              </a:rPr>
              <a:t>річок</a:t>
            </a:r>
            <a:r>
              <a:rPr lang="ru-RU" b="1" dirty="0" smtClean="0">
                <a:solidFill>
                  <a:srgbClr val="FFFF00"/>
                </a:solidFill>
              </a:rPr>
              <a:t>;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Б)       </a:t>
            </a:r>
            <a:r>
              <a:rPr lang="ru-RU" b="1" dirty="0" err="1" smtClean="0">
                <a:solidFill>
                  <a:srgbClr val="FFFF00"/>
                </a:solidFill>
              </a:rPr>
              <a:t>океанів</a:t>
            </a:r>
            <a:r>
              <a:rPr lang="ru-RU" b="1" dirty="0" smtClean="0">
                <a:solidFill>
                  <a:srgbClr val="FFFF00"/>
                </a:solidFill>
              </a:rPr>
              <a:t>;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В)       </a:t>
            </a:r>
            <a:r>
              <a:rPr lang="ru-RU" b="1" dirty="0" err="1" smtClean="0">
                <a:solidFill>
                  <a:srgbClr val="FFFF00"/>
                </a:solidFill>
              </a:rPr>
              <a:t>морів</a:t>
            </a:r>
            <a:r>
              <a:rPr lang="ru-RU" b="1" dirty="0" smtClean="0">
                <a:solidFill>
                  <a:srgbClr val="FFFF00"/>
                </a:solidFill>
              </a:rPr>
              <a:t>;</a:t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85898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7301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10. </a:t>
            </a:r>
            <a:r>
              <a:rPr lang="ru-RU" b="1" i="1" dirty="0" err="1" smtClean="0"/>
              <a:t>Наталочка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скріпляє</a:t>
            </a:r>
            <a:r>
              <a:rPr lang="ru-RU" b="1" i="1" dirty="0" smtClean="0"/>
              <a:t> угоду з </a:t>
            </a:r>
            <a:r>
              <a:rPr lang="ru-RU" b="1" i="1" dirty="0" err="1" smtClean="0"/>
              <a:t>чортиком</a:t>
            </a:r>
            <a:r>
              <a:rPr lang="ru-RU" b="1" i="1" dirty="0" smtClean="0"/>
              <a:t> Антипом </a:t>
            </a:r>
            <a:r>
              <a:rPr lang="ru-RU" b="1" i="1" dirty="0" err="1" smtClean="0"/>
              <a:t>краплею</a:t>
            </a:r>
            <a:r>
              <a:rPr lang="ru-RU" b="1" i="1" dirty="0" smtClean="0"/>
              <a:t>: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dirty="0" smtClean="0">
                <a:solidFill>
                  <a:srgbClr val="FFFF00"/>
                </a:solidFill>
              </a:rPr>
              <a:t>Д)       </a:t>
            </a:r>
            <a:r>
              <a:rPr lang="ru-RU" b="1" dirty="0" err="1" smtClean="0">
                <a:solidFill>
                  <a:srgbClr val="FFFF00"/>
                </a:solidFill>
              </a:rPr>
              <a:t>власної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крові</a:t>
            </a:r>
            <a:r>
              <a:rPr lang="ru-RU" b="1" dirty="0" smtClean="0">
                <a:solidFill>
                  <a:srgbClr val="FFFF00"/>
                </a:solidFill>
              </a:rPr>
              <a:t>;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Е)       </a:t>
            </a:r>
            <a:r>
              <a:rPr lang="ru-RU" b="1" dirty="0" err="1" smtClean="0">
                <a:solidFill>
                  <a:srgbClr val="FFFF00"/>
                </a:solidFill>
              </a:rPr>
              <a:t>джерельної</a:t>
            </a:r>
            <a:r>
              <a:rPr lang="ru-RU" b="1" dirty="0" smtClean="0">
                <a:solidFill>
                  <a:srgbClr val="FFFF00"/>
                </a:solidFill>
              </a:rPr>
              <a:t> води;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Є)       </a:t>
            </a:r>
            <a:r>
              <a:rPr lang="ru-RU" b="1" dirty="0" err="1" smtClean="0">
                <a:solidFill>
                  <a:srgbClr val="FFFF00"/>
                </a:solidFill>
              </a:rPr>
              <a:t>яблуневого</a:t>
            </a:r>
            <a:r>
              <a:rPr lang="ru-RU" b="1" dirty="0" smtClean="0">
                <a:solidFill>
                  <a:srgbClr val="FFFF00"/>
                </a:solidFill>
              </a:rPr>
              <a:t> соку.</a:t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5775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8518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11.Чому родина </a:t>
            </a:r>
            <a:r>
              <a:rPr lang="ru-RU" b="1" i="1" dirty="0" err="1" smtClean="0"/>
              <a:t>Руснаків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вирушила</a:t>
            </a:r>
            <a:r>
              <a:rPr lang="ru-RU" b="1" i="1" dirty="0" smtClean="0"/>
              <a:t> у </a:t>
            </a:r>
            <a:r>
              <a:rPr lang="ru-RU" b="1" i="1" dirty="0" err="1" smtClean="0"/>
              <a:t>пошуки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козацької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шаблі</a:t>
            </a:r>
            <a:r>
              <a:rPr lang="ru-RU" b="1" i="1" dirty="0" smtClean="0"/>
              <a:t>?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dirty="0" smtClean="0">
                <a:solidFill>
                  <a:srgbClr val="FFFF00"/>
                </a:solidFill>
              </a:rPr>
              <a:t>С)       </a:t>
            </a:r>
            <a:r>
              <a:rPr lang="ru-RU" b="1" dirty="0" err="1" smtClean="0">
                <a:solidFill>
                  <a:srgbClr val="FFFF00"/>
                </a:solidFill>
              </a:rPr>
              <a:t>бо</a:t>
            </a:r>
            <a:r>
              <a:rPr lang="ru-RU" b="1" dirty="0" smtClean="0">
                <a:solidFill>
                  <a:srgbClr val="FFFF00"/>
                </a:solidFill>
              </a:rPr>
              <a:t> вони </a:t>
            </a:r>
            <a:r>
              <a:rPr lang="ru-RU" b="1" dirty="0" err="1" smtClean="0">
                <a:solidFill>
                  <a:srgbClr val="FFFF00"/>
                </a:solidFill>
              </a:rPr>
              <a:t>хотіли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її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продати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           за кордон;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Т)       </a:t>
            </a:r>
            <a:r>
              <a:rPr lang="ru-RU" b="1" dirty="0" err="1" smtClean="0">
                <a:solidFill>
                  <a:srgbClr val="FFFF00"/>
                </a:solidFill>
              </a:rPr>
              <a:t>аби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створити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власну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          </a:t>
            </a:r>
            <a:r>
              <a:rPr lang="ru-RU" b="1" dirty="0" err="1" smtClean="0">
                <a:solidFill>
                  <a:srgbClr val="FFFF00"/>
                </a:solidFill>
              </a:rPr>
              <a:t>колекцію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козацьких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реліквій</a:t>
            </a:r>
            <a:r>
              <a:rPr lang="ru-RU" b="1" dirty="0" smtClean="0">
                <a:solidFill>
                  <a:srgbClr val="FFFF00"/>
                </a:solidFill>
              </a:rPr>
              <a:t>;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У)       </a:t>
            </a:r>
            <a:r>
              <a:rPr lang="ru-RU" b="1" dirty="0" err="1" smtClean="0">
                <a:solidFill>
                  <a:srgbClr val="FFFF00"/>
                </a:solidFill>
              </a:rPr>
              <a:t>бо</a:t>
            </a:r>
            <a:r>
              <a:rPr lang="ru-RU" b="1" dirty="0" smtClean="0">
                <a:solidFill>
                  <a:srgbClr val="FFFF00"/>
                </a:solidFill>
              </a:rPr>
              <a:t> вони </a:t>
            </a:r>
            <a:r>
              <a:rPr lang="ru-RU" b="1" dirty="0" err="1" smtClean="0">
                <a:solidFill>
                  <a:srgbClr val="FFFF00"/>
                </a:solidFill>
              </a:rPr>
              <a:t>були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патріотами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          </a:t>
            </a:r>
            <a:r>
              <a:rPr lang="ru-RU" b="1" dirty="0" err="1" smtClean="0">
                <a:solidFill>
                  <a:srgbClr val="FFFF00"/>
                </a:solidFill>
              </a:rPr>
              <a:t>свої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країни</a:t>
            </a:r>
            <a:r>
              <a:rPr lang="ru-RU" b="1" dirty="0" smtClean="0">
                <a:solidFill>
                  <a:srgbClr val="FFFF00"/>
                </a:solidFill>
              </a:rPr>
              <a:t>;</a:t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0439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12 </a:t>
            </a:r>
            <a:r>
              <a:rPr lang="ru-RU" b="1" dirty="0" err="1" smtClean="0">
                <a:solidFill>
                  <a:schemeClr val="tx1"/>
                </a:solidFill>
              </a:rPr>
              <a:t>Зі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скількох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розділів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складається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повість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Ф)      16;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Х)      11;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Ц)      23.</a:t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39561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6510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                       Звірте    відповіді:</a:t>
            </a:r>
            <a:br>
              <a:rPr lang="uk-UA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1.    </a:t>
            </a:r>
            <a:r>
              <a:rPr lang="uk-UA" b="1" dirty="0" smtClean="0">
                <a:solidFill>
                  <a:srgbClr val="FFFF00"/>
                </a:solidFill>
              </a:rPr>
              <a:t>С</a:t>
            </a:r>
            <a:r>
              <a:rPr lang="uk-UA" dirty="0" smtClean="0"/>
              <a:t>                    6.   </a:t>
            </a:r>
            <a:r>
              <a:rPr lang="uk-UA" b="1" dirty="0" smtClean="0">
                <a:solidFill>
                  <a:srgbClr val="002060"/>
                </a:solidFill>
              </a:rPr>
              <a:t>Д</a:t>
            </a:r>
            <a:r>
              <a:rPr lang="uk-UA" dirty="0" smtClean="0"/>
              <a:t>            9.     </a:t>
            </a:r>
            <a:r>
              <a:rPr lang="uk-UA" b="1" dirty="0" smtClean="0">
                <a:solidFill>
                  <a:srgbClr val="FFFF00"/>
                </a:solidFill>
              </a:rPr>
              <a:t>С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2.   </a:t>
            </a:r>
            <a:r>
              <a:rPr lang="uk-UA" b="1" dirty="0" smtClean="0">
                <a:solidFill>
                  <a:srgbClr val="FFFF00"/>
                </a:solidFill>
              </a:rPr>
              <a:t>Л</a:t>
            </a:r>
            <a:r>
              <a:rPr lang="uk-UA" dirty="0" smtClean="0"/>
              <a:t>                    7.   </a:t>
            </a:r>
            <a:r>
              <a:rPr lang="uk-UA" b="1" dirty="0" smtClean="0">
                <a:solidFill>
                  <a:srgbClr val="002060"/>
                </a:solidFill>
              </a:rPr>
              <a:t>У             </a:t>
            </a:r>
            <a:r>
              <a:rPr lang="uk-UA" b="1" dirty="0" smtClean="0">
                <a:solidFill>
                  <a:schemeClr val="tx1"/>
                </a:solidFill>
              </a:rPr>
              <a:t>10.   </a:t>
            </a:r>
            <a:r>
              <a:rPr lang="uk-UA" b="1" dirty="0" smtClean="0">
                <a:solidFill>
                  <a:srgbClr val="FFFF00"/>
                </a:solidFill>
              </a:rPr>
              <a:t>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3.   </a:t>
            </a:r>
            <a:r>
              <a:rPr lang="uk-UA" b="1" dirty="0" smtClean="0">
                <a:solidFill>
                  <a:srgbClr val="FFFF00"/>
                </a:solidFill>
              </a:rPr>
              <a:t>А </a:t>
            </a:r>
            <a:r>
              <a:rPr lang="uk-UA" dirty="0" smtClean="0"/>
              <a:t>                    8.   </a:t>
            </a:r>
            <a:r>
              <a:rPr lang="uk-UA" b="1" dirty="0" smtClean="0">
                <a:solidFill>
                  <a:srgbClr val="002060"/>
                </a:solidFill>
              </a:rPr>
              <a:t>Х            </a:t>
            </a:r>
            <a:r>
              <a:rPr lang="uk-UA" b="1" dirty="0" smtClean="0">
                <a:solidFill>
                  <a:schemeClr val="tx1"/>
                </a:solidFill>
              </a:rPr>
              <a:t>11.     </a:t>
            </a:r>
            <a:r>
              <a:rPr lang="uk-UA" b="1" dirty="0" smtClean="0">
                <a:solidFill>
                  <a:srgbClr val="FFFF00"/>
                </a:solidFill>
              </a:rPr>
              <a:t>Л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4.   </a:t>
            </a:r>
            <a:r>
              <a:rPr lang="uk-UA" b="1" dirty="0" smtClean="0">
                <a:solidFill>
                  <a:srgbClr val="FFFF00"/>
                </a:solidFill>
              </a:rPr>
              <a:t>В</a:t>
            </a:r>
            <a:r>
              <a:rPr lang="uk-UA" dirty="0" smtClean="0"/>
              <a:t>                                          12.    </a:t>
            </a:r>
            <a:r>
              <a:rPr lang="uk-UA" b="1" dirty="0" smtClean="0">
                <a:solidFill>
                  <a:srgbClr val="FFFF00"/>
                </a:solidFill>
              </a:rPr>
              <a:t>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5.   </a:t>
            </a:r>
            <a:r>
              <a:rPr lang="uk-UA" b="1" dirty="0" smtClean="0">
                <a:solidFill>
                  <a:srgbClr val="FFFF00"/>
                </a:solidFill>
              </a:rPr>
              <a:t>А </a:t>
            </a:r>
            <a:r>
              <a:rPr lang="uk-UA" dirty="0" smtClean="0"/>
              <a:t>                             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16842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5400" b="1" dirty="0">
                <a:solidFill>
                  <a:srgbClr val="FFFF00"/>
                </a:solidFill>
              </a:rPr>
              <a:t>«Я себе вважаю справжнім </a:t>
            </a:r>
            <a:r>
              <a:rPr lang="uk-UA" sz="5400" b="1" dirty="0" smtClean="0">
                <a:solidFill>
                  <a:srgbClr val="FFFF00"/>
                </a:solidFill>
              </a:rPr>
              <a:t>патріотом</a:t>
            </a:r>
          </a:p>
          <a:p>
            <a:pPr marL="0" indent="0">
              <a:buNone/>
            </a:pPr>
            <a:r>
              <a:rPr lang="uk-UA" sz="5400" b="1" dirty="0" smtClean="0">
                <a:solidFill>
                  <a:srgbClr val="FFFF00"/>
                </a:solidFill>
              </a:rPr>
              <a:t>( </a:t>
            </a:r>
            <a:r>
              <a:rPr lang="uk-UA" sz="5400" b="1" dirty="0">
                <a:solidFill>
                  <a:srgbClr val="FFFF00"/>
                </a:solidFill>
              </a:rPr>
              <a:t>справжньою патріоткою) тому що я….»</a:t>
            </a:r>
            <a:endParaRPr lang="ru-RU" sz="5400" b="1" dirty="0">
              <a:solidFill>
                <a:srgbClr val="FFFF00"/>
              </a:solidFill>
            </a:endParaRPr>
          </a:p>
          <a:p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Принцип незакінченого речення: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9157517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effectLst/>
              </a:rPr>
              <a:t>ДОМАШНЄ ЗАВДАННЯ:</a:t>
            </a:r>
            <a:br>
              <a:rPr lang="uk-UA" sz="3600" b="1" dirty="0" smtClean="0">
                <a:effectLst/>
              </a:rPr>
            </a:br>
            <a:r>
              <a:rPr lang="ru-RU" sz="4400" dirty="0" smtClean="0">
                <a:solidFill>
                  <a:srgbClr val="FFFF00"/>
                </a:solidFill>
                <a:effectLst/>
              </a:rPr>
              <a:t>   1. </a:t>
            </a:r>
            <a:r>
              <a:rPr lang="uk-UA" sz="3600" b="1" dirty="0" smtClean="0">
                <a:solidFill>
                  <a:srgbClr val="FFFF00"/>
                </a:solidFill>
                <a:effectLst/>
              </a:rPr>
              <a:t>Читати </a:t>
            </a:r>
            <a:r>
              <a:rPr lang="uk-UA" sz="3600" b="1" dirty="0">
                <a:solidFill>
                  <a:srgbClr val="FFFF00"/>
                </a:solidFill>
                <a:effectLst/>
              </a:rPr>
              <a:t>по розділам з сайту (зареєструватися власноруч </a:t>
            </a:r>
            <a:r>
              <a:rPr lang="uk-UA" sz="3600" b="1">
                <a:solidFill>
                  <a:srgbClr val="FFFF00"/>
                </a:solidFill>
                <a:effectLst/>
              </a:rPr>
              <a:t>або </a:t>
            </a:r>
            <a:r>
              <a:rPr lang="uk-UA" sz="3600" b="1" smtClean="0">
                <a:solidFill>
                  <a:srgbClr val="FFFF00"/>
                </a:solidFill>
                <a:effectLst/>
              </a:rPr>
              <a:t>за </a:t>
            </a:r>
            <a:r>
              <a:rPr lang="uk-UA" sz="3600" b="1" dirty="0">
                <a:solidFill>
                  <a:srgbClr val="FFFF00"/>
                </a:solidFill>
                <a:effectLst/>
              </a:rPr>
              <a:t>допомогою</a:t>
            </a:r>
            <a:r>
              <a:rPr lang="uk-UA" sz="3600" b="1" dirty="0" smtClean="0">
                <a:solidFill>
                  <a:srgbClr val="FFFF00"/>
                </a:solidFill>
                <a:effectLst/>
              </a:rPr>
              <a:t>).</a:t>
            </a:r>
            <a:r>
              <a:rPr lang="ru-RU" sz="3600" b="1" dirty="0">
                <a:solidFill>
                  <a:srgbClr val="FFFF00"/>
                </a:solidFill>
                <a:effectLst/>
              </a:rPr>
              <a:t/>
            </a:r>
            <a:br>
              <a:rPr lang="ru-RU" sz="3600" b="1" dirty="0">
                <a:solidFill>
                  <a:srgbClr val="FFFF00"/>
                </a:solidFill>
                <a:effectLst/>
              </a:rPr>
            </a:br>
            <a:r>
              <a:rPr lang="ru-RU" sz="3600" b="1" dirty="0" smtClean="0">
                <a:solidFill>
                  <a:srgbClr val="FFFF00"/>
                </a:solidFill>
                <a:effectLst/>
              </a:rPr>
              <a:t>2.</a:t>
            </a:r>
            <a:r>
              <a:rPr lang="uk-UA" sz="3600" b="1" dirty="0" smtClean="0">
                <a:solidFill>
                  <a:srgbClr val="FFFF00"/>
                </a:solidFill>
                <a:effectLst/>
              </a:rPr>
              <a:t>*Виписати </a:t>
            </a:r>
            <a:r>
              <a:rPr lang="uk-UA" sz="3600" b="1" dirty="0">
                <a:solidFill>
                  <a:srgbClr val="FFFF00"/>
                </a:solidFill>
                <a:effectLst/>
              </a:rPr>
              <a:t>з відповідного розділу прислів’я, приказки, загадки, фразеологізми.</a:t>
            </a:r>
            <a:r>
              <a:rPr lang="ru-RU" sz="3600" b="1" dirty="0">
                <a:solidFill>
                  <a:srgbClr val="FFFF00"/>
                </a:solidFill>
                <a:effectLst/>
              </a:rPr>
              <a:t/>
            </a:r>
            <a:br>
              <a:rPr lang="ru-RU" sz="3600" b="1" dirty="0">
                <a:solidFill>
                  <a:srgbClr val="FFFF00"/>
                </a:solidFill>
                <a:effectLst/>
              </a:rPr>
            </a:br>
            <a:r>
              <a:rPr lang="ru-RU" sz="3600" b="1" dirty="0" smtClean="0">
                <a:solidFill>
                  <a:srgbClr val="FFFF00"/>
                </a:solidFill>
                <a:effectLst/>
              </a:rPr>
              <a:t>3.(</a:t>
            </a:r>
            <a:r>
              <a:rPr lang="uk-UA" sz="3600" b="1" dirty="0" smtClean="0">
                <a:solidFill>
                  <a:srgbClr val="FFFF00"/>
                </a:solidFill>
                <a:effectLst/>
              </a:rPr>
              <a:t>За бажанням) </a:t>
            </a:r>
            <a:r>
              <a:rPr lang="uk-UA" sz="3600" b="1" dirty="0">
                <a:solidFill>
                  <a:srgbClr val="FFFF00"/>
                </a:solidFill>
                <a:effectLst/>
              </a:rPr>
              <a:t>малюнок до свого розділу, скласти вірш до вивченого твору.</a:t>
            </a:r>
            <a:r>
              <a:rPr lang="ru-RU" sz="3600" b="1" dirty="0">
                <a:solidFill>
                  <a:srgbClr val="FFFF00"/>
                </a:solidFill>
                <a:effectLst/>
              </a:rPr>
              <a:t/>
            </a:r>
            <a:br>
              <a:rPr lang="ru-RU" sz="3600" b="1" dirty="0">
                <a:solidFill>
                  <a:srgbClr val="FFFF00"/>
                </a:solidFill>
                <a:effectLst/>
              </a:rPr>
            </a:br>
            <a:r>
              <a:rPr lang="uk-UA" sz="3600" b="1" dirty="0">
                <a:solidFill>
                  <a:srgbClr val="FFFF00"/>
                </a:solidFill>
                <a:effectLst/>
              </a:rPr>
              <a:t> </a:t>
            </a:r>
            <a:r>
              <a:rPr lang="ru-RU" sz="3600" b="1" dirty="0">
                <a:solidFill>
                  <a:srgbClr val="FFFF00"/>
                </a:solidFill>
                <a:effectLst/>
              </a:rPr>
              <a:t/>
            </a:r>
            <a:br>
              <a:rPr lang="ru-RU" sz="3600" b="1" dirty="0">
                <a:solidFill>
                  <a:srgbClr val="FFFF00"/>
                </a:solidFill>
                <a:effectLst/>
              </a:rPr>
            </a:br>
            <a:r>
              <a:rPr lang="uk-UA" sz="3600" b="1" dirty="0">
                <a:solidFill>
                  <a:srgbClr val="FFFF00"/>
                </a:solidFill>
                <a:effectLst/>
              </a:rPr>
              <a:t> </a:t>
            </a:r>
            <a:r>
              <a:rPr lang="ru-RU" sz="3600" b="1" dirty="0">
                <a:solidFill>
                  <a:srgbClr val="FFFF00"/>
                </a:solidFill>
                <a:effectLst/>
              </a:rPr>
              <a:t/>
            </a:r>
            <a:br>
              <a:rPr lang="ru-RU" sz="3600" b="1" dirty="0">
                <a:solidFill>
                  <a:srgbClr val="FFFF00"/>
                </a:solidFill>
                <a:effectLst/>
              </a:rPr>
            </a:b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5610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админ\Рабочий стол\урок\img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6"/>
            <a:ext cx="9071592" cy="6611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59772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96136" y="457200"/>
            <a:ext cx="2966864" cy="405192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ПРОБЛЕМНЕ ПИТАННЯ:</a:t>
            </a:r>
            <a:br>
              <a:rPr lang="uk-UA" sz="3200" b="1" dirty="0" smtClean="0"/>
            </a:br>
            <a:r>
              <a:rPr lang="uk-UA" sz="3200" b="1" dirty="0"/>
              <a:t/>
            </a:r>
            <a:br>
              <a:rPr lang="uk-UA" sz="3200" b="1" dirty="0"/>
            </a:br>
            <a:r>
              <a:rPr lang="uk-UA" sz="3200" b="1" dirty="0" smtClean="0">
                <a:solidFill>
                  <a:srgbClr val="FFFF00"/>
                </a:solidFill>
              </a:rPr>
              <a:t>Навіщо нам, українцям, потрібні козацькі реліквії?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Documents and Settings\админ\Рабочий стол\урок\f7d71514bff34f8d7827c87a520147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4708901" cy="6048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48654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229600" cy="1219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 err="1">
                <a:solidFill>
                  <a:schemeClr val="tx1"/>
                </a:solidFill>
              </a:rPr>
              <a:t>Тлумачний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словничок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err="1" smtClean="0">
                <a:solidFill>
                  <a:schemeClr val="tx1"/>
                </a:solidFill>
              </a:rPr>
              <a:t>Реліквія</a:t>
            </a:r>
            <a:r>
              <a:rPr lang="ru-RU" b="1" dirty="0" smtClean="0">
                <a:solidFill>
                  <a:schemeClr val="tx1"/>
                </a:solidFill>
              </a:rPr>
              <a:t> (</a:t>
            </a:r>
            <a:r>
              <a:rPr lang="ru-RU" b="1" dirty="0" err="1" smtClean="0">
                <a:solidFill>
                  <a:schemeClr val="tx1"/>
                </a:solidFill>
              </a:rPr>
              <a:t>від</a:t>
            </a:r>
            <a:r>
              <a:rPr lang="ru-RU" b="1" dirty="0" smtClean="0">
                <a:solidFill>
                  <a:schemeClr val="tx1"/>
                </a:solidFill>
              </a:rPr>
              <a:t> лат. </a:t>
            </a:r>
            <a:r>
              <a:rPr lang="en-US" b="1" dirty="0" err="1" smtClean="0">
                <a:solidFill>
                  <a:schemeClr val="tx1"/>
                </a:solidFill>
              </a:rPr>
              <a:t>relinquere</a:t>
            </a:r>
            <a:r>
              <a:rPr lang="en-US" b="1" dirty="0" smtClean="0">
                <a:solidFill>
                  <a:schemeClr val="tx1"/>
                </a:solidFill>
              </a:rPr>
              <a:t> — «</a:t>
            </a:r>
            <a:r>
              <a:rPr lang="ru-RU" b="1" dirty="0" err="1" smtClean="0">
                <a:solidFill>
                  <a:schemeClr val="tx1"/>
                </a:solidFill>
              </a:rPr>
              <a:t>залишатися</a:t>
            </a:r>
            <a:r>
              <a:rPr lang="ru-RU" b="1" dirty="0" smtClean="0">
                <a:solidFill>
                  <a:schemeClr val="tx1"/>
                </a:solidFill>
              </a:rPr>
              <a:t>»),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— </a:t>
            </a:r>
            <a:r>
              <a:rPr lang="ru-RU" b="1" dirty="0" err="1">
                <a:solidFill>
                  <a:srgbClr val="FFFF00"/>
                </a:solidFill>
              </a:rPr>
              <a:t>шанована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річ</a:t>
            </a:r>
            <a:r>
              <a:rPr lang="ru-RU" b="1" dirty="0">
                <a:solidFill>
                  <a:srgbClr val="FFFF00"/>
                </a:solidFill>
              </a:rPr>
              <a:t>, яку свято </a:t>
            </a:r>
            <a:r>
              <a:rPr lang="ru-RU" b="1" dirty="0" err="1">
                <a:solidFill>
                  <a:srgbClr val="FFFF00"/>
                </a:solidFill>
              </a:rPr>
              <a:t>зберігають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пов'язану</a:t>
            </a:r>
            <a:r>
              <a:rPr lang="ru-RU" b="1" dirty="0">
                <a:solidFill>
                  <a:srgbClr val="FFFF00"/>
                </a:solidFill>
              </a:rPr>
              <a:t> з </a:t>
            </a:r>
            <a:r>
              <a:rPr lang="ru-RU" b="1" dirty="0" err="1">
                <a:solidFill>
                  <a:srgbClr val="FFFF00"/>
                </a:solidFill>
              </a:rPr>
              <a:t>історичними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або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релігійними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подіями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минулого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997704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1916832"/>
            <a:ext cx="2057400" cy="1066800"/>
          </a:xfrm>
        </p:spPr>
        <p:txBody>
          <a:bodyPr>
            <a:norm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24128" y="1268760"/>
            <a:ext cx="3024336" cy="441960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uk-UA" sz="2800" b="1" dirty="0" smtClean="0">
                <a:solidFill>
                  <a:srgbClr val="FFFF00"/>
                </a:solidFill>
              </a:rPr>
              <a:t>-  біографія</a:t>
            </a:r>
            <a:r>
              <a:rPr lang="uk-UA" sz="2800" b="1" dirty="0">
                <a:solidFill>
                  <a:srgbClr val="FFFF00"/>
                </a:solidFill>
              </a:rPr>
              <a:t>;</a:t>
            </a:r>
            <a:br>
              <a:rPr lang="uk-UA" sz="2800" b="1" dirty="0">
                <a:solidFill>
                  <a:srgbClr val="FFFF00"/>
                </a:solidFill>
              </a:rPr>
            </a:br>
            <a:r>
              <a:rPr lang="uk-UA" sz="2800" b="1" dirty="0">
                <a:solidFill>
                  <a:srgbClr val="FFFF00"/>
                </a:solidFill>
              </a:rPr>
              <a:t>- </a:t>
            </a:r>
            <a:r>
              <a:rPr lang="uk-UA" sz="2800" b="1" dirty="0" smtClean="0">
                <a:solidFill>
                  <a:srgbClr val="FFFF00"/>
                </a:solidFill>
              </a:rPr>
              <a:t>  місця                 роботи</a:t>
            </a:r>
            <a:r>
              <a:rPr lang="uk-UA" sz="2800" b="1" dirty="0">
                <a:solidFill>
                  <a:srgbClr val="FFFF00"/>
                </a:solidFill>
              </a:rPr>
              <a:t>;</a:t>
            </a:r>
            <a:br>
              <a:rPr lang="uk-UA" sz="2800" b="1" dirty="0">
                <a:solidFill>
                  <a:srgbClr val="FFFF00"/>
                </a:solidFill>
              </a:rPr>
            </a:br>
            <a:r>
              <a:rPr lang="uk-UA" sz="2800" b="1" dirty="0">
                <a:solidFill>
                  <a:srgbClr val="FFFF00"/>
                </a:solidFill>
              </a:rPr>
              <a:t>- </a:t>
            </a:r>
            <a:r>
              <a:rPr lang="uk-UA" sz="2800" b="1" dirty="0" smtClean="0">
                <a:solidFill>
                  <a:srgbClr val="FFFF00"/>
                </a:solidFill>
              </a:rPr>
              <a:t>  </a:t>
            </a:r>
            <a:r>
              <a:rPr lang="uk-UA" sz="2800" b="1" dirty="0" smtClean="0">
                <a:solidFill>
                  <a:srgbClr val="FFFF00"/>
                </a:solidFill>
              </a:rPr>
              <a:t>публікація; </a:t>
            </a:r>
            <a:r>
              <a:rPr lang="uk-UA" sz="2800" b="1" dirty="0" smtClean="0">
                <a:solidFill>
                  <a:srgbClr val="FFFF00"/>
                </a:solidFill>
              </a:rPr>
              <a:t>-   відзнаки </a:t>
            </a:r>
            <a:r>
              <a:rPr lang="uk-UA" sz="2800" b="1" dirty="0">
                <a:solidFill>
                  <a:srgbClr val="FFFF00"/>
                </a:solidFill>
              </a:rPr>
              <a:t>та </a:t>
            </a:r>
            <a:r>
              <a:rPr lang="uk-UA" sz="2800" b="1" dirty="0" smtClean="0">
                <a:solidFill>
                  <a:srgbClr val="FFFF00"/>
                </a:solidFill>
              </a:rPr>
              <a:t>нагороди.</a:t>
            </a:r>
            <a:endParaRPr lang="ru-RU" sz="2800" dirty="0"/>
          </a:p>
        </p:txBody>
      </p:sp>
      <p:pic>
        <p:nvPicPr>
          <p:cNvPr id="1027" name="Picture 3" descr="C:\Documents and Settings\админ\Рабочий стол\урок\long_ArticlePortletImage_763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97" t="5467" b="5467"/>
          <a:stretch/>
        </p:blipFill>
        <p:spPr bwMode="auto">
          <a:xfrm>
            <a:off x="467544" y="764704"/>
            <a:ext cx="4629398" cy="556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188640"/>
            <a:ext cx="60124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/>
              <a:t>Виступ</a:t>
            </a:r>
            <a:r>
              <a:rPr lang="ru-RU" sz="3200" b="1" dirty="0"/>
              <a:t> </a:t>
            </a:r>
            <a:r>
              <a:rPr lang="ru-RU" sz="3200" b="1" dirty="0" err="1"/>
              <a:t>дослідницької</a:t>
            </a:r>
            <a:r>
              <a:rPr lang="ru-RU" sz="3200" b="1" dirty="0"/>
              <a:t> </a:t>
            </a:r>
            <a:r>
              <a:rPr lang="ru-RU" sz="3200" b="1" dirty="0" err="1"/>
              <a:t>групи</a:t>
            </a:r>
            <a:r>
              <a:rPr lang="ru-RU" sz="3200" b="1" dirty="0"/>
              <a:t>:</a:t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32387089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610770"/>
            <a:ext cx="8229600" cy="1219200"/>
          </a:xfrm>
        </p:spPr>
        <p:txBody>
          <a:bodyPr>
            <a:noAutofit/>
          </a:bodyPr>
          <a:lstStyle/>
          <a:p>
            <a:r>
              <a:rPr lang="uk-UA" sz="2400" b="1" dirty="0">
                <a:effectLst/>
              </a:rPr>
              <a:t>Зірка Мензатюк «Таємниця козацької шаблі»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uk-UA" sz="2000" b="1" spc="0" dirty="0" smtClean="0">
                <a:solidFill>
                  <a:srgbClr val="FFFF00"/>
                </a:solidFill>
                <a:effectLst/>
              </a:rPr>
              <a:t>Зміст</a:t>
            </a:r>
            <a:r>
              <a:rPr lang="uk-UA" sz="2000" b="1" spc="0" dirty="0">
                <a:solidFill>
                  <a:srgbClr val="FFFF00"/>
                </a:solidFill>
                <a:effectLst/>
              </a:rPr>
              <a:t>:</a:t>
            </a:r>
            <a:r>
              <a:rPr lang="ru-RU" sz="2000" b="1" spc="0" dirty="0">
                <a:solidFill>
                  <a:srgbClr val="FFFF00"/>
                </a:solidFill>
                <a:effectLst/>
              </a:rPr>
              <a:t/>
            </a:r>
            <a:br>
              <a:rPr lang="ru-RU" sz="2000" b="1" spc="0" dirty="0">
                <a:solidFill>
                  <a:srgbClr val="FFFF00"/>
                </a:solidFill>
                <a:effectLst/>
              </a:rPr>
            </a:br>
            <a:r>
              <a:rPr lang="uk-UA" sz="2000" b="1" spc="0" dirty="0">
                <a:solidFill>
                  <a:srgbClr val="FFFF00"/>
                </a:solidFill>
                <a:effectLst/>
              </a:rPr>
              <a:t>Розділ 1, У якому з’являється Машка</a:t>
            </a:r>
            <a:r>
              <a:rPr lang="ru-RU" sz="2000" b="1" spc="0" dirty="0">
                <a:solidFill>
                  <a:srgbClr val="FFFF00"/>
                </a:solidFill>
                <a:effectLst/>
              </a:rPr>
              <a:t/>
            </a:r>
            <a:br>
              <a:rPr lang="ru-RU" sz="2000" b="1" spc="0" dirty="0">
                <a:solidFill>
                  <a:srgbClr val="FFFF00"/>
                </a:solidFill>
                <a:effectLst/>
              </a:rPr>
            </a:br>
            <a:r>
              <a:rPr lang="uk-UA" sz="2000" b="1" spc="0" dirty="0">
                <a:solidFill>
                  <a:srgbClr val="FFFF00"/>
                </a:solidFill>
                <a:effectLst/>
              </a:rPr>
              <a:t>Розділ 2, У якому з’являється патріотично настроєний привид</a:t>
            </a:r>
            <a:r>
              <a:rPr lang="ru-RU" sz="2000" b="1" spc="0" dirty="0">
                <a:solidFill>
                  <a:srgbClr val="FFFF00"/>
                </a:solidFill>
                <a:effectLst/>
              </a:rPr>
              <a:t/>
            </a:r>
            <a:br>
              <a:rPr lang="ru-RU" sz="2000" b="1" spc="0" dirty="0">
                <a:solidFill>
                  <a:srgbClr val="FFFF00"/>
                </a:solidFill>
                <a:effectLst/>
              </a:rPr>
            </a:br>
            <a:r>
              <a:rPr lang="uk-UA" sz="2000" b="1" spc="0" dirty="0">
                <a:solidFill>
                  <a:srgbClr val="FFFF00"/>
                </a:solidFill>
                <a:effectLst/>
              </a:rPr>
              <a:t>Розділ 3, У якому з’являється елегантний незнайомець</a:t>
            </a:r>
            <a:r>
              <a:rPr lang="ru-RU" sz="2000" b="1" spc="0" dirty="0">
                <a:solidFill>
                  <a:srgbClr val="FFFF00"/>
                </a:solidFill>
                <a:effectLst/>
              </a:rPr>
              <a:t/>
            </a:r>
            <a:br>
              <a:rPr lang="ru-RU" sz="2000" b="1" spc="0" dirty="0">
                <a:solidFill>
                  <a:srgbClr val="FFFF00"/>
                </a:solidFill>
                <a:effectLst/>
              </a:rPr>
            </a:br>
            <a:r>
              <a:rPr lang="uk-UA" sz="2000" b="1" spc="0" dirty="0">
                <a:solidFill>
                  <a:srgbClr val="FFFF00"/>
                </a:solidFill>
                <a:effectLst/>
              </a:rPr>
              <a:t>Розділ 4, У якому плани несподівано міняються</a:t>
            </a:r>
            <a:r>
              <a:rPr lang="ru-RU" sz="2000" b="1" spc="0" dirty="0">
                <a:solidFill>
                  <a:srgbClr val="FFFF00"/>
                </a:solidFill>
                <a:effectLst/>
              </a:rPr>
              <a:t/>
            </a:r>
            <a:br>
              <a:rPr lang="ru-RU" sz="2000" b="1" spc="0" dirty="0">
                <a:solidFill>
                  <a:srgbClr val="FFFF00"/>
                </a:solidFill>
                <a:effectLst/>
              </a:rPr>
            </a:br>
            <a:r>
              <a:rPr lang="uk-UA" sz="2000" b="1" spc="0" dirty="0">
                <a:solidFill>
                  <a:srgbClr val="FFFF00"/>
                </a:solidFill>
                <a:effectLst/>
              </a:rPr>
              <a:t>Розділ 5, У якому ніхто не з’являється, натомість Наталочка пропадає</a:t>
            </a:r>
            <a:r>
              <a:rPr lang="ru-RU" sz="2000" b="1" spc="0" dirty="0">
                <a:solidFill>
                  <a:srgbClr val="FFFF00"/>
                </a:solidFill>
                <a:effectLst/>
              </a:rPr>
              <a:t/>
            </a:r>
            <a:br>
              <a:rPr lang="ru-RU" sz="2000" b="1" spc="0" dirty="0">
                <a:solidFill>
                  <a:srgbClr val="FFFF00"/>
                </a:solidFill>
                <a:effectLst/>
              </a:rPr>
            </a:br>
            <a:r>
              <a:rPr lang="uk-UA" sz="2000" b="1" spc="0" dirty="0">
                <a:solidFill>
                  <a:srgbClr val="FFFF00"/>
                </a:solidFill>
                <a:effectLst/>
              </a:rPr>
              <a:t>Розділ 6, У якому Наталочка бачить тривожні видіння на полі Берестецької битви</a:t>
            </a:r>
            <a:r>
              <a:rPr lang="ru-RU" sz="2000" b="1" spc="0" dirty="0">
                <a:solidFill>
                  <a:srgbClr val="FFFF00"/>
                </a:solidFill>
                <a:effectLst/>
              </a:rPr>
              <a:t/>
            </a:r>
            <a:br>
              <a:rPr lang="ru-RU" sz="2000" b="1" spc="0" dirty="0">
                <a:solidFill>
                  <a:srgbClr val="FFFF00"/>
                </a:solidFill>
                <a:effectLst/>
              </a:rPr>
            </a:br>
            <a:r>
              <a:rPr lang="uk-UA" sz="2000" b="1" spc="0" dirty="0">
                <a:solidFill>
                  <a:srgbClr val="FFFF00"/>
                </a:solidFill>
                <a:effectLst/>
              </a:rPr>
              <a:t>Розділ 7, У якому з Антипом стається дивовижне перетворення</a:t>
            </a:r>
            <a:r>
              <a:rPr lang="ru-RU" sz="2000" b="1" spc="0" dirty="0">
                <a:solidFill>
                  <a:srgbClr val="FFFF00"/>
                </a:solidFill>
                <a:effectLst/>
              </a:rPr>
              <a:t/>
            </a:r>
            <a:br>
              <a:rPr lang="ru-RU" sz="2000" b="1" spc="0" dirty="0">
                <a:solidFill>
                  <a:srgbClr val="FFFF00"/>
                </a:solidFill>
                <a:effectLst/>
              </a:rPr>
            </a:br>
            <a:r>
              <a:rPr lang="uk-UA" sz="2000" b="1" spc="0" dirty="0">
                <a:solidFill>
                  <a:srgbClr val="FFFF00"/>
                </a:solidFill>
                <a:effectLst/>
              </a:rPr>
              <a:t>Розділ 8, У якому відбувається шалена гонитва і ще шаленіший бенкет</a:t>
            </a:r>
            <a:r>
              <a:rPr lang="ru-RU" sz="2000" b="1" spc="0" dirty="0">
                <a:solidFill>
                  <a:srgbClr val="FFFF00"/>
                </a:solidFill>
                <a:effectLst/>
              </a:rPr>
              <a:t/>
            </a:r>
            <a:br>
              <a:rPr lang="ru-RU" sz="2000" b="1" spc="0" dirty="0">
                <a:solidFill>
                  <a:srgbClr val="FFFF00"/>
                </a:solidFill>
                <a:effectLst/>
              </a:rPr>
            </a:br>
            <a:r>
              <a:rPr lang="uk-UA" sz="2000" b="1" spc="0" dirty="0">
                <a:solidFill>
                  <a:srgbClr val="FFFF00"/>
                </a:solidFill>
                <a:effectLst/>
              </a:rPr>
              <a:t>Розділ 9, У якому Олеський замок перетворюється на пастку</a:t>
            </a:r>
            <a:r>
              <a:rPr lang="ru-RU" sz="2000" b="1" spc="0" dirty="0">
                <a:solidFill>
                  <a:srgbClr val="FFFF00"/>
                </a:solidFill>
                <a:effectLst/>
              </a:rPr>
              <a:t/>
            </a:r>
            <a:br>
              <a:rPr lang="ru-RU" sz="2000" b="1" spc="0" dirty="0">
                <a:solidFill>
                  <a:srgbClr val="FFFF00"/>
                </a:solidFill>
                <a:effectLst/>
              </a:rPr>
            </a:br>
            <a:r>
              <a:rPr lang="uk-UA" sz="2000" b="1" spc="0" dirty="0">
                <a:solidFill>
                  <a:srgbClr val="FFFF00"/>
                </a:solidFill>
                <a:effectLst/>
              </a:rPr>
              <a:t>Розділ 10, У якому з Машкою стаються небезпечні дорожньо-транспортні пригоди</a:t>
            </a:r>
            <a:r>
              <a:rPr lang="ru-RU" sz="2000" b="1" spc="0" dirty="0">
                <a:solidFill>
                  <a:srgbClr val="FFFF00"/>
                </a:solidFill>
                <a:effectLst/>
              </a:rPr>
              <a:t/>
            </a:r>
            <a:br>
              <a:rPr lang="ru-RU" sz="2000" b="1" spc="0" dirty="0">
                <a:solidFill>
                  <a:srgbClr val="FFFF00"/>
                </a:solidFill>
                <a:effectLst/>
              </a:rPr>
            </a:br>
            <a:r>
              <a:rPr lang="uk-UA" sz="2000" b="1" spc="0" dirty="0">
                <a:solidFill>
                  <a:srgbClr val="FFFF00"/>
                </a:solidFill>
                <a:effectLst/>
              </a:rPr>
              <a:t>Розділ 11, У якому мандрівників підстерігають суцільні несподіванки</a:t>
            </a:r>
            <a:r>
              <a:rPr lang="ru-RU" sz="2000" b="1" spc="0" dirty="0">
                <a:solidFill>
                  <a:srgbClr val="FFFF00"/>
                </a:solidFill>
                <a:effectLst/>
              </a:rPr>
              <a:t/>
            </a:r>
            <a:br>
              <a:rPr lang="ru-RU" sz="2000" b="1" spc="0" dirty="0">
                <a:solidFill>
                  <a:srgbClr val="FFFF00"/>
                </a:solidFill>
                <a:effectLst/>
              </a:rPr>
            </a:br>
            <a:r>
              <a:rPr lang="uk-UA" sz="2000" b="1" spc="0" dirty="0">
                <a:solidFill>
                  <a:srgbClr val="FFFF00"/>
                </a:solidFill>
                <a:effectLst/>
              </a:rPr>
              <a:t>Епілог</a:t>
            </a:r>
            <a:r>
              <a:rPr lang="ru-RU" sz="2000" b="1" spc="0" dirty="0">
                <a:solidFill>
                  <a:srgbClr val="FFFF00"/>
                </a:solidFill>
                <a:effectLst/>
              </a:rPr>
              <a:t/>
            </a:r>
            <a:br>
              <a:rPr lang="ru-RU" sz="2000" b="1" spc="0" dirty="0">
                <a:solidFill>
                  <a:srgbClr val="FFFF00"/>
                </a:solidFill>
                <a:effectLst/>
              </a:rPr>
            </a:br>
            <a:endParaRPr lang="ru-RU" sz="2000" b="1" spc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0375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05064"/>
            <a:ext cx="8229600" cy="1219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b="1" dirty="0" err="1" smtClean="0">
                <a:solidFill>
                  <a:schemeClr val="tx1"/>
                </a:solidFill>
              </a:rPr>
              <a:t>Тлумачний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словничок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err="1" smtClean="0">
                <a:solidFill>
                  <a:schemeClr val="tx1"/>
                </a:solidFill>
              </a:rPr>
              <a:t>Епілог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грец</a:t>
            </a:r>
            <a:r>
              <a:rPr lang="ru-RU" dirty="0"/>
              <a:t>. έπ</a:t>
            </a:r>
            <a:r>
              <a:rPr lang="ru-RU" dirty="0" err="1"/>
              <a:t>ίλογος</a:t>
            </a:r>
            <a:r>
              <a:rPr lang="ru-RU" dirty="0"/>
              <a:t> — </a:t>
            </a:r>
            <a:r>
              <a:rPr lang="ru-RU" dirty="0" err="1"/>
              <a:t>післяслів'я</a:t>
            </a:r>
            <a:r>
              <a:rPr lang="ru-RU" dirty="0" smtClean="0"/>
              <a:t>)-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заключна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частина</a:t>
            </a:r>
            <a:r>
              <a:rPr lang="ru-RU" b="1" dirty="0">
                <a:solidFill>
                  <a:srgbClr val="FFFF00"/>
                </a:solidFill>
              </a:rPr>
              <a:t>, додана до </a:t>
            </a:r>
            <a:r>
              <a:rPr lang="ru-RU" b="1" dirty="0" err="1">
                <a:solidFill>
                  <a:srgbClr val="FFFF00"/>
                </a:solidFill>
              </a:rPr>
              <a:t>завершеного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художнього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твору</a:t>
            </a:r>
            <a:r>
              <a:rPr lang="ru-RU" b="1" dirty="0">
                <a:solidFill>
                  <a:srgbClr val="FFFF00"/>
                </a:solidFill>
              </a:rPr>
              <a:t> й не </a:t>
            </a:r>
            <a:r>
              <a:rPr lang="ru-RU" b="1" dirty="0" err="1">
                <a:solidFill>
                  <a:srgbClr val="FFFF00"/>
                </a:solidFill>
              </a:rPr>
              <a:t>пов'язана</a:t>
            </a:r>
            <a:r>
              <a:rPr lang="ru-RU" b="1" dirty="0">
                <a:solidFill>
                  <a:srgbClr val="FFFF00"/>
                </a:solidFill>
              </a:rPr>
              <a:t> з ним </a:t>
            </a:r>
            <a:r>
              <a:rPr lang="ru-RU" b="1" dirty="0" err="1">
                <a:solidFill>
                  <a:srgbClr val="FFFF00"/>
                </a:solidFill>
              </a:rPr>
              <a:t>нерозривним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розвитком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дії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6543542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21088"/>
            <a:ext cx="8229600" cy="1219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uk-UA" b="1" dirty="0" smtClean="0"/>
              <a:t>Теорія літератури:</a:t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100" b="1" dirty="0" smtClean="0">
                <a:effectLst/>
              </a:rPr>
              <a:t>ПРИГОДНИЦЬКА </a:t>
            </a:r>
            <a:r>
              <a:rPr lang="uk-UA" sz="3100" b="1" dirty="0">
                <a:effectLst/>
              </a:rPr>
              <a:t>ПОВІСТЬ </a:t>
            </a:r>
            <a:r>
              <a:rPr lang="uk-UA" sz="3100" b="1" dirty="0" smtClean="0">
                <a:effectLst/>
              </a:rPr>
              <a:t>–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uk-UA" dirty="0">
                <a:solidFill>
                  <a:srgbClr val="FFFF00"/>
                </a:solidFill>
                <a:effectLst/>
              </a:rPr>
              <a:t>це великий за обсягом твір,у якому зображені непередбачені, несподівані події, що трапляються з героями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20226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249</Words>
  <Application>Microsoft Office PowerPoint</Application>
  <PresentationFormat>Экран (4:3)</PresentationFormat>
  <Paragraphs>46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Бумажная</vt:lpstr>
      <vt:lpstr>Слайд 1</vt:lpstr>
      <vt:lpstr>Тема уроку:  Зірка Мензатюк  « Таємниця козацької шаблі»</vt:lpstr>
      <vt:lpstr>         Епіграф уроку: Душу й тіло ми положим за нашу                                                                свободу, І покажем, що ми, браття, козацького   роду.  Гімн України муз. М.Вербицького сл. П.Чубинського</vt:lpstr>
      <vt:lpstr>ПРОБЛЕМНЕ ПИТАННЯ:  Навіщо нам, українцям, потрібні козацькі реліквії?</vt:lpstr>
      <vt:lpstr>  Тлумачний словничок Реліквія (від лат. relinquere — «залишатися»), — шанована річ, яку свято зберігають, пов'язану з історичними або релігійними подіями минулого.</vt:lpstr>
      <vt:lpstr>.</vt:lpstr>
      <vt:lpstr>Зірка Мензатюк «Таємниця козацької шаблі»  Зміст: Розділ 1, У якому з’являється Машка Розділ 2, У якому з’являється патріотично настроєний привид Розділ 3, У якому з’являється елегантний незнайомець Розділ 4, У якому плани несподівано міняються Розділ 5, У якому ніхто не з’являється, натомість Наталочка пропадає Розділ 6, У якому Наталочка бачить тривожні видіння на полі Берестецької битви Розділ 7, У якому з Антипом стається дивовижне перетворення Розділ 8, У якому відбувається шалена гонитва і ще шаленіший бенкет Розділ 9, У якому Олеський замок перетворюється на пастку Розділ 10, У якому з Машкою стаються небезпечні дорожньо-транспортні пригоди Розділ 11, У якому мандрівників підстерігають суцільні несподіванки Епілог </vt:lpstr>
      <vt:lpstr>Тлумачний словничок Епілог (грец. έπίλογος — післяслів'я)-   заключна частина, додана до завершеного художнього твору й не пов'язана з ним нерозривним розвитком дії.</vt:lpstr>
      <vt:lpstr>Теорія літератури:  ПРИГОДНИЦЬКА ПОВІСТЬ – це великий за обсягом твір,у якому зображені непередбачені, несподівані події, що трапляються з героями</vt:lpstr>
      <vt:lpstr>ХВИЛИНКА ВИРАЗНОГО ЧИТАННЯ</vt:lpstr>
      <vt:lpstr>Слайд 11</vt:lpstr>
      <vt:lpstr>ФІЗКУЛЬТХВИЛИНКА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РОБОТА В ПАРАХ Козацькому роду нема переводу</vt:lpstr>
      <vt:lpstr>     1. Зірка.Мензатюк працює ким?  Р)     вчителькою і письменницею; С)    письменницею          та       журналісткою; Т)     художницею та журналісткою </vt:lpstr>
      <vt:lpstr>2. Зірка Мензатюк пише свої твори для: Л)     дітей молодшого та           середнього      шкільного віку ; М)    дорослих; Н)     студентів. </vt:lpstr>
      <vt:lpstr>3. «Таємниця козацької шаблі» за жанром : А)     пригодницька повість;  Б)      казка; В)      оповідання. </vt:lpstr>
      <vt:lpstr>4. Родина Руснаків це:  А)      бабуся, тато, Тетянка; Б)      мама і дві доньки; В)      тато, мама, Наталка. </vt:lpstr>
      <vt:lpstr>5. Привид з повісті:   А)      патріотично налаштований; Б)      фантастично налаштований; В)      ворожнече налаштований. </vt:lpstr>
      <vt:lpstr>6. Машка в повісті:  С)      автомобіль; Т)       корова; У)      однокласниця Наталки. </vt:lpstr>
      <vt:lpstr>7. Скільки згадується історичних пам’яток у творі?  З)       9; И)      7; І)        4. </vt:lpstr>
      <vt:lpstr>8. У повісті можна зустріти:  Л)       нечисту силу; М)      космічних істот; Н)       роботів. </vt:lpstr>
      <vt:lpstr>9. У творі згадуються назви:  А)        річок; Б)       океанів; В)       морів; </vt:lpstr>
      <vt:lpstr>10. Наталочка скріпляє угоду з чортиком Антипом краплею:  Д)       власної крові; Е)       джерельної води; Є)       яблуневого соку. </vt:lpstr>
      <vt:lpstr>11.Чому родина Руснаків вирушила у пошуки козацької шаблі?  С)       бо вони хотіли її продати              за кордон; Т)       аби створити власну             колекцію козацьких реліквій; У)       бо вони були патріотами             свої країни; </vt:lpstr>
      <vt:lpstr>12 Зі скількох розділів складається повість?  Ф)      16; Х)      11; Ц)      23. </vt:lpstr>
      <vt:lpstr>                       Звірте    відповіді:  1.    С                    6.   Д            9.     С 2.   Л                    7.   У             10.   И 3.   А                     8.   Х            11.     Л 4.   В                                          12.    А 5.   А                                 </vt:lpstr>
      <vt:lpstr>Принцип незакінченого речення:</vt:lpstr>
      <vt:lpstr>ДОМАШНЄ ЗАВДАННЯ:    1. Читати по розділам з сайту (зареєструватися власноруч або за допомогою). 2.*Виписати з відповідного розділу прислів’я, приказки, загадки, фразеологізми. 3.(За бажанням) малюнок до свого розділу, скласти вірш до вивченого твору.     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Учень</cp:lastModifiedBy>
  <cp:revision>25</cp:revision>
  <dcterms:modified xsi:type="dcterms:W3CDTF">2016-08-27T06:27:30Z</dcterms:modified>
</cp:coreProperties>
</file>