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36"/>
  </p:notesMasterIdLst>
  <p:sldIdLst>
    <p:sldId id="256" r:id="rId9"/>
    <p:sldId id="257" r:id="rId10"/>
    <p:sldId id="258" r:id="rId11"/>
    <p:sldId id="259" r:id="rId12"/>
    <p:sldId id="260" r:id="rId13"/>
    <p:sldId id="271" r:id="rId14"/>
    <p:sldId id="268" r:id="rId15"/>
    <p:sldId id="269" r:id="rId16"/>
    <p:sldId id="270" r:id="rId17"/>
    <p:sldId id="272" r:id="rId18"/>
    <p:sldId id="276" r:id="rId19"/>
    <p:sldId id="277" r:id="rId20"/>
    <p:sldId id="278" r:id="rId21"/>
    <p:sldId id="279" r:id="rId22"/>
    <p:sldId id="280" r:id="rId23"/>
    <p:sldId id="273" r:id="rId24"/>
    <p:sldId id="274" r:id="rId25"/>
    <p:sldId id="275" r:id="rId26"/>
    <p:sldId id="281" r:id="rId27"/>
    <p:sldId id="282" r:id="rId28"/>
    <p:sldId id="261" r:id="rId29"/>
    <p:sldId id="262" r:id="rId30"/>
    <p:sldId id="263" r:id="rId31"/>
    <p:sldId id="264" r:id="rId32"/>
    <p:sldId id="265" r:id="rId33"/>
    <p:sldId id="266" r:id="rId34"/>
    <p:sldId id="26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3" autoAdjust="0"/>
    <p:restoredTop sz="94660"/>
  </p:normalViewPr>
  <p:slideViewPr>
    <p:cSldViewPr>
      <p:cViewPr varScale="1">
        <p:scale>
          <a:sx n="108" d="100"/>
          <a:sy n="108"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CDD07-5E19-44D0-A093-8279ABAB4196}" type="datetimeFigureOut">
              <a:rPr lang="ru-RU" smtClean="0"/>
              <a:pPr/>
              <a:t>10.01.2011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16B74-7472-4101-BA12-C25B9D4148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616B74-7472-4101-BA12-C25B9D4148D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1266465-123C-4EDE-9558-E7FD15A4E122}" type="datetimeFigureOut">
              <a:rPr lang="ru-RU" smtClean="0"/>
              <a:pPr/>
              <a:t>10.01.2011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41645BB-142B-43E9-82AB-33315F9D96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41645BB-142B-43E9-82AB-33315F9D968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41645BB-142B-43E9-82AB-33315F9D968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8" name="Номер слайда 7"/>
          <p:cNvSpPr>
            <a:spLocks noGrp="1"/>
          </p:cNvSpPr>
          <p:nvPr>
            <p:ph type="sldNum" sz="quarter" idx="11"/>
          </p:nvPr>
        </p:nvSpPr>
        <p:spPr/>
        <p:txBody>
          <a:bodyPr/>
          <a:lstStyle/>
          <a:p>
            <a:fld id="{B41645BB-142B-43E9-82AB-33315F9D9687}"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41645BB-142B-43E9-82AB-33315F9D9687}"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C1266465-123C-4EDE-9558-E7FD15A4E122}" type="datetimeFigureOut">
              <a:rPr lang="ru-RU" smtClean="0"/>
              <a:pPr/>
              <a:t>10.01.2011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41645BB-142B-43E9-82AB-33315F9D9687}"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41645BB-142B-43E9-82AB-33315F9D9687}"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41645BB-142B-43E9-82AB-33315F9D9687}"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C1266465-123C-4EDE-9558-E7FD15A4E122}" type="datetimeFigureOut">
              <a:rPr lang="ru-RU" smtClean="0"/>
              <a:pPr/>
              <a:t>10.01.2011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41645BB-142B-43E9-82AB-33315F9D9687}"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41645BB-142B-43E9-82AB-33315F9D9687}"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41645BB-142B-43E9-82AB-33315F9D9687}"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41645BB-142B-43E9-82AB-33315F9D968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41645BB-142B-43E9-82AB-33315F9D968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1645BB-142B-43E9-82AB-33315F9D968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41645BB-142B-43E9-82AB-33315F9D968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41645BB-142B-43E9-82AB-33315F9D968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41645BB-142B-43E9-82AB-33315F9D96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16" name="Номер слайда 15"/>
          <p:cNvSpPr>
            <a:spLocks noGrp="1"/>
          </p:cNvSpPr>
          <p:nvPr>
            <p:ph type="sldNum" sz="quarter" idx="11"/>
          </p:nvPr>
        </p:nvSpPr>
        <p:spPr/>
        <p:txBody>
          <a:bodyPr/>
          <a:lstStyle/>
          <a:p>
            <a:fld id="{B41645BB-142B-43E9-82AB-33315F9D9687}"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1266465-123C-4EDE-9558-E7FD15A4E122}" type="datetimeFigureOut">
              <a:rPr lang="ru-RU" smtClean="0"/>
              <a:pPr/>
              <a:t>10.01.2011</a:t>
            </a:fld>
            <a:endParaRPr lang="ru-RU"/>
          </a:p>
        </p:txBody>
      </p:sp>
      <p:sp>
        <p:nvSpPr>
          <p:cNvPr id="15" name="Номер слайда 14"/>
          <p:cNvSpPr>
            <a:spLocks noGrp="1"/>
          </p:cNvSpPr>
          <p:nvPr>
            <p:ph type="sldNum" sz="quarter" idx="15"/>
          </p:nvPr>
        </p:nvSpPr>
        <p:spPr/>
        <p:txBody>
          <a:bodyPr/>
          <a:lstStyle>
            <a:lvl1pPr algn="ctr">
              <a:defRPr/>
            </a:lvl1pPr>
          </a:lstStyle>
          <a:p>
            <a:fld id="{B41645BB-142B-43E9-82AB-33315F9D9687}"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41645BB-142B-43E9-82AB-33315F9D9687}"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1645BB-142B-43E9-82AB-33315F9D968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41645BB-142B-43E9-82AB-33315F9D9687}"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1645BB-142B-43E9-82AB-33315F9D968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1266465-123C-4EDE-9558-E7FD15A4E122}" type="datetimeFigureOut">
              <a:rPr lang="ru-RU" smtClean="0"/>
              <a:pPr/>
              <a:t>10.01.2011</a:t>
            </a:fld>
            <a:endParaRPr lang="ru-RU"/>
          </a:p>
        </p:txBody>
      </p:sp>
      <p:sp>
        <p:nvSpPr>
          <p:cNvPr id="9" name="Номер слайда 8"/>
          <p:cNvSpPr>
            <a:spLocks noGrp="1"/>
          </p:cNvSpPr>
          <p:nvPr>
            <p:ph type="sldNum" sz="quarter" idx="15"/>
          </p:nvPr>
        </p:nvSpPr>
        <p:spPr/>
        <p:txBody>
          <a:bodyPr/>
          <a:lstStyle/>
          <a:p>
            <a:fld id="{B41645BB-142B-43E9-82AB-33315F9D9687}"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9" name="Номер слайда 8"/>
          <p:cNvSpPr>
            <a:spLocks noGrp="1"/>
          </p:cNvSpPr>
          <p:nvPr>
            <p:ph type="sldNum" sz="quarter" idx="11"/>
          </p:nvPr>
        </p:nvSpPr>
        <p:spPr/>
        <p:txBody>
          <a:bodyPr/>
          <a:lstStyle/>
          <a:p>
            <a:fld id="{B41645BB-142B-43E9-82AB-33315F9D9687}"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1266465-123C-4EDE-9558-E7FD15A4E122}" type="datetimeFigureOut">
              <a:rPr lang="ru-RU" smtClean="0"/>
              <a:pPr/>
              <a:t>10.01.2011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1645BB-142B-43E9-82AB-33315F9D96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1266465-123C-4EDE-9558-E7FD15A4E122}" type="datetimeFigureOut">
              <a:rPr lang="ru-RU" smtClean="0"/>
              <a:pPr/>
              <a:t>10.01.2011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41645BB-142B-43E9-82AB-33315F9D9687}"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1266465-123C-4EDE-9558-E7FD15A4E122}" type="datetimeFigureOut">
              <a:rPr lang="ru-RU" smtClean="0"/>
              <a:pPr/>
              <a:t>10.01.2011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41645BB-142B-43E9-82AB-33315F9D96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1645BB-142B-43E9-82AB-33315F9D96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1266465-123C-4EDE-9558-E7FD15A4E122}" type="datetimeFigureOut">
              <a:rPr lang="ru-RU" smtClean="0"/>
              <a:pPr/>
              <a:t>10.01.2011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41645BB-142B-43E9-82AB-33315F9D96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41645BB-142B-43E9-82AB-33315F9D96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266465-123C-4EDE-9558-E7FD15A4E122}" type="datetimeFigureOut">
              <a:rPr lang="ru-RU" smtClean="0"/>
              <a:pPr/>
              <a:t>10.01.2011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41645BB-142B-43E9-82AB-33315F9D968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1645BB-142B-43E9-82AB-33315F9D96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1266465-123C-4EDE-9558-E7FD15A4E122}" type="datetimeFigureOut">
              <a:rPr lang="ru-RU" smtClean="0"/>
              <a:pPr/>
              <a:t>10.01.2011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1645BB-142B-43E9-82AB-33315F9D96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1266465-123C-4EDE-9558-E7FD15A4E122}" type="datetimeFigureOut">
              <a:rPr lang="ru-RU" smtClean="0"/>
              <a:pPr/>
              <a:t>10.01.2011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1645BB-142B-43E9-82AB-33315F9D9687}"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9.xml"/><Relationship Id="rId1" Type="http://schemas.openxmlformats.org/officeDocument/2006/relationships/themeOverride" Target="../theme/themeOverride6.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4.xml"/><Relationship Id="rId1" Type="http://schemas.openxmlformats.org/officeDocument/2006/relationships/themeOverride" Target="../theme/themeOverride7.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5.xml"/><Relationship Id="rId1" Type="http://schemas.openxmlformats.org/officeDocument/2006/relationships/themeOverride" Target="../theme/themeOverride8.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57.xml"/><Relationship Id="rId1" Type="http://schemas.openxmlformats.org/officeDocument/2006/relationships/themeOverride" Target="../theme/themeOverride9.xml"/><Relationship Id="rId6" Type="http://schemas.openxmlformats.org/officeDocument/2006/relationships/image" Target="../media/image8.jpeg"/><Relationship Id="rId5" Type="http://schemas.openxmlformats.org/officeDocument/2006/relationships/image" Target="../media/image35.gif"/><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4.xml"/><Relationship Id="rId1" Type="http://schemas.openxmlformats.org/officeDocument/2006/relationships/themeOverride" Target="../theme/themeOverride2.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68.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6050" y="4500570"/>
            <a:ext cx="6072230" cy="2143140"/>
          </a:xfrm>
        </p:spPr>
        <p:txBody>
          <a:bodyPr/>
          <a:lstStyle/>
          <a:p>
            <a:pPr algn="l"/>
            <a:r>
              <a:rPr lang="ru-RU" dirty="0" smtClean="0"/>
              <a:t>Тема:</a:t>
            </a:r>
            <a:br>
              <a:rPr lang="ru-RU" dirty="0" smtClean="0"/>
            </a:br>
            <a:r>
              <a:rPr lang="ru-RU" dirty="0" smtClean="0"/>
              <a:t>«</a:t>
            </a:r>
            <a:r>
              <a:rPr lang="uk-UA" sz="2800" dirty="0" smtClean="0"/>
              <a:t>Особливості функціонування</a:t>
            </a:r>
            <a:r>
              <a:rPr lang="de-DE" sz="2800" dirty="0" smtClean="0"/>
              <a:t> </a:t>
            </a:r>
            <a:r>
              <a:rPr lang="ru-RU" sz="2800" dirty="0" err="1" smtClean="0"/>
              <a:t>Германізмів</a:t>
            </a:r>
            <a:r>
              <a:rPr lang="ru-RU" sz="2800" dirty="0" smtClean="0"/>
              <a:t> в </a:t>
            </a:r>
            <a:r>
              <a:rPr lang="ru-RU" sz="2800" dirty="0" err="1" smtClean="0"/>
              <a:t>сучасній</a:t>
            </a:r>
            <a:r>
              <a:rPr lang="ru-RU" sz="2800" dirty="0" smtClean="0"/>
              <a:t> </a:t>
            </a:r>
            <a:r>
              <a:rPr lang="ru-RU" sz="2800" dirty="0" err="1" smtClean="0"/>
              <a:t>українській</a:t>
            </a:r>
            <a:r>
              <a:rPr lang="ru-RU" sz="2800" dirty="0" smtClean="0"/>
              <a:t> </a:t>
            </a:r>
            <a:r>
              <a:rPr lang="ru-RU" sz="2800" dirty="0" err="1" smtClean="0"/>
              <a:t>мові</a:t>
            </a:r>
            <a:r>
              <a:rPr lang="ru-RU" sz="2800" dirty="0" smtClean="0"/>
              <a:t> та </a:t>
            </a:r>
            <a:r>
              <a:rPr lang="ru-RU" sz="2800" dirty="0" err="1" smtClean="0"/>
              <a:t>західно</a:t>
            </a:r>
            <a:r>
              <a:rPr lang="ru-RU" sz="2800" dirty="0" smtClean="0"/>
              <a:t>- </a:t>
            </a:r>
            <a:r>
              <a:rPr lang="ru-RU" sz="2800" dirty="0" err="1" smtClean="0"/>
              <a:t>українських</a:t>
            </a:r>
            <a:r>
              <a:rPr lang="ru-RU" sz="2800" dirty="0" smtClean="0"/>
              <a:t> </a:t>
            </a:r>
            <a:r>
              <a:rPr lang="ru-RU" sz="2800" dirty="0" err="1" smtClean="0"/>
              <a:t>діалектах</a:t>
            </a:r>
            <a:r>
              <a:rPr lang="ru-RU" dirty="0" smtClean="0"/>
              <a:t>»</a:t>
            </a:r>
            <a:endParaRPr lang="ru-RU" dirty="0"/>
          </a:p>
        </p:txBody>
      </p:sp>
      <p:sp>
        <p:nvSpPr>
          <p:cNvPr id="3" name="Подзаголовок 2"/>
          <p:cNvSpPr>
            <a:spLocks noGrp="1"/>
          </p:cNvSpPr>
          <p:nvPr>
            <p:ph type="subTitle" idx="1"/>
          </p:nvPr>
        </p:nvSpPr>
        <p:spPr>
          <a:xfrm>
            <a:off x="2714612" y="0"/>
            <a:ext cx="6072230" cy="2214554"/>
          </a:xfrm>
        </p:spPr>
        <p:txBody>
          <a:bodyPr>
            <a:normAutofit fontScale="70000" lnSpcReduction="20000"/>
          </a:bodyPr>
          <a:lstStyle/>
          <a:p>
            <a:endParaRPr lang="uk-UA" dirty="0" smtClean="0"/>
          </a:p>
          <a:p>
            <a:endParaRPr lang="uk-UA" sz="2800" dirty="0" smtClean="0"/>
          </a:p>
          <a:p>
            <a:r>
              <a:rPr lang="en-GB" sz="3200" dirty="0" smtClean="0">
                <a:solidFill>
                  <a:srgbClr val="00B0F0"/>
                </a:solidFill>
              </a:rPr>
              <a:t>Das </a:t>
            </a:r>
            <a:r>
              <a:rPr lang="en-GB" sz="3200" dirty="0" err="1" smtClean="0">
                <a:solidFill>
                  <a:srgbClr val="00B0F0"/>
                </a:solidFill>
              </a:rPr>
              <a:t>Thema</a:t>
            </a:r>
            <a:r>
              <a:rPr lang="de-DE" sz="3200" dirty="0" smtClean="0">
                <a:solidFill>
                  <a:srgbClr val="00B0F0"/>
                </a:solidFill>
              </a:rPr>
              <a:t>:</a:t>
            </a:r>
          </a:p>
          <a:p>
            <a:r>
              <a:rPr lang="de-DE" sz="3200" dirty="0" smtClean="0">
                <a:solidFill>
                  <a:srgbClr val="00B0F0"/>
                </a:solidFill>
              </a:rPr>
              <a:t>“Besonderheiten des Funktionieren der Germanismen in der gegenwärtigen ukrainischen Sprache und in den westukrainischen Dialekten .“</a:t>
            </a:r>
            <a:endParaRPr lang="ru-RU" sz="3200" dirty="0">
              <a:solidFill>
                <a:srgbClr val="00B0F0"/>
              </a:solidFill>
            </a:endParaRPr>
          </a:p>
        </p:txBody>
      </p:sp>
      <p:pic>
        <p:nvPicPr>
          <p:cNvPr id="4" name="Рисунок 3" descr="p_img_57781278.jpg"/>
          <p:cNvPicPr>
            <a:picLocks noChangeAspect="1"/>
          </p:cNvPicPr>
          <p:nvPr/>
        </p:nvPicPr>
        <p:blipFill>
          <a:blip r:embed="rId3" cstate="print"/>
          <a:stretch>
            <a:fillRect/>
          </a:stretch>
        </p:blipFill>
        <p:spPr>
          <a:xfrm>
            <a:off x="214282" y="357166"/>
            <a:ext cx="3643338" cy="2045368"/>
          </a:xfrm>
          <a:prstGeom prst="rect">
            <a:avLst/>
          </a:prstGeom>
        </p:spPr>
      </p:pic>
      <p:pic>
        <p:nvPicPr>
          <p:cNvPr id="5" name="Рисунок 4" descr="125231.jpg"/>
          <p:cNvPicPr>
            <a:picLocks noChangeAspect="1"/>
          </p:cNvPicPr>
          <p:nvPr/>
        </p:nvPicPr>
        <p:blipFill>
          <a:blip r:embed="rId4" cstate="print"/>
          <a:stretch>
            <a:fillRect/>
          </a:stretch>
        </p:blipFill>
        <p:spPr>
          <a:xfrm>
            <a:off x="5786446" y="2285992"/>
            <a:ext cx="2618674" cy="1966915"/>
          </a:xfrm>
          <a:prstGeom prst="rect">
            <a:avLst/>
          </a:prstGeom>
        </p:spPr>
      </p:pic>
      <p:pic>
        <p:nvPicPr>
          <p:cNvPr id="6" name="Рисунок 5" descr="50.jpg"/>
          <p:cNvPicPr>
            <a:picLocks noChangeAspect="1"/>
          </p:cNvPicPr>
          <p:nvPr/>
        </p:nvPicPr>
        <p:blipFill>
          <a:blip r:embed="rId5" cstate="print"/>
          <a:stretch>
            <a:fillRect/>
          </a:stretch>
        </p:blipFill>
        <p:spPr>
          <a:xfrm>
            <a:off x="285720" y="4857760"/>
            <a:ext cx="2286016" cy="1718453"/>
          </a:xfrm>
          <a:prstGeom prst="rect">
            <a:avLst/>
          </a:prstGeom>
        </p:spPr>
      </p:pic>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sz="4000" dirty="0" smtClean="0"/>
              <a:t>Thematische Klassifizierung</a:t>
            </a:r>
            <a:br>
              <a:rPr lang="de-DE" sz="4000" dirty="0" smtClean="0"/>
            </a:br>
            <a:r>
              <a:rPr lang="de-DE" sz="4000" dirty="0" smtClean="0"/>
              <a:t> der deutschen Entlehnungen</a:t>
            </a:r>
            <a:endParaRPr lang="ru-RU" sz="4000" dirty="0"/>
          </a:p>
        </p:txBody>
      </p:sp>
      <p:graphicFrame>
        <p:nvGraphicFramePr>
          <p:cNvPr id="4" name="Содержимое 3"/>
          <p:cNvGraphicFramePr>
            <a:graphicFrameLocks noGrp="1"/>
          </p:cNvGraphicFramePr>
          <p:nvPr>
            <p:ph idx="1"/>
          </p:nvPr>
        </p:nvGraphicFramePr>
        <p:xfrm>
          <a:off x="500034" y="1894840"/>
          <a:ext cx="8229600" cy="4221480"/>
        </p:xfrm>
        <a:graphic>
          <a:graphicData uri="http://schemas.openxmlformats.org/drawingml/2006/table">
            <a:tbl>
              <a:tblPr firstRow="1" bandRow="1">
                <a:tableStyleId>{5C22544A-7EE6-4342-B048-85BDC9FD1C3A}</a:tableStyleId>
              </a:tblPr>
              <a:tblGrid>
                <a:gridCol w="471462"/>
                <a:gridCol w="2000264"/>
                <a:gridCol w="2857520"/>
                <a:gridCol w="2900354"/>
              </a:tblGrid>
              <a:tr h="370840">
                <a:tc>
                  <a:txBody>
                    <a:bodyPr/>
                    <a:lstStyle/>
                    <a:p>
                      <a:r>
                        <a:rPr lang="uk-UA" dirty="0" smtClean="0"/>
                        <a:t>№</a:t>
                      </a:r>
                      <a:endParaRPr lang="ru-RU" dirty="0"/>
                    </a:p>
                  </a:txBody>
                  <a:tcPr/>
                </a:tc>
                <a:tc>
                  <a:txBody>
                    <a:bodyPr/>
                    <a:lstStyle/>
                    <a:p>
                      <a:r>
                        <a:rPr lang="de-DE" sz="1600" dirty="0" smtClean="0"/>
                        <a:t>Gebiet des gesellschaftlichen </a:t>
                      </a:r>
                      <a:r>
                        <a:rPr lang="uk-UA" sz="1600" dirty="0" smtClean="0"/>
                        <a:t>     </a:t>
                      </a:r>
                      <a:r>
                        <a:rPr lang="de-DE" sz="1600" dirty="0" smtClean="0"/>
                        <a:t>Lebens</a:t>
                      </a:r>
                      <a:endParaRPr lang="ru-RU" sz="1600" dirty="0"/>
                    </a:p>
                  </a:txBody>
                  <a:tcPr/>
                </a:tc>
                <a:tc>
                  <a:txBody>
                    <a:bodyPr/>
                    <a:lstStyle/>
                    <a:p>
                      <a:endParaRPr lang="de-DE" dirty="0" smtClean="0"/>
                    </a:p>
                    <a:p>
                      <a:r>
                        <a:rPr lang="de-DE" dirty="0" smtClean="0"/>
                        <a:t>         Ukrainisch</a:t>
                      </a:r>
                      <a:endParaRPr lang="ru-RU" dirty="0"/>
                    </a:p>
                  </a:txBody>
                  <a:tcPr/>
                </a:tc>
                <a:tc>
                  <a:txBody>
                    <a:bodyPr/>
                    <a:lstStyle/>
                    <a:p>
                      <a:endParaRPr lang="de-DE" dirty="0" smtClean="0"/>
                    </a:p>
                    <a:p>
                      <a:r>
                        <a:rPr lang="de-DE" dirty="0" smtClean="0"/>
                        <a:t>            Deutsch</a:t>
                      </a:r>
                      <a:endParaRPr lang="ru-RU" dirty="0"/>
                    </a:p>
                  </a:txBody>
                  <a:tcPr/>
                </a:tc>
              </a:tr>
              <a:tr h="370840">
                <a:tc>
                  <a:txBody>
                    <a:bodyPr/>
                    <a:lstStyle/>
                    <a:p>
                      <a:r>
                        <a:rPr lang="de-DE" sz="1600" dirty="0" smtClean="0"/>
                        <a:t> 1.</a:t>
                      </a:r>
                      <a:endParaRPr lang="ru-RU" sz="1600" dirty="0"/>
                    </a:p>
                  </a:txBody>
                  <a:tcPr/>
                </a:tc>
                <a:tc>
                  <a:txBody>
                    <a:bodyPr/>
                    <a:lstStyle/>
                    <a:p>
                      <a:r>
                        <a:rPr lang="de-DE" sz="1600" dirty="0" smtClean="0"/>
                        <a:t>Technik und Bauwesen</a:t>
                      </a:r>
                      <a:endParaRPr lang="ru-RU" sz="1600" dirty="0"/>
                    </a:p>
                  </a:txBody>
                  <a:tcPr/>
                </a:tc>
                <a:tc>
                  <a:txBody>
                    <a:bodyPr/>
                    <a:lstStyle/>
                    <a:p>
                      <a:r>
                        <a:rPr lang="uk-UA" sz="1200" dirty="0" smtClean="0"/>
                        <a:t>Анкер, борт,</a:t>
                      </a:r>
                      <a:r>
                        <a:rPr lang="uk-UA" sz="1200" baseline="0" dirty="0" smtClean="0"/>
                        <a:t> верстат, домкрат, клапан, кран, лобзик, шина, шифер, шланг</a:t>
                      </a:r>
                      <a:endParaRPr lang="ru-RU" sz="1200" dirty="0"/>
                    </a:p>
                  </a:txBody>
                  <a:tcPr/>
                </a:tc>
                <a:tc>
                  <a:txBody>
                    <a:bodyPr/>
                    <a:lstStyle/>
                    <a:p>
                      <a:r>
                        <a:rPr lang="de-DE" sz="1100" dirty="0" smtClean="0"/>
                        <a:t>Der Anker, der Bord, die Werkstatt, die Daumkraft, die Klappe, der Kran, die Laubsäge, die Schiene, der Schiefer, die Schlange </a:t>
                      </a:r>
                      <a:endParaRPr lang="ru-RU" sz="1100" dirty="0"/>
                    </a:p>
                  </a:txBody>
                  <a:tcPr/>
                </a:tc>
              </a:tr>
              <a:tr h="370840">
                <a:tc>
                  <a:txBody>
                    <a:bodyPr/>
                    <a:lstStyle/>
                    <a:p>
                      <a:r>
                        <a:rPr lang="uk-UA" sz="1600" dirty="0" smtClean="0"/>
                        <a:t> 2.</a:t>
                      </a:r>
                      <a:endParaRPr lang="ru-RU" sz="1600" dirty="0"/>
                    </a:p>
                  </a:txBody>
                  <a:tcPr/>
                </a:tc>
                <a:tc>
                  <a:txBody>
                    <a:bodyPr/>
                    <a:lstStyle/>
                    <a:p>
                      <a:r>
                        <a:rPr lang="de-DE" sz="1600" dirty="0" smtClean="0"/>
                        <a:t>Militärwesen</a:t>
                      </a:r>
                      <a:endParaRPr lang="ru-RU" sz="1600" dirty="0"/>
                    </a:p>
                  </a:txBody>
                  <a:tcPr/>
                </a:tc>
                <a:tc>
                  <a:txBody>
                    <a:bodyPr/>
                    <a:lstStyle/>
                    <a:p>
                      <a:r>
                        <a:rPr lang="uk-UA" sz="1200" dirty="0" smtClean="0"/>
                        <a:t>Офіцер, фельдмаршал, патронташ,  фланг,</a:t>
                      </a:r>
                      <a:r>
                        <a:rPr lang="uk-UA" sz="1200" baseline="0" dirty="0" smtClean="0"/>
                        <a:t> штаб,  штурм</a:t>
                      </a:r>
                      <a:endParaRPr lang="ru-RU" sz="1200" dirty="0"/>
                    </a:p>
                  </a:txBody>
                  <a:tcPr/>
                </a:tc>
                <a:tc>
                  <a:txBody>
                    <a:bodyPr/>
                    <a:lstStyle/>
                    <a:p>
                      <a:r>
                        <a:rPr lang="de-DE" sz="1100" dirty="0" smtClean="0"/>
                        <a:t>Der</a:t>
                      </a:r>
                      <a:r>
                        <a:rPr lang="de-DE" sz="1100" baseline="0" dirty="0" smtClean="0"/>
                        <a:t> Offizier, der Feldmarschall, die Patronentasche, die Flanke, der Stab, der Sturm</a:t>
                      </a:r>
                      <a:endParaRPr lang="ru-RU" sz="1100" dirty="0"/>
                    </a:p>
                  </a:txBody>
                  <a:tcPr/>
                </a:tc>
              </a:tr>
              <a:tr h="370840">
                <a:tc>
                  <a:txBody>
                    <a:bodyPr/>
                    <a:lstStyle/>
                    <a:p>
                      <a:r>
                        <a:rPr lang="de-DE" sz="1600" dirty="0" smtClean="0"/>
                        <a:t> 3.</a:t>
                      </a:r>
                      <a:endParaRPr lang="ru-RU" sz="1600" dirty="0"/>
                    </a:p>
                  </a:txBody>
                  <a:tcPr/>
                </a:tc>
                <a:tc>
                  <a:txBody>
                    <a:bodyPr/>
                    <a:lstStyle/>
                    <a:p>
                      <a:r>
                        <a:rPr lang="de-DE" sz="1600" dirty="0" smtClean="0"/>
                        <a:t>Kunst</a:t>
                      </a:r>
                      <a:endParaRPr lang="ru-RU" sz="1600" dirty="0"/>
                    </a:p>
                  </a:txBody>
                  <a:tcPr/>
                </a:tc>
                <a:tc>
                  <a:txBody>
                    <a:bodyPr/>
                    <a:lstStyle/>
                    <a:p>
                      <a:r>
                        <a:rPr lang="uk-UA" sz="1200" dirty="0" smtClean="0"/>
                        <a:t>Балет, балерина, цитата, мольберт, гастролі, флейта, арфа, камертон, ландшафт</a:t>
                      </a:r>
                      <a:endParaRPr lang="ru-RU" sz="1200" dirty="0"/>
                    </a:p>
                  </a:txBody>
                  <a:tcPr/>
                </a:tc>
                <a:tc>
                  <a:txBody>
                    <a:bodyPr/>
                    <a:lstStyle/>
                    <a:p>
                      <a:r>
                        <a:rPr lang="de-DE" sz="1100" dirty="0" smtClean="0"/>
                        <a:t>Das  Ballett, die Ballerina, die</a:t>
                      </a:r>
                      <a:r>
                        <a:rPr lang="de-DE" sz="1100" baseline="0" dirty="0" smtClean="0"/>
                        <a:t> Zitat, das Malbrett, die Gastrolle, die Flöte, die  Harfe, der Kammerton, die Landschaft </a:t>
                      </a:r>
                      <a:endParaRPr lang="ru-RU" sz="1100" dirty="0"/>
                    </a:p>
                  </a:txBody>
                  <a:tcPr/>
                </a:tc>
              </a:tr>
              <a:tr h="370840">
                <a:tc>
                  <a:txBody>
                    <a:bodyPr/>
                    <a:lstStyle/>
                    <a:p>
                      <a:r>
                        <a:rPr lang="uk-UA" sz="1600" dirty="0" smtClean="0"/>
                        <a:t> 4.</a:t>
                      </a:r>
                      <a:endParaRPr lang="ru-RU" sz="1600" dirty="0"/>
                    </a:p>
                  </a:txBody>
                  <a:tcPr/>
                </a:tc>
                <a:tc>
                  <a:txBody>
                    <a:bodyPr/>
                    <a:lstStyle/>
                    <a:p>
                      <a:r>
                        <a:rPr lang="de-DE" sz="1600" dirty="0" smtClean="0"/>
                        <a:t>Handel und Verwaltung</a:t>
                      </a:r>
                      <a:endParaRPr lang="ru-RU" sz="1600" dirty="0"/>
                    </a:p>
                  </a:txBody>
                  <a:tcPr/>
                </a:tc>
                <a:tc>
                  <a:txBody>
                    <a:bodyPr/>
                    <a:lstStyle/>
                    <a:p>
                      <a:r>
                        <a:rPr lang="uk-UA" sz="1200" dirty="0" smtClean="0"/>
                        <a:t>Бухгалтер, вексель,</a:t>
                      </a:r>
                      <a:r>
                        <a:rPr lang="uk-UA" sz="1200" baseline="0" dirty="0" smtClean="0"/>
                        <a:t> касир,</a:t>
                      </a:r>
                      <a:r>
                        <a:rPr lang="de-DE" sz="1200" baseline="0" dirty="0" smtClean="0"/>
                        <a:t> </a:t>
                      </a:r>
                      <a:r>
                        <a:rPr lang="uk-UA" sz="1200" baseline="0" dirty="0" smtClean="0"/>
                        <a:t>каса, маклер, банк, штемпель, штраф, поштамт, ратуша</a:t>
                      </a:r>
                      <a:endParaRPr lang="ru-RU" sz="1200" dirty="0"/>
                    </a:p>
                  </a:txBody>
                  <a:tcPr/>
                </a:tc>
                <a:tc>
                  <a:txBody>
                    <a:bodyPr/>
                    <a:lstStyle/>
                    <a:p>
                      <a:r>
                        <a:rPr lang="de-DE" sz="1100" dirty="0" smtClean="0"/>
                        <a:t>Der Buchhalter, der Wechsel, der Kassier,</a:t>
                      </a:r>
                      <a:r>
                        <a:rPr lang="de-DE" sz="1100" baseline="0" dirty="0" smtClean="0"/>
                        <a:t> die Kasse, der Makler, die Bank, der Stempel, die Strafe, das Postamt, das Rathaus</a:t>
                      </a:r>
                      <a:endParaRPr lang="ru-RU" sz="1100" dirty="0"/>
                    </a:p>
                  </a:txBody>
                  <a:tcPr/>
                </a:tc>
              </a:tr>
              <a:tr h="370840">
                <a:tc>
                  <a:txBody>
                    <a:bodyPr/>
                    <a:lstStyle/>
                    <a:p>
                      <a:r>
                        <a:rPr lang="uk-UA" sz="1600" dirty="0" smtClean="0"/>
                        <a:t> 5.</a:t>
                      </a:r>
                      <a:endParaRPr lang="ru-RU" sz="1600" dirty="0"/>
                    </a:p>
                  </a:txBody>
                  <a:tcPr/>
                </a:tc>
                <a:tc>
                  <a:txBody>
                    <a:bodyPr/>
                    <a:lstStyle/>
                    <a:p>
                      <a:r>
                        <a:rPr lang="de-DE" sz="1600" dirty="0" smtClean="0"/>
                        <a:t>Alltag</a:t>
                      </a:r>
                      <a:endParaRPr lang="ru-RU" sz="1600" dirty="0"/>
                    </a:p>
                  </a:txBody>
                  <a:tcPr/>
                </a:tc>
                <a:tc>
                  <a:txBody>
                    <a:bodyPr/>
                    <a:lstStyle/>
                    <a:p>
                      <a:r>
                        <a:rPr lang="uk-UA" sz="1200" dirty="0" smtClean="0"/>
                        <a:t>Бутерброд,</a:t>
                      </a:r>
                      <a:r>
                        <a:rPr lang="uk-UA" sz="1200" baseline="0" dirty="0" smtClean="0"/>
                        <a:t> кітель, галстук, шлейф, ширма, мундштук, штатив, штопор, портвейн</a:t>
                      </a:r>
                      <a:endParaRPr lang="ru-RU" sz="1200" dirty="0"/>
                    </a:p>
                  </a:txBody>
                  <a:tcPr/>
                </a:tc>
                <a:tc>
                  <a:txBody>
                    <a:bodyPr/>
                    <a:lstStyle/>
                    <a:p>
                      <a:r>
                        <a:rPr lang="de-DE" sz="1100" dirty="0" smtClean="0"/>
                        <a:t>Das</a:t>
                      </a:r>
                      <a:r>
                        <a:rPr lang="de-DE" sz="1100" baseline="0" dirty="0" smtClean="0"/>
                        <a:t> Butterbrot, der Kittel, das Halstuch, die Schleife, der Schirm, das Mundstück, das Stativ, der Stopper, der Portwein</a:t>
                      </a:r>
                      <a:endParaRPr lang="ru-RU" sz="1100" dirty="0"/>
                    </a:p>
                  </a:txBody>
                  <a:tcPr/>
                </a:tc>
              </a:tr>
            </a:tbl>
          </a:graphicData>
        </a:graphic>
      </p:graphicFrame>
    </p:spTree>
  </p:cSld>
  <p:clrMapOvr>
    <a:masterClrMapping/>
  </p:clrMapOvr>
  <p:transition spd="slow">
    <p:blinds/>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Die </a:t>
            </a:r>
            <a:r>
              <a:rPr lang="de-DE" dirty="0" smtClean="0"/>
              <a:t>Geschichte der Erscheinung der Germanismen in der ukrainischen Sprache</a:t>
            </a:r>
            <a:endParaRPr lang="ru-RU" dirty="0"/>
          </a:p>
        </p:txBody>
      </p:sp>
      <p:sp>
        <p:nvSpPr>
          <p:cNvPr id="3" name="Содержимое 2"/>
          <p:cNvSpPr>
            <a:spLocks noGrp="1"/>
          </p:cNvSpPr>
          <p:nvPr>
            <p:ph idx="1"/>
          </p:nvPr>
        </p:nvSpPr>
        <p:spPr/>
        <p:txBody>
          <a:bodyPr>
            <a:normAutofit fontScale="92500" lnSpcReduction="10000"/>
          </a:bodyPr>
          <a:lstStyle/>
          <a:p>
            <a:r>
              <a:rPr lang="de-DE" b="1" dirty="0" smtClean="0"/>
              <a:t>1)</a:t>
            </a:r>
            <a:r>
              <a:rPr lang="de-DE" dirty="0" smtClean="0"/>
              <a:t>Die ersten Erwähnungen finden wir im III-II. Jahrhundert vor unsere Zeitrechnung. Auf dem Ort der </a:t>
            </a:r>
            <a:r>
              <a:rPr lang="de-DE" dirty="0" err="1" smtClean="0"/>
              <a:t>Trypilja</a:t>
            </a:r>
            <a:r>
              <a:rPr lang="de-DE" dirty="0" smtClean="0"/>
              <a:t>-Siedlungen fixiert man Kulturdenkmäler der sogenannten Schnurkeramik  oder  der </a:t>
            </a:r>
            <a:r>
              <a:rPr lang="de-DE" dirty="0" err="1" smtClean="0"/>
              <a:t>Kriegsaxten</a:t>
            </a:r>
            <a:r>
              <a:rPr lang="de-DE" dirty="0" smtClean="0"/>
              <a:t>. Diese Kultur wurde damals und ist auch heute für viele Territorien Deutschlands charakteristisch. Davon erzählt Iwan </a:t>
            </a:r>
            <a:r>
              <a:rPr lang="de-DE" dirty="0" err="1" smtClean="0"/>
              <a:t>Monolatij</a:t>
            </a:r>
            <a:r>
              <a:rPr lang="de-DE" dirty="0" smtClean="0"/>
              <a:t> in seiner Arbeit „Ukrainisch-deutsche ethno-kulturelle Prozesse in </a:t>
            </a:r>
            <a:r>
              <a:rPr lang="de-DE" dirty="0" err="1" smtClean="0"/>
              <a:t>Halyts</a:t>
            </a:r>
            <a:r>
              <a:rPr lang="uk-UA" dirty="0" smtClean="0"/>
              <a:t>с</a:t>
            </a:r>
            <a:r>
              <a:rPr lang="de-DE" dirty="0" err="1" smtClean="0"/>
              <a:t>hyna</a:t>
            </a:r>
            <a:r>
              <a:rPr lang="de-DE" dirty="0" smtClean="0"/>
              <a:t>“.                                                                                         </a:t>
            </a:r>
            <a:endParaRPr lang="ru-RU" dirty="0" smtClean="0"/>
          </a:p>
          <a:p>
            <a:endParaRPr lang="ru-RU" dirty="0"/>
          </a:p>
        </p:txBody>
      </p:sp>
    </p:spTree>
  </p:cSld>
  <p:clrMapOvr>
    <a:masterClrMapping/>
  </p:clrMapOvr>
  <p:transition spd="slow">
    <p:zoom dir="i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214290"/>
            <a:ext cx="8686800" cy="5865835"/>
          </a:xfrm>
        </p:spPr>
        <p:txBody>
          <a:bodyPr>
            <a:normAutofit fontScale="92500"/>
          </a:bodyPr>
          <a:lstStyle/>
          <a:p>
            <a:r>
              <a:rPr lang="de-DE" b="1" dirty="0" smtClean="0"/>
              <a:t>2)</a:t>
            </a:r>
            <a:r>
              <a:rPr lang="de-DE" dirty="0" smtClean="0"/>
              <a:t> Im II.-I. Jahrtausend vor Christus kontaktieren die Ukrainer mit germanischen und germanisch-keltischen  Stämmen. Es gaben schon die ersten keltischen Siedlungen in </a:t>
            </a:r>
            <a:r>
              <a:rPr lang="de-DE" dirty="0" err="1" smtClean="0"/>
              <a:t>Prykarpatja</a:t>
            </a:r>
            <a:r>
              <a:rPr lang="uk-UA" dirty="0" smtClean="0"/>
              <a:t>.</a:t>
            </a:r>
            <a:r>
              <a:rPr lang="de-DE" dirty="0" smtClean="0"/>
              <a:t> </a:t>
            </a:r>
          </a:p>
          <a:p>
            <a:r>
              <a:rPr lang="de-DE" b="1" dirty="0" smtClean="0"/>
              <a:t>3)</a:t>
            </a:r>
            <a:r>
              <a:rPr lang="de-DE" dirty="0" smtClean="0"/>
              <a:t> Im II.-IV. Jahrhundert gaben es schon zahlreiche Kontakte des Frühslawischen Staates (Antu) mit  dem Staat der Goten, der im Jahre 375 von Hunnen zerstört wurde. Es gaben Gotischen  Missionare und die ersten Entlehnungen. Das sind solche wie: die Kirche-</a:t>
            </a:r>
            <a:r>
              <a:rPr lang="uk-UA" dirty="0" smtClean="0"/>
              <a:t>церква,</a:t>
            </a:r>
            <a:r>
              <a:rPr lang="de-DE" dirty="0" smtClean="0"/>
              <a:t> das Kreuz-</a:t>
            </a:r>
            <a:r>
              <a:rPr lang="uk-UA" dirty="0" smtClean="0"/>
              <a:t>хрест,</a:t>
            </a:r>
            <a:r>
              <a:rPr lang="de-DE" dirty="0" smtClean="0"/>
              <a:t> der Pope-</a:t>
            </a:r>
            <a:r>
              <a:rPr lang="uk-UA" dirty="0" err="1" smtClean="0"/>
              <a:t>піп</a:t>
            </a:r>
            <a:r>
              <a:rPr lang="uk-UA" dirty="0" smtClean="0"/>
              <a:t>,</a:t>
            </a:r>
            <a:r>
              <a:rPr lang="de-DE" dirty="0" smtClean="0"/>
              <a:t> Fasten-</a:t>
            </a:r>
            <a:r>
              <a:rPr lang="uk-UA" dirty="0" smtClean="0"/>
              <a:t>піст, </a:t>
            </a:r>
            <a:r>
              <a:rPr lang="de-DE" dirty="0" smtClean="0"/>
              <a:t>der Satan-</a:t>
            </a:r>
            <a:r>
              <a:rPr lang="uk-UA" dirty="0" smtClean="0"/>
              <a:t>сатана.</a:t>
            </a:r>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ru-RU" dirty="0"/>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142852"/>
            <a:ext cx="8686800" cy="5937273"/>
          </a:xfrm>
        </p:spPr>
        <p:txBody>
          <a:bodyPr>
            <a:normAutofit lnSpcReduction="10000"/>
          </a:bodyPr>
          <a:lstStyle/>
          <a:p>
            <a:r>
              <a:rPr lang="de-DE" b="1" dirty="0" smtClean="0"/>
              <a:t>4)</a:t>
            </a:r>
            <a:r>
              <a:rPr lang="de-DE" dirty="0" smtClean="0"/>
              <a:t> Im 9.-10. Jahrhundert fand die Ansiedlung der Slawen aus dem nördlichen Karpatenvorland auf dem Territorium von Mittel- und Westeuropa, insbesondere zwischen Hamburg und Lübeck. Von großer Bedeutung waren auch die Annahme des Christentums und die Beziehungen zu dem Römischer Reich, zu dem auch Deutschland gehörte.                                                         </a:t>
            </a:r>
            <a:r>
              <a:rPr lang="de-DE" b="1" dirty="0" smtClean="0"/>
              <a:t>5)</a:t>
            </a:r>
            <a:r>
              <a:rPr lang="de-DE" dirty="0" smtClean="0"/>
              <a:t> Im 13. Jahrhundert wurde vielen Städten das Magdeburger Recht verliehen, die Handelsbeziehungen verbreiten sich.</a:t>
            </a:r>
            <a:endParaRPr lang="ru-RU" dirty="0"/>
          </a:p>
        </p:txBody>
      </p:sp>
    </p:spTree>
  </p:cSld>
  <p:clrMapOvr>
    <a:masterClrMapping/>
  </p:clrMapOvr>
  <p:transition spd="slow">
    <p:wheel spokes="8"/>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38834"/>
          </a:xfrm>
        </p:spPr>
        <p:txBody>
          <a:bodyPr>
            <a:normAutofit lnSpcReduction="10000"/>
          </a:bodyPr>
          <a:lstStyle/>
          <a:p>
            <a:r>
              <a:rPr lang="de-DE" b="1" dirty="0" smtClean="0"/>
              <a:t>6)</a:t>
            </a:r>
            <a:r>
              <a:rPr lang="de-DE" dirty="0" smtClean="0"/>
              <a:t> Im 14.-15. Jahrhundert gehörte ein Teil der Ukraine zum Großen Litauer Fürstentum, das den Krieg mit deutschen Ritten führte.													        </a:t>
            </a:r>
          </a:p>
          <a:p>
            <a:endParaRPr lang="de-DE" dirty="0" smtClean="0"/>
          </a:p>
          <a:p>
            <a:endParaRPr lang="de-DE" dirty="0" smtClean="0"/>
          </a:p>
          <a:p>
            <a:endParaRPr lang="de-DE" dirty="0" smtClean="0"/>
          </a:p>
          <a:p>
            <a:endParaRPr lang="de-DE" dirty="0" smtClean="0"/>
          </a:p>
          <a:p>
            <a:endParaRPr lang="de-DE" dirty="0" smtClean="0"/>
          </a:p>
          <a:p>
            <a:r>
              <a:rPr lang="de-DE" dirty="0" smtClean="0"/>
              <a:t>7) Im 16.-17. Jahrhunderten gerietet die Westukraine unter die polnische Macht. Die polnische Sprache wurde zur Vermittlerin bei den Entlehnungen der Germanismen.</a:t>
            </a:r>
            <a:endParaRPr lang="ru-RU" dirty="0"/>
          </a:p>
        </p:txBody>
      </p:sp>
      <p:sp>
        <p:nvSpPr>
          <p:cNvPr id="2" name="Заголовок 1"/>
          <p:cNvSpPr>
            <a:spLocks noGrp="1"/>
          </p:cNvSpPr>
          <p:nvPr>
            <p:ph type="title"/>
          </p:nvPr>
        </p:nvSpPr>
        <p:spPr>
          <a:xfrm flipV="1">
            <a:off x="457200" y="106681"/>
            <a:ext cx="8229600" cy="45719"/>
          </a:xfrm>
        </p:spPr>
        <p:txBody>
          <a:bodyPr>
            <a:normAutofit fontScale="90000"/>
          </a:bodyPr>
          <a:lstStyle/>
          <a:p>
            <a:endParaRPr lang="ru-RU" dirty="0"/>
          </a:p>
        </p:txBody>
      </p:sp>
      <p:pic>
        <p:nvPicPr>
          <p:cNvPr id="4" name="Рисунок 3" descr="vat80301013.jpg"/>
          <p:cNvPicPr>
            <a:picLocks noChangeAspect="1"/>
          </p:cNvPicPr>
          <p:nvPr/>
        </p:nvPicPr>
        <p:blipFill>
          <a:blip r:embed="rId4" cstate="print"/>
          <a:stretch>
            <a:fillRect/>
          </a:stretch>
        </p:blipFill>
        <p:spPr>
          <a:xfrm>
            <a:off x="4357686" y="1142984"/>
            <a:ext cx="3952886" cy="2996288"/>
          </a:xfrm>
          <a:prstGeom prst="rect">
            <a:avLst/>
          </a:prstGeom>
        </p:spPr>
      </p:pic>
      <p:pic>
        <p:nvPicPr>
          <p:cNvPr id="5" name="Рисунок 4" descr="deutschland_i3.png"/>
          <p:cNvPicPr>
            <a:picLocks noChangeAspect="1"/>
          </p:cNvPicPr>
          <p:nvPr/>
        </p:nvPicPr>
        <p:blipFill>
          <a:blip r:embed="rId5"/>
          <a:stretch>
            <a:fillRect/>
          </a:stretch>
        </p:blipFill>
        <p:spPr>
          <a:xfrm>
            <a:off x="714348" y="1714488"/>
            <a:ext cx="2643206" cy="2271399"/>
          </a:xfrm>
          <a:prstGeom prst="rect">
            <a:avLst/>
          </a:prstGeom>
        </p:spPr>
      </p:pic>
    </p:spTree>
  </p:cSld>
  <p:clrMapOvr>
    <a:masterClrMapping/>
  </p:clrMapOvr>
  <p:transition spd="slow">
    <p:split/>
    <p:sndAc>
      <p:stSnd>
        <p:snd r:embed="rId3"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467600" cy="82528"/>
          </a:xfrm>
        </p:spPr>
        <p:txBody>
          <a:bodyPr>
            <a:normAutofit fontScale="90000"/>
          </a:bodyPr>
          <a:lstStyle/>
          <a:p>
            <a:endParaRPr lang="ru-RU" dirty="0"/>
          </a:p>
        </p:txBody>
      </p:sp>
      <p:sp>
        <p:nvSpPr>
          <p:cNvPr id="2" name="Содержимое 1"/>
          <p:cNvSpPr>
            <a:spLocks noGrp="1"/>
          </p:cNvSpPr>
          <p:nvPr>
            <p:ph idx="1"/>
          </p:nvPr>
        </p:nvSpPr>
        <p:spPr>
          <a:xfrm>
            <a:off x="457200" y="714356"/>
            <a:ext cx="7467600" cy="5411807"/>
          </a:xfrm>
        </p:spPr>
        <p:txBody>
          <a:bodyPr/>
          <a:lstStyle/>
          <a:p>
            <a:r>
              <a:rPr lang="de-DE" b="1" dirty="0" smtClean="0"/>
              <a:t>8)</a:t>
            </a:r>
            <a:r>
              <a:rPr lang="de-DE" dirty="0" smtClean="0"/>
              <a:t> Im 17.-18. Jahrhundert wurden in Russland viele Reformen durchgeführt. Nach Russland, zu dem die Ostukraine gehörte, kommen verschiedene deutsche Fachleute. Man wird zu dieser Zeit viel übersetzt.			       </a:t>
            </a:r>
            <a:endParaRPr lang="ru-RU" dirty="0" smtClean="0"/>
          </a:p>
          <a:p>
            <a:pPr>
              <a:buNone/>
            </a:pPr>
            <a:endParaRPr lang="ru-RU" dirty="0"/>
          </a:p>
        </p:txBody>
      </p:sp>
      <p:pic>
        <p:nvPicPr>
          <p:cNvPr id="4" name="Рисунок 3" descr="berlinale.jpg"/>
          <p:cNvPicPr>
            <a:picLocks noChangeAspect="1"/>
          </p:cNvPicPr>
          <p:nvPr/>
        </p:nvPicPr>
        <p:blipFill>
          <a:blip r:embed="rId4" cstate="print"/>
          <a:stretch>
            <a:fillRect/>
          </a:stretch>
        </p:blipFill>
        <p:spPr>
          <a:xfrm>
            <a:off x="4500562" y="4214818"/>
            <a:ext cx="3680130" cy="2428886"/>
          </a:xfrm>
          <a:prstGeom prst="rect">
            <a:avLst/>
          </a:prstGeom>
        </p:spPr>
      </p:pic>
      <p:pic>
        <p:nvPicPr>
          <p:cNvPr id="5" name="Рисунок 4" descr="bronnerswholesale_2116_19219912.jpg"/>
          <p:cNvPicPr>
            <a:picLocks noChangeAspect="1"/>
          </p:cNvPicPr>
          <p:nvPr/>
        </p:nvPicPr>
        <p:blipFill>
          <a:blip r:embed="rId5"/>
          <a:stretch>
            <a:fillRect/>
          </a:stretch>
        </p:blipFill>
        <p:spPr>
          <a:xfrm>
            <a:off x="857224" y="3786190"/>
            <a:ext cx="2781300" cy="2362200"/>
          </a:xfrm>
          <a:prstGeom prst="rect">
            <a:avLst/>
          </a:prstGeom>
        </p:spPr>
      </p:pic>
    </p:spTree>
  </p:cSld>
  <p:clrMapOvr>
    <a:masterClrMapping/>
  </p:clrMapOvr>
  <p:transition spd="slow">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61110"/>
          </a:xfrm>
        </p:spPr>
        <p:txBody>
          <a:bodyPr>
            <a:normAutofit fontScale="90000"/>
          </a:bodyPr>
          <a:lstStyle/>
          <a:p>
            <a:endParaRPr lang="ru-RU" dirty="0"/>
          </a:p>
        </p:txBody>
      </p:sp>
      <p:sp>
        <p:nvSpPr>
          <p:cNvPr id="3" name="Содержимое 2"/>
          <p:cNvSpPr>
            <a:spLocks noGrp="1"/>
          </p:cNvSpPr>
          <p:nvPr>
            <p:ph idx="1"/>
          </p:nvPr>
        </p:nvSpPr>
        <p:spPr>
          <a:xfrm>
            <a:off x="457200" y="1571612"/>
            <a:ext cx="8229600" cy="5143536"/>
          </a:xfrm>
        </p:spPr>
        <p:txBody>
          <a:bodyPr>
            <a:normAutofit/>
          </a:bodyPr>
          <a:lstStyle/>
          <a:p>
            <a:r>
              <a:rPr lang="de-DE" dirty="0" smtClean="0"/>
              <a:t>In den 70. Jahren des 18. Jahrhunderts geriet die Westukraine unter die Macht des Österreich-Ungarischen Reiches. </a:t>
            </a:r>
          </a:p>
          <a:p>
            <a:r>
              <a:rPr lang="de-DE" dirty="0" smtClean="0"/>
              <a:t>Das war eine besonders wichtige Periode in der Entwicklung der sprachlichen deutsch-ukrainischen Kontakten.</a:t>
            </a:r>
          </a:p>
          <a:p>
            <a:r>
              <a:rPr lang="de-DE" dirty="0" smtClean="0"/>
              <a:t> Die deutsche Sprache wurde in die Lehranstalten, in die Verwaltung, in den Militärdienst eigeführt. </a:t>
            </a:r>
            <a:endParaRPr lang="ru-RU" dirty="0"/>
          </a:p>
        </p:txBody>
      </p:sp>
      <p:pic>
        <p:nvPicPr>
          <p:cNvPr id="4" name="Рисунок 3" descr="kanev7.jpg"/>
          <p:cNvPicPr>
            <a:picLocks noChangeAspect="1"/>
          </p:cNvPicPr>
          <p:nvPr/>
        </p:nvPicPr>
        <p:blipFill>
          <a:blip r:embed="rId3" cstate="print"/>
          <a:stretch>
            <a:fillRect/>
          </a:stretch>
        </p:blipFill>
        <p:spPr>
          <a:xfrm>
            <a:off x="0" y="142852"/>
            <a:ext cx="9144000" cy="1472272"/>
          </a:xfrm>
          <a:prstGeom prst="rect">
            <a:avLst/>
          </a:prstGeom>
        </p:spPr>
      </p:pic>
    </p:spTree>
  </p:cSld>
  <p:clrMapOvr>
    <a:masterClrMapping/>
  </p:clrMapOvr>
  <p:transition spd="slow">
    <p:strips/>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14470"/>
            <a:ext cx="8229600" cy="1399032"/>
          </a:xfrm>
        </p:spPr>
        <p:txBody>
          <a:bodyPr/>
          <a:lstStyle/>
          <a:p>
            <a:endParaRPr lang="ru-RU"/>
          </a:p>
        </p:txBody>
      </p:sp>
      <p:sp>
        <p:nvSpPr>
          <p:cNvPr id="3" name="Содержимое 2"/>
          <p:cNvSpPr>
            <a:spLocks noGrp="1"/>
          </p:cNvSpPr>
          <p:nvPr>
            <p:ph idx="1"/>
          </p:nvPr>
        </p:nvSpPr>
        <p:spPr>
          <a:xfrm>
            <a:off x="457200" y="500042"/>
            <a:ext cx="8229600" cy="5954766"/>
          </a:xfrm>
        </p:spPr>
        <p:txBody>
          <a:bodyPr>
            <a:normAutofit/>
          </a:bodyPr>
          <a:lstStyle/>
          <a:p>
            <a:r>
              <a:rPr lang="de-DE" sz="2800" dirty="0" smtClean="0"/>
              <a:t>Dann folgte in der 2. Hälfte des 18. und im 19. Jahrhundert das österreichische Programm der Migration in die Galizien (</a:t>
            </a:r>
            <a:r>
              <a:rPr lang="de-DE" sz="2800" dirty="0" err="1" smtClean="0"/>
              <a:t>Halytschyna</a:t>
            </a:r>
            <a:r>
              <a:rPr lang="de-DE" sz="2800" dirty="0" smtClean="0"/>
              <a:t>). Man soll sagen, dass der österreichische Kaiser Franz Josef förderte der Entwicklung der ukrainischer Sprache. Zu dieser Zeit wurden zweisprachige </a:t>
            </a:r>
            <a:r>
              <a:rPr lang="de-DE" sz="2800" dirty="0" err="1" smtClean="0"/>
              <a:t>Wörtebücher</a:t>
            </a:r>
            <a:r>
              <a:rPr lang="de-DE" sz="2800" dirty="0" smtClean="0"/>
              <a:t> herausgegeben.       </a:t>
            </a:r>
            <a:endParaRPr lang="ru-RU" sz="2800" dirty="0"/>
          </a:p>
        </p:txBody>
      </p:sp>
      <p:pic>
        <p:nvPicPr>
          <p:cNvPr id="4" name="Рисунок 3" descr="300px-Brandenburger_Tor_Blaue_Stunde.jpg"/>
          <p:cNvPicPr>
            <a:picLocks noChangeAspect="1"/>
          </p:cNvPicPr>
          <p:nvPr/>
        </p:nvPicPr>
        <p:blipFill>
          <a:blip r:embed="rId3" cstate="print"/>
          <a:stretch>
            <a:fillRect/>
          </a:stretch>
        </p:blipFill>
        <p:spPr>
          <a:xfrm>
            <a:off x="4429124" y="3929066"/>
            <a:ext cx="3595686" cy="2696765"/>
          </a:xfrm>
          <a:prstGeom prst="rect">
            <a:avLst/>
          </a:prstGeom>
        </p:spPr>
      </p:pic>
      <p:pic>
        <p:nvPicPr>
          <p:cNvPr id="5" name="Рисунок 4" descr="Flag!(2).jpg"/>
          <p:cNvPicPr>
            <a:picLocks noChangeAspect="1"/>
          </p:cNvPicPr>
          <p:nvPr/>
        </p:nvPicPr>
        <p:blipFill>
          <a:blip r:embed="rId4"/>
          <a:stretch>
            <a:fillRect/>
          </a:stretch>
        </p:blipFill>
        <p:spPr>
          <a:xfrm>
            <a:off x="500034" y="4071942"/>
            <a:ext cx="3286148" cy="2468263"/>
          </a:xfrm>
          <a:prstGeom prst="rect">
            <a:avLst/>
          </a:prstGeom>
        </p:spPr>
      </p:pic>
    </p:spTree>
  </p:cSld>
  <p:clrMapOvr>
    <a:masterClrMapping/>
  </p:clrMapOvr>
  <p:transition spd="slow">
    <p:zoom/>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52"/>
            <a:ext cx="8229600" cy="142877"/>
          </a:xfrm>
        </p:spPr>
        <p:txBody>
          <a:bodyPr>
            <a:normAutofit fontScale="90000"/>
          </a:bodyPr>
          <a:lstStyle/>
          <a:p>
            <a:endParaRPr lang="ru-RU" dirty="0"/>
          </a:p>
        </p:txBody>
      </p:sp>
      <p:sp>
        <p:nvSpPr>
          <p:cNvPr id="3" name="Содержимое 2"/>
          <p:cNvSpPr>
            <a:spLocks noGrp="1"/>
          </p:cNvSpPr>
          <p:nvPr>
            <p:ph idx="1"/>
          </p:nvPr>
        </p:nvSpPr>
        <p:spPr>
          <a:xfrm>
            <a:off x="457200" y="428604"/>
            <a:ext cx="8229600" cy="6026204"/>
          </a:xfrm>
        </p:spPr>
        <p:txBody>
          <a:bodyPr/>
          <a:lstStyle/>
          <a:p>
            <a:r>
              <a:rPr lang="de-DE" dirty="0" smtClean="0"/>
              <a:t>19.-20. Jahrhundert steigt die Rolle der schriftlichen Quelle. In dieser Zeit  formiert sich die deutsch-ukrainische Terminologie, erscheinen viele Wörterbücher.</a:t>
            </a:r>
          </a:p>
          <a:p>
            <a:r>
              <a:rPr lang="de-DE" dirty="0" smtClean="0"/>
              <a:t>Während des zweiten Weltkrieges gerieten in die ukrainische Sprache viele Germanismen auf dem Gebiet des Militärwesens.     </a:t>
            </a:r>
            <a:endParaRPr lang="ru-RU" dirty="0"/>
          </a:p>
        </p:txBody>
      </p:sp>
      <p:pic>
        <p:nvPicPr>
          <p:cNvPr id="4" name="Рисунок 3" descr="1_cologne.jpg"/>
          <p:cNvPicPr>
            <a:picLocks noChangeAspect="1"/>
          </p:cNvPicPr>
          <p:nvPr/>
        </p:nvPicPr>
        <p:blipFill>
          <a:blip r:embed="rId4" cstate="print"/>
          <a:stretch>
            <a:fillRect/>
          </a:stretch>
        </p:blipFill>
        <p:spPr>
          <a:xfrm>
            <a:off x="5357818" y="4214818"/>
            <a:ext cx="3309944" cy="2515557"/>
          </a:xfrm>
          <a:prstGeom prst="rect">
            <a:avLst/>
          </a:prstGeom>
        </p:spPr>
      </p:pic>
      <p:pic>
        <p:nvPicPr>
          <p:cNvPr id="6" name="Рисунок 5" descr="frame00150.jpg"/>
          <p:cNvPicPr>
            <a:picLocks noChangeAspect="1"/>
          </p:cNvPicPr>
          <p:nvPr/>
        </p:nvPicPr>
        <p:blipFill>
          <a:blip r:embed="rId5"/>
          <a:stretch>
            <a:fillRect/>
          </a:stretch>
        </p:blipFill>
        <p:spPr>
          <a:xfrm>
            <a:off x="714348" y="4786322"/>
            <a:ext cx="3429024" cy="1848458"/>
          </a:xfrm>
          <a:prstGeom prst="rect">
            <a:avLst/>
          </a:prstGeom>
        </p:spPr>
      </p:pic>
    </p:spTree>
  </p:cSld>
  <p:clrMapOvr>
    <a:masterClrMapping/>
  </p:clrMapOvr>
  <p:transition spd="slow">
    <p:checker/>
    <p:sndAc>
      <p:stSnd>
        <p:snd r:embed="rId3"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sz="2800" dirty="0" smtClean="0"/>
              <a:t>Während des zweiten Weltkrieges gerieten in die ukrainische Sprache viele Germanismen auf dem Gebiet des Militärwesens.</a:t>
            </a:r>
            <a:endParaRPr lang="ru-RU" sz="2800" dirty="0"/>
          </a:p>
        </p:txBody>
      </p:sp>
      <p:sp>
        <p:nvSpPr>
          <p:cNvPr id="3" name="Содержимое 2"/>
          <p:cNvSpPr>
            <a:spLocks noGrp="1"/>
          </p:cNvSpPr>
          <p:nvPr>
            <p:ph idx="1"/>
          </p:nvPr>
        </p:nvSpPr>
        <p:spPr/>
        <p:txBody>
          <a:bodyPr>
            <a:normAutofit fontScale="92500" lnSpcReduction="10000"/>
          </a:bodyPr>
          <a:lstStyle/>
          <a:p>
            <a:r>
              <a:rPr lang="de-DE" dirty="0" smtClean="0"/>
              <a:t>Das sind solche wie </a:t>
            </a:r>
            <a:r>
              <a:rPr lang="uk-UA" dirty="0" smtClean="0"/>
              <a:t>бліцкриг</a:t>
            </a:r>
            <a:r>
              <a:rPr lang="de-DE" dirty="0" smtClean="0"/>
              <a:t>(der Blitzkrieg)</a:t>
            </a:r>
            <a:r>
              <a:rPr lang="uk-UA" dirty="0" smtClean="0"/>
              <a:t>, фаустпатрон (</a:t>
            </a:r>
            <a:r>
              <a:rPr lang="de-DE" dirty="0" smtClean="0"/>
              <a:t>die Faustpatrone)</a:t>
            </a:r>
            <a:r>
              <a:rPr lang="uk-UA" dirty="0" smtClean="0"/>
              <a:t>, капут</a:t>
            </a:r>
            <a:r>
              <a:rPr lang="de-DE" dirty="0" smtClean="0"/>
              <a:t>(kaputt</a:t>
            </a:r>
            <a:r>
              <a:rPr lang="uk-UA" dirty="0" smtClean="0"/>
              <a:t>, фриз(</a:t>
            </a:r>
            <a:r>
              <a:rPr lang="de-DE" dirty="0" smtClean="0"/>
              <a:t>der Fries</a:t>
            </a:r>
            <a:r>
              <a:rPr lang="uk-UA" dirty="0" smtClean="0"/>
              <a:t>), </a:t>
            </a:r>
            <a:r>
              <a:rPr lang="uk-UA" dirty="0" err="1" smtClean="0"/>
              <a:t>хенде</a:t>
            </a:r>
            <a:r>
              <a:rPr lang="uk-UA" dirty="0" smtClean="0"/>
              <a:t> хох </a:t>
            </a:r>
            <a:r>
              <a:rPr lang="de-DE" dirty="0" smtClean="0"/>
              <a:t>(Hände hoch) und andere.</a:t>
            </a:r>
            <a:endParaRPr lang="ru-RU" dirty="0" smtClean="0"/>
          </a:p>
          <a:p>
            <a:r>
              <a:rPr lang="de-DE" dirty="0" smtClean="0"/>
              <a:t>In den Nachkriegszeiten wurden neue  Wörter entlehnt.  Das sind solche wie </a:t>
            </a:r>
            <a:r>
              <a:rPr lang="uk-UA" dirty="0" smtClean="0"/>
              <a:t>бундестаг </a:t>
            </a:r>
            <a:r>
              <a:rPr lang="de-DE" dirty="0" smtClean="0"/>
              <a:t>(der Bundestag), </a:t>
            </a:r>
            <a:r>
              <a:rPr lang="uk-UA" dirty="0" smtClean="0"/>
              <a:t>бундесканцлер</a:t>
            </a:r>
            <a:r>
              <a:rPr lang="de-DE" dirty="0" smtClean="0"/>
              <a:t> (der Bundeskanzler), </a:t>
            </a:r>
            <a:r>
              <a:rPr lang="uk-UA" dirty="0" smtClean="0"/>
              <a:t> цейтнот </a:t>
            </a:r>
            <a:r>
              <a:rPr lang="de-DE" dirty="0" smtClean="0"/>
              <a:t>(die Zeitnot), </a:t>
            </a:r>
            <a:r>
              <a:rPr lang="uk-UA" dirty="0" smtClean="0"/>
              <a:t>ендшпіль</a:t>
            </a:r>
            <a:r>
              <a:rPr lang="de-DE" dirty="0" smtClean="0"/>
              <a:t> (das Endspiel), </a:t>
            </a:r>
            <a:r>
              <a:rPr lang="uk-UA" dirty="0" smtClean="0"/>
              <a:t> шлягер</a:t>
            </a:r>
            <a:r>
              <a:rPr lang="de-DE" dirty="0" smtClean="0"/>
              <a:t> (der Schlager),</a:t>
            </a:r>
            <a:r>
              <a:rPr lang="uk-UA" dirty="0" smtClean="0"/>
              <a:t> моторолер </a:t>
            </a:r>
            <a:r>
              <a:rPr lang="de-DE" dirty="0" smtClean="0"/>
              <a:t>(der Motorroller).</a:t>
            </a:r>
            <a:endParaRPr lang="ru-RU" dirty="0" smtClean="0"/>
          </a:p>
          <a:p>
            <a:endParaRPr lang="ru-RU" dirty="0"/>
          </a:p>
        </p:txBody>
      </p:sp>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Die Aktualität der Arbeit besteht darin, dass:</a:t>
            </a:r>
            <a:endParaRPr lang="ru-RU" dirty="0"/>
          </a:p>
        </p:txBody>
      </p:sp>
      <p:sp>
        <p:nvSpPr>
          <p:cNvPr id="3" name="Содержимое 2"/>
          <p:cNvSpPr>
            <a:spLocks noGrp="1"/>
          </p:cNvSpPr>
          <p:nvPr>
            <p:ph idx="1"/>
          </p:nvPr>
        </p:nvSpPr>
        <p:spPr/>
        <p:txBody>
          <a:bodyPr/>
          <a:lstStyle/>
          <a:p>
            <a:r>
              <a:rPr lang="de-DE" dirty="0" smtClean="0">
                <a:solidFill>
                  <a:srgbClr val="FFFF00"/>
                </a:solidFill>
              </a:rPr>
              <a:t>Sich die sprachlich kulturellen Kontakte verstärken </a:t>
            </a:r>
          </a:p>
          <a:p>
            <a:r>
              <a:rPr lang="de-DE" dirty="0" smtClean="0">
                <a:solidFill>
                  <a:srgbClr val="FFFF00"/>
                </a:solidFill>
              </a:rPr>
              <a:t>Dass es die Notwendigkeit gibt, komplexmäßige Analyse der deutschen Entlehnungen in der ukrainischen Sprache zu machen</a:t>
            </a:r>
            <a:endParaRPr lang="ru-RU" dirty="0">
              <a:solidFill>
                <a:srgbClr val="FFFF00"/>
              </a:solidFill>
            </a:endParaRPr>
          </a:p>
        </p:txBody>
      </p:sp>
      <p:pic>
        <p:nvPicPr>
          <p:cNvPr id="4" name="Рисунок 3" descr="1EE0E83A-07BA-4150-BE2D-0AF43D8304E1_mw800_mh600.jpg"/>
          <p:cNvPicPr>
            <a:picLocks noChangeAspect="1"/>
          </p:cNvPicPr>
          <p:nvPr/>
        </p:nvPicPr>
        <p:blipFill>
          <a:blip r:embed="rId4" cstate="print"/>
          <a:stretch>
            <a:fillRect/>
          </a:stretch>
        </p:blipFill>
        <p:spPr>
          <a:xfrm>
            <a:off x="2928926" y="3857628"/>
            <a:ext cx="4381504" cy="2897270"/>
          </a:xfrm>
          <a:prstGeom prst="rect">
            <a:avLst/>
          </a:prstGeom>
        </p:spPr>
      </p:pic>
    </p:spTree>
  </p:cSld>
  <p:clrMapOvr>
    <a:masterClrMapping/>
  </p:clrMapOvr>
  <p:transition spd="slow">
    <p:wedge/>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 Schlussfolgerungen</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de-DE" dirty="0" smtClean="0"/>
              <a:t> </a:t>
            </a:r>
            <a:endParaRPr lang="ru-RU" dirty="0" smtClean="0"/>
          </a:p>
          <a:p>
            <a:pPr lvl="0"/>
            <a:r>
              <a:rPr lang="de-DE" dirty="0" smtClean="0"/>
              <a:t>Die deutsch-ukrainischen sprachlichen Beziehungen haben eine lange Geschichte.</a:t>
            </a:r>
            <a:endParaRPr lang="ru-RU" dirty="0" smtClean="0"/>
          </a:p>
          <a:p>
            <a:pPr lvl="0"/>
            <a:r>
              <a:rPr lang="de-DE" dirty="0" smtClean="0"/>
              <a:t>Es gibt in der ukrainischen Sprache etwa 3000 Germanismen, die aktiv gebraucht werden.</a:t>
            </a:r>
            <a:endParaRPr lang="ru-RU" dirty="0" smtClean="0"/>
          </a:p>
          <a:p>
            <a:pPr lvl="0"/>
            <a:r>
              <a:rPr lang="de-DE" dirty="0" smtClean="0"/>
              <a:t>Einige Germanismen kamen in die ukrainische Sprache unmittelbar aus der deutschen Sprache,  viele andere aber durch Vermittlung von anderen Sprachen, vor allem Polnisch, Russisch, Jiddisch.</a:t>
            </a:r>
            <a:endParaRPr lang="ru-RU" dirty="0" smtClean="0"/>
          </a:p>
          <a:p>
            <a:pPr lvl="0"/>
            <a:r>
              <a:rPr lang="de-DE" dirty="0" smtClean="0"/>
              <a:t>Germanismen bereichern die ukrainische Sprache und haben einen guten Einfluss auf die Entwicklung der Sprache und der Gesellschaft. Sie fördern der Annäherung der Sprachen und Kulturen der beiden Völker.</a:t>
            </a:r>
            <a:endParaRPr lang="ru-RU" dirty="0" smtClean="0"/>
          </a:p>
          <a:p>
            <a:pPr lvl="0"/>
            <a:r>
              <a:rPr lang="de-DE" dirty="0" smtClean="0"/>
              <a:t>Anderseits bedroht die große Zahl der Fremdwörter darunter auch Germanismen der Eigenartigkeit der ukrainischen Sprache. </a:t>
            </a:r>
            <a:endParaRPr lang="ru-RU" dirty="0" smtClean="0"/>
          </a:p>
          <a:p>
            <a:pPr lvl="0"/>
            <a:r>
              <a:rPr lang="de-DE" dirty="0" smtClean="0"/>
              <a:t> Die Ergebnisse) der Arbeit können die Lehrer in der praktischen Tätigkeit im Deutschunterricht benutzen. </a:t>
            </a:r>
            <a:endParaRPr lang="ru-RU" dirty="0"/>
          </a:p>
        </p:txBody>
      </p:sp>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FF00"/>
                </a:solidFill>
              </a:rPr>
              <a:t>Приклади германізмів в </a:t>
            </a:r>
            <a:r>
              <a:rPr lang="uk-UA" dirty="0" err="1" smtClean="0">
                <a:solidFill>
                  <a:srgbClr val="FFFF00"/>
                </a:solidFill>
              </a:rPr>
              <a:t>українськії</a:t>
            </a:r>
            <a:r>
              <a:rPr lang="uk-UA" dirty="0" smtClean="0">
                <a:solidFill>
                  <a:srgbClr val="FFFF00"/>
                </a:solidFill>
              </a:rPr>
              <a:t> мові</a:t>
            </a:r>
            <a:endParaRPr lang="ru-RU" dirty="0">
              <a:solidFill>
                <a:srgbClr val="FFFF00"/>
              </a:solidFill>
            </a:endParaRPr>
          </a:p>
        </p:txBody>
      </p:sp>
      <p:sp>
        <p:nvSpPr>
          <p:cNvPr id="3" name="Содержимое 2"/>
          <p:cNvSpPr>
            <a:spLocks noGrp="1"/>
          </p:cNvSpPr>
          <p:nvPr>
            <p:ph idx="1"/>
          </p:nvPr>
        </p:nvSpPr>
        <p:spPr>
          <a:xfrm>
            <a:off x="304800" y="1500174"/>
            <a:ext cx="8686800" cy="5214974"/>
          </a:xfrm>
        </p:spPr>
        <p:txBody>
          <a:bodyPr>
            <a:normAutofit fontScale="47500" lnSpcReduction="20000"/>
          </a:bodyPr>
          <a:lstStyle/>
          <a:p>
            <a:r>
              <a:rPr lang="ru-RU" sz="3400" dirty="0" smtClean="0"/>
              <a:t>( </a:t>
            </a:r>
            <a:r>
              <a:rPr lang="ru-RU" sz="3400" dirty="0" err="1" smtClean="0"/>
              <a:t>Fackel</a:t>
            </a:r>
            <a:r>
              <a:rPr lang="ru-RU" sz="3400" dirty="0" smtClean="0"/>
              <a:t> ) ― 1) </a:t>
            </a:r>
            <a:r>
              <a:rPr lang="ru-RU" sz="3400" dirty="0" err="1" smtClean="0"/>
              <a:t>смолоскип</a:t>
            </a:r>
            <a:r>
              <a:rPr lang="ru-RU" sz="3400" dirty="0" smtClean="0"/>
              <a:t>; 2) </a:t>
            </a:r>
            <a:r>
              <a:rPr lang="ru-RU" sz="3400" dirty="0" err="1" smtClean="0"/>
              <a:t>конусоподібне</a:t>
            </a:r>
            <a:r>
              <a:rPr lang="ru-RU" sz="3400" dirty="0" smtClean="0"/>
              <a:t> </a:t>
            </a:r>
            <a:r>
              <a:rPr lang="ru-RU" sz="3400" dirty="0" err="1" smtClean="0"/>
              <a:t>полум'я</a:t>
            </a:r>
            <a:r>
              <a:rPr lang="ru-RU" sz="3400" dirty="0" smtClean="0"/>
              <a:t>, а </a:t>
            </a:r>
            <a:r>
              <a:rPr lang="ru-RU" sz="3400" dirty="0" err="1" smtClean="0"/>
              <a:t>також</a:t>
            </a:r>
            <a:r>
              <a:rPr lang="ru-RU" sz="3400" dirty="0" smtClean="0"/>
              <a:t> </a:t>
            </a:r>
            <a:r>
              <a:rPr lang="ru-RU" sz="3400" dirty="0" err="1" smtClean="0"/>
              <a:t>потік</a:t>
            </a:r>
            <a:r>
              <a:rPr lang="ru-RU" sz="3400" dirty="0" smtClean="0"/>
              <a:t> </a:t>
            </a:r>
            <a:r>
              <a:rPr lang="ru-RU" sz="3400" dirty="0" err="1" smtClean="0"/>
              <a:t>рідини</a:t>
            </a:r>
            <a:r>
              <a:rPr lang="ru-RU" sz="3400" dirty="0" smtClean="0"/>
              <a:t> </a:t>
            </a:r>
            <a:r>
              <a:rPr lang="ru-RU" sz="3400" dirty="0" err="1" smtClean="0"/>
              <a:t>або</a:t>
            </a:r>
            <a:r>
              <a:rPr lang="ru-RU" sz="3400" dirty="0" smtClean="0"/>
              <a:t> газу у </a:t>
            </a:r>
            <a:r>
              <a:rPr lang="ru-RU" sz="3400" dirty="0" err="1" smtClean="0"/>
              <a:t>вигляді</a:t>
            </a:r>
            <a:r>
              <a:rPr lang="ru-RU" sz="3400" dirty="0" smtClean="0"/>
              <a:t> конуса; 3) ( </a:t>
            </a:r>
            <a:r>
              <a:rPr lang="ru-RU" sz="3400" dirty="0" err="1" smtClean="0"/>
              <a:t>астрономія</a:t>
            </a:r>
            <a:r>
              <a:rPr lang="ru-RU" sz="3400" dirty="0" smtClean="0"/>
              <a:t> ) </a:t>
            </a:r>
            <a:r>
              <a:rPr lang="ru-RU" sz="3400" dirty="0" err="1" smtClean="0"/>
              <a:t>факели</a:t>
            </a:r>
            <a:r>
              <a:rPr lang="ru-RU" sz="3400" dirty="0" smtClean="0"/>
              <a:t> ― волокна </a:t>
            </a:r>
            <a:r>
              <a:rPr lang="ru-RU" sz="3400" dirty="0" err="1" smtClean="0"/>
              <a:t>неправильної</a:t>
            </a:r>
            <a:r>
              <a:rPr lang="ru-RU" sz="3400" dirty="0" smtClean="0"/>
              <a:t> </a:t>
            </a:r>
            <a:r>
              <a:rPr lang="ru-RU" sz="3400" dirty="0" err="1" smtClean="0"/>
              <a:t>форми</a:t>
            </a:r>
            <a:r>
              <a:rPr lang="ru-RU" sz="3400" dirty="0" smtClean="0"/>
              <a:t> на </a:t>
            </a:r>
            <a:r>
              <a:rPr lang="ru-RU" sz="3400" dirty="0" err="1" smtClean="0"/>
              <a:t>поверхні</a:t>
            </a:r>
            <a:r>
              <a:rPr lang="ru-RU" sz="3400" dirty="0" smtClean="0"/>
              <a:t> </a:t>
            </a:r>
            <a:r>
              <a:rPr lang="ru-RU" sz="3400" dirty="0" err="1" smtClean="0"/>
              <a:t>Сонця</a:t>
            </a:r>
            <a:r>
              <a:rPr lang="ru-RU" sz="3400" dirty="0" smtClean="0"/>
              <a:t>, </a:t>
            </a:r>
            <a:r>
              <a:rPr lang="ru-RU" sz="3400" dirty="0" err="1" smtClean="0"/>
              <a:t>яскравіші</a:t>
            </a:r>
            <a:r>
              <a:rPr lang="ru-RU" sz="3400" dirty="0" smtClean="0"/>
              <a:t>, </a:t>
            </a:r>
            <a:r>
              <a:rPr lang="ru-RU" sz="3400" dirty="0" err="1" smtClean="0"/>
              <a:t>ніж</a:t>
            </a:r>
            <a:r>
              <a:rPr lang="ru-RU" sz="3400" dirty="0" smtClean="0"/>
              <a:t> </a:t>
            </a:r>
            <a:r>
              <a:rPr lang="ru-RU" sz="3400" dirty="0" err="1" smtClean="0"/>
              <a:t>суміжні</a:t>
            </a:r>
            <a:r>
              <a:rPr lang="ru-RU" sz="3400" dirty="0" smtClean="0"/>
              <a:t> </a:t>
            </a:r>
            <a:r>
              <a:rPr lang="ru-RU" sz="3400" dirty="0" err="1" smtClean="0"/>
              <a:t>частини</a:t>
            </a:r>
            <a:r>
              <a:rPr lang="ru-RU" sz="3400" dirty="0" smtClean="0"/>
              <a:t> </a:t>
            </a:r>
            <a:r>
              <a:rPr lang="ru-RU" sz="3400" dirty="0" err="1" smtClean="0"/>
              <a:t>фотосфери</a:t>
            </a:r>
            <a:r>
              <a:rPr lang="ru-RU" sz="3400" dirty="0" smtClean="0"/>
              <a:t>; 4) </a:t>
            </a:r>
            <a:r>
              <a:rPr lang="ru-RU" sz="3400" i="1" dirty="0" smtClean="0"/>
              <a:t>перен. </a:t>
            </a:r>
            <a:r>
              <a:rPr lang="ru-RU" sz="3400" dirty="0" smtClean="0"/>
              <a:t>те, </a:t>
            </a:r>
            <a:r>
              <a:rPr lang="ru-RU" sz="3400" dirty="0" err="1" smtClean="0"/>
              <a:t>що</a:t>
            </a:r>
            <a:r>
              <a:rPr lang="ru-RU" sz="3400" dirty="0" smtClean="0"/>
              <a:t> </a:t>
            </a:r>
            <a:r>
              <a:rPr lang="ru-RU" sz="3400" dirty="0" err="1" smtClean="0"/>
              <a:t>несе</a:t>
            </a:r>
            <a:r>
              <a:rPr lang="ru-RU" sz="3400" dirty="0" smtClean="0"/>
              <a:t> </a:t>
            </a:r>
            <a:r>
              <a:rPr lang="ru-RU" sz="3400" dirty="0" err="1" smtClean="0"/>
              <a:t>з</a:t>
            </a:r>
            <a:r>
              <a:rPr lang="ru-RU" sz="3400" dirty="0" smtClean="0"/>
              <a:t> собою </a:t>
            </a:r>
            <a:r>
              <a:rPr lang="ru-RU" sz="3400" dirty="0" err="1" smtClean="0"/>
              <a:t>істину</a:t>
            </a:r>
            <a:r>
              <a:rPr lang="ru-RU" sz="3400" dirty="0" smtClean="0"/>
              <a:t>, </a:t>
            </a:r>
            <a:r>
              <a:rPr lang="ru-RU" sz="3400" dirty="0" err="1" smtClean="0"/>
              <a:t>знання</a:t>
            </a:r>
            <a:r>
              <a:rPr lang="ru-RU" sz="3400" dirty="0" smtClean="0"/>
              <a:t>, </a:t>
            </a:r>
            <a:r>
              <a:rPr lang="ru-RU" sz="3400" dirty="0" err="1" smtClean="0"/>
              <a:t>освіту</a:t>
            </a:r>
            <a:r>
              <a:rPr lang="ru-RU" sz="3400" dirty="0" smtClean="0"/>
              <a:t>, свободу.</a:t>
            </a:r>
          </a:p>
          <a:p>
            <a:r>
              <a:rPr lang="ru-RU" sz="3400" b="1" dirty="0" smtClean="0"/>
              <a:t>Факультет </a:t>
            </a:r>
            <a:r>
              <a:rPr lang="ru-RU" sz="3400" dirty="0" smtClean="0"/>
              <a:t>( </a:t>
            </a:r>
            <a:r>
              <a:rPr lang="ru-RU" sz="3400" dirty="0" err="1" smtClean="0"/>
              <a:t>Fakultät</a:t>
            </a:r>
            <a:r>
              <a:rPr lang="ru-RU" sz="3400" dirty="0" smtClean="0"/>
              <a:t> ) ― </a:t>
            </a:r>
            <a:r>
              <a:rPr lang="ru-RU" sz="3400" dirty="0" err="1" smtClean="0"/>
              <a:t>начально-науковий</a:t>
            </a:r>
            <a:r>
              <a:rPr lang="ru-RU" sz="3400" dirty="0" smtClean="0"/>
              <a:t> </a:t>
            </a:r>
            <a:r>
              <a:rPr lang="ru-RU" sz="3400" dirty="0" err="1" smtClean="0"/>
              <a:t>і</a:t>
            </a:r>
            <a:r>
              <a:rPr lang="ru-RU" sz="3400" dirty="0" smtClean="0"/>
              <a:t> </a:t>
            </a:r>
            <a:r>
              <a:rPr lang="ru-RU" sz="3400" dirty="0" err="1" smtClean="0"/>
              <a:t>адміністративний</a:t>
            </a:r>
            <a:r>
              <a:rPr lang="ru-RU" sz="3400" dirty="0" smtClean="0"/>
              <a:t> </a:t>
            </a:r>
            <a:r>
              <a:rPr lang="ru-RU" sz="3400" dirty="0" err="1" smtClean="0"/>
              <a:t>підрозділ</a:t>
            </a:r>
            <a:r>
              <a:rPr lang="ru-RU" sz="3400" dirty="0" smtClean="0"/>
              <a:t> </a:t>
            </a:r>
            <a:r>
              <a:rPr lang="ru-RU" sz="3400" dirty="0" err="1" smtClean="0"/>
              <a:t>вищого</a:t>
            </a:r>
            <a:r>
              <a:rPr lang="ru-RU" sz="3400" dirty="0" smtClean="0"/>
              <a:t> </a:t>
            </a:r>
            <a:r>
              <a:rPr lang="ru-RU" sz="3400" dirty="0" err="1" smtClean="0"/>
              <a:t>навччального</a:t>
            </a:r>
            <a:r>
              <a:rPr lang="ru-RU" sz="3400" dirty="0" smtClean="0"/>
              <a:t> закладу, де </a:t>
            </a:r>
            <a:r>
              <a:rPr lang="ru-RU" sz="3400" dirty="0" err="1" smtClean="0"/>
              <a:t>викладають</a:t>
            </a:r>
            <a:r>
              <a:rPr lang="ru-RU" sz="3400" dirty="0" smtClean="0"/>
              <a:t> коло </a:t>
            </a:r>
            <a:r>
              <a:rPr lang="ru-RU" sz="3400" dirty="0" err="1" smtClean="0"/>
              <a:t>наукових</a:t>
            </a:r>
            <a:r>
              <a:rPr lang="ru-RU" sz="3400" dirty="0" smtClean="0"/>
              <a:t> </a:t>
            </a:r>
            <a:r>
              <a:rPr lang="ru-RU" sz="3400" dirty="0" err="1" smtClean="0"/>
              <a:t>дисциплін</a:t>
            </a:r>
            <a:r>
              <a:rPr lang="ru-RU" sz="3400" dirty="0" smtClean="0"/>
              <a:t> </a:t>
            </a:r>
            <a:r>
              <a:rPr lang="ru-RU" sz="3400" dirty="0" err="1" smtClean="0"/>
              <a:t>з</a:t>
            </a:r>
            <a:r>
              <a:rPr lang="ru-RU" sz="3400" dirty="0" smtClean="0"/>
              <a:t> </a:t>
            </a:r>
            <a:r>
              <a:rPr lang="ru-RU" sz="3400" dirty="0" err="1" smtClean="0"/>
              <a:t>певної</a:t>
            </a:r>
            <a:r>
              <a:rPr lang="ru-RU" sz="3400" dirty="0" smtClean="0"/>
              <a:t> </a:t>
            </a:r>
            <a:r>
              <a:rPr lang="ru-RU" sz="3400" dirty="0" err="1" smtClean="0"/>
              <a:t>спеціальності</a:t>
            </a:r>
            <a:r>
              <a:rPr lang="ru-RU" sz="3400" dirty="0" smtClean="0"/>
              <a:t>.</a:t>
            </a:r>
          </a:p>
          <a:p>
            <a:r>
              <a:rPr lang="ru-RU" sz="3400" b="1" dirty="0" err="1" smtClean="0"/>
              <a:t>Фальш</a:t>
            </a:r>
            <a:r>
              <a:rPr lang="ru-RU" sz="3400" b="1" dirty="0" smtClean="0"/>
              <a:t> </a:t>
            </a:r>
            <a:r>
              <a:rPr lang="ru-RU" sz="3400" dirty="0" smtClean="0"/>
              <a:t>( </a:t>
            </a:r>
            <a:r>
              <a:rPr lang="ru-RU" sz="3400" dirty="0" err="1" smtClean="0"/>
              <a:t>Falsch</a:t>
            </a:r>
            <a:r>
              <a:rPr lang="ru-RU" sz="3400" dirty="0" smtClean="0"/>
              <a:t> ) ― 1) </a:t>
            </a:r>
            <a:r>
              <a:rPr lang="ru-RU" sz="3400" dirty="0" err="1" smtClean="0"/>
              <a:t>невірно</a:t>
            </a:r>
            <a:r>
              <a:rPr lang="ru-RU" sz="3400" dirty="0" smtClean="0"/>
              <a:t> взята нота </a:t>
            </a:r>
            <a:r>
              <a:rPr lang="ru-RU" sz="3400" dirty="0" err="1" smtClean="0"/>
              <a:t>музичного</a:t>
            </a:r>
            <a:r>
              <a:rPr lang="ru-RU" sz="3400" dirty="0" smtClean="0"/>
              <a:t> </a:t>
            </a:r>
            <a:r>
              <a:rPr lang="ru-RU" sz="3400" dirty="0" err="1" smtClean="0"/>
              <a:t>твору</a:t>
            </a:r>
            <a:r>
              <a:rPr lang="ru-RU" sz="3400" dirty="0" smtClean="0"/>
              <a:t>; 2) </a:t>
            </a:r>
            <a:r>
              <a:rPr lang="ru-RU" sz="3400" dirty="0" err="1" smtClean="0"/>
              <a:t>неприродність</a:t>
            </a:r>
            <a:r>
              <a:rPr lang="ru-RU" sz="3400" dirty="0" smtClean="0"/>
              <a:t>, </a:t>
            </a:r>
            <a:r>
              <a:rPr lang="ru-RU" sz="3400" dirty="0" err="1" smtClean="0"/>
              <a:t>ненатуральність</a:t>
            </a:r>
            <a:r>
              <a:rPr lang="ru-RU" sz="3400" dirty="0" smtClean="0"/>
              <a:t>; 3) </a:t>
            </a:r>
            <a:r>
              <a:rPr lang="ru-RU" sz="3400" dirty="0" err="1" smtClean="0"/>
              <a:t>нещирість</a:t>
            </a:r>
            <a:r>
              <a:rPr lang="ru-RU" sz="3400" dirty="0" smtClean="0"/>
              <a:t>, лукавство.</a:t>
            </a:r>
          </a:p>
          <a:p>
            <a:r>
              <a:rPr lang="ru-RU" sz="3400" b="1" dirty="0" smtClean="0"/>
              <a:t>Фанера </a:t>
            </a:r>
            <a:r>
              <a:rPr lang="ru-RU" sz="3400" dirty="0" smtClean="0"/>
              <a:t>( </a:t>
            </a:r>
            <a:r>
              <a:rPr lang="ru-RU" sz="3400" dirty="0" err="1" smtClean="0"/>
              <a:t>Furnier</a:t>
            </a:r>
            <a:r>
              <a:rPr lang="ru-RU" sz="3400" dirty="0" smtClean="0"/>
              <a:t> ) ― </a:t>
            </a:r>
            <a:r>
              <a:rPr lang="ru-RU" sz="3400" dirty="0" err="1" smtClean="0"/>
              <a:t>облицювальна</a:t>
            </a:r>
            <a:r>
              <a:rPr lang="ru-RU" sz="3400" dirty="0" smtClean="0"/>
              <a:t> Ф. ― те </a:t>
            </a:r>
            <a:r>
              <a:rPr lang="ru-RU" sz="3400" dirty="0" err="1" smtClean="0"/>
              <a:t>саме</a:t>
            </a:r>
            <a:r>
              <a:rPr lang="ru-RU" sz="3400" dirty="0" smtClean="0"/>
              <a:t>, </a:t>
            </a:r>
            <a:r>
              <a:rPr lang="ru-RU" sz="3400" dirty="0" err="1" smtClean="0"/>
              <a:t>що</a:t>
            </a:r>
            <a:r>
              <a:rPr lang="ru-RU" sz="3400" dirty="0" smtClean="0"/>
              <a:t> </a:t>
            </a:r>
            <a:r>
              <a:rPr lang="ru-RU" sz="3400" dirty="0" err="1" smtClean="0"/>
              <a:t>й</a:t>
            </a:r>
            <a:r>
              <a:rPr lang="ru-RU" sz="3400" dirty="0" smtClean="0"/>
              <a:t> шпон; 2) </a:t>
            </a:r>
            <a:r>
              <a:rPr lang="ru-RU" sz="3400" dirty="0" err="1" smtClean="0"/>
              <a:t>листовий</a:t>
            </a:r>
            <a:r>
              <a:rPr lang="ru-RU" sz="3400" dirty="0" smtClean="0"/>
              <a:t> </a:t>
            </a:r>
            <a:r>
              <a:rPr lang="ru-RU" sz="3400" dirty="0" err="1" smtClean="0"/>
              <a:t>деревний</a:t>
            </a:r>
            <a:r>
              <a:rPr lang="ru-RU" sz="3400" dirty="0" smtClean="0"/>
              <a:t> </a:t>
            </a:r>
            <a:r>
              <a:rPr lang="ru-RU" sz="3400" dirty="0" err="1" smtClean="0"/>
              <a:t>матеріал</a:t>
            </a:r>
            <a:r>
              <a:rPr lang="ru-RU" sz="3400" dirty="0" smtClean="0"/>
              <a:t> </a:t>
            </a:r>
            <a:r>
              <a:rPr lang="ru-RU" sz="3400" dirty="0" err="1" smtClean="0"/>
              <a:t>завтовшки</a:t>
            </a:r>
            <a:r>
              <a:rPr lang="ru-RU" sz="3400" dirty="0" smtClean="0"/>
              <a:t> 1 ― 12 мм, </a:t>
            </a:r>
            <a:r>
              <a:rPr lang="ru-RU" sz="3400" dirty="0" err="1" smtClean="0"/>
              <a:t>який</a:t>
            </a:r>
            <a:r>
              <a:rPr lang="ru-RU" sz="3400" dirty="0" smtClean="0"/>
              <a:t> </a:t>
            </a:r>
            <a:r>
              <a:rPr lang="ru-RU" sz="3400" dirty="0" err="1" smtClean="0"/>
              <a:t>одержують</a:t>
            </a:r>
            <a:r>
              <a:rPr lang="ru-RU" sz="3400" dirty="0" smtClean="0"/>
              <a:t> за </a:t>
            </a:r>
            <a:r>
              <a:rPr lang="ru-RU" sz="3400" dirty="0" err="1" smtClean="0"/>
              <a:t>допомогою</a:t>
            </a:r>
            <a:r>
              <a:rPr lang="ru-RU" sz="3400" dirty="0" smtClean="0"/>
              <a:t> </a:t>
            </a:r>
            <a:r>
              <a:rPr lang="ru-RU" sz="3400" dirty="0" err="1" smtClean="0"/>
              <a:t>склеювання</a:t>
            </a:r>
            <a:r>
              <a:rPr lang="ru-RU" sz="3400" dirty="0" smtClean="0"/>
              <a:t> </a:t>
            </a:r>
            <a:r>
              <a:rPr lang="ru-RU" sz="3400" dirty="0" err="1" smtClean="0"/>
              <a:t>трьох</a:t>
            </a:r>
            <a:r>
              <a:rPr lang="ru-RU" sz="3400" dirty="0" smtClean="0"/>
              <a:t> </a:t>
            </a:r>
            <a:r>
              <a:rPr lang="ru-RU" sz="3400" dirty="0" err="1" smtClean="0"/>
              <a:t>або</a:t>
            </a:r>
            <a:r>
              <a:rPr lang="ru-RU" sz="3400" dirty="0" smtClean="0"/>
              <a:t> </a:t>
            </a:r>
            <a:r>
              <a:rPr lang="ru-RU" sz="3400" dirty="0" err="1" smtClean="0"/>
              <a:t>більшої</a:t>
            </a:r>
            <a:r>
              <a:rPr lang="ru-RU" sz="3400" dirty="0" smtClean="0"/>
              <a:t> </a:t>
            </a:r>
            <a:r>
              <a:rPr lang="ru-RU" sz="3400" dirty="0" err="1" smtClean="0"/>
              <a:t>кількості</a:t>
            </a:r>
            <a:r>
              <a:rPr lang="ru-RU" sz="3400" dirty="0" smtClean="0"/>
              <a:t> </a:t>
            </a:r>
            <a:r>
              <a:rPr lang="ru-RU" sz="3400" dirty="0" err="1" smtClean="0"/>
              <a:t>шарів</a:t>
            </a:r>
            <a:r>
              <a:rPr lang="ru-RU" sz="3400" dirty="0" smtClean="0"/>
              <a:t> шпон. </a:t>
            </a:r>
            <a:r>
              <a:rPr lang="ru-RU" sz="3400" dirty="0" err="1" smtClean="0"/>
              <a:t>Застосовують</a:t>
            </a:r>
            <a:r>
              <a:rPr lang="ru-RU" sz="3400" dirty="0" smtClean="0"/>
              <a:t> у </a:t>
            </a:r>
            <a:r>
              <a:rPr lang="ru-RU" sz="3400" dirty="0" err="1" smtClean="0"/>
              <a:t>будівництві</a:t>
            </a:r>
            <a:r>
              <a:rPr lang="ru-RU" sz="3400" dirty="0" smtClean="0"/>
              <a:t>, </a:t>
            </a:r>
            <a:r>
              <a:rPr lang="ru-RU" sz="3400" dirty="0" err="1" smtClean="0"/>
              <a:t>суднобудуванні</a:t>
            </a:r>
            <a:r>
              <a:rPr lang="ru-RU" sz="3400" dirty="0" smtClean="0"/>
              <a:t>, </a:t>
            </a:r>
            <a:r>
              <a:rPr lang="ru-RU" sz="3400" dirty="0" err="1" smtClean="0"/>
              <a:t>меблевій</a:t>
            </a:r>
            <a:r>
              <a:rPr lang="ru-RU" sz="3400" dirty="0" smtClean="0"/>
              <a:t> </a:t>
            </a:r>
            <a:r>
              <a:rPr lang="ru-RU" sz="3400" dirty="0" err="1" smtClean="0"/>
              <a:t>промисловості</a:t>
            </a:r>
            <a:r>
              <a:rPr lang="ru-RU" sz="3400" dirty="0" smtClean="0"/>
              <a:t> </a:t>
            </a:r>
            <a:r>
              <a:rPr lang="ru-RU" sz="3400" dirty="0" err="1" smtClean="0"/>
              <a:t>тощо</a:t>
            </a:r>
            <a:r>
              <a:rPr lang="ru-RU" sz="3400" dirty="0" smtClean="0"/>
              <a:t>.</a:t>
            </a:r>
          </a:p>
          <a:p>
            <a:r>
              <a:rPr lang="ru-RU" sz="3400" b="1" dirty="0" err="1" smtClean="0"/>
              <a:t>Фасування</a:t>
            </a:r>
            <a:r>
              <a:rPr lang="ru-RU" sz="3400" b="1" dirty="0" smtClean="0"/>
              <a:t> </a:t>
            </a:r>
            <a:r>
              <a:rPr lang="ru-RU" sz="3400" dirty="0" smtClean="0"/>
              <a:t>( </a:t>
            </a:r>
            <a:r>
              <a:rPr lang="ru-RU" sz="3400" dirty="0" err="1" smtClean="0"/>
              <a:t>fassen</a:t>
            </a:r>
            <a:r>
              <a:rPr lang="ru-RU" sz="3400" dirty="0" smtClean="0"/>
              <a:t> ― </a:t>
            </a:r>
            <a:r>
              <a:rPr lang="ru-RU" sz="3400" dirty="0" err="1" smtClean="0"/>
              <a:t>розміщувати</a:t>
            </a:r>
            <a:r>
              <a:rPr lang="ru-RU" sz="3400" dirty="0" smtClean="0"/>
              <a:t> ) ― </a:t>
            </a:r>
            <a:r>
              <a:rPr lang="ru-RU" sz="3400" dirty="0" err="1" smtClean="0"/>
              <a:t>розважування</a:t>
            </a:r>
            <a:r>
              <a:rPr lang="ru-RU" sz="3400" dirty="0" smtClean="0"/>
              <a:t> </a:t>
            </a:r>
            <a:r>
              <a:rPr lang="ru-RU" sz="3400" dirty="0" err="1" smtClean="0"/>
              <a:t>і</a:t>
            </a:r>
            <a:r>
              <a:rPr lang="ru-RU" sz="3400" dirty="0" smtClean="0"/>
              <a:t> </a:t>
            </a:r>
            <a:r>
              <a:rPr lang="ru-RU" sz="3400" dirty="0" err="1" smtClean="0"/>
              <a:t>пакування</a:t>
            </a:r>
            <a:r>
              <a:rPr lang="ru-RU" sz="3400" dirty="0" smtClean="0"/>
              <a:t> </a:t>
            </a:r>
            <a:r>
              <a:rPr lang="ru-RU" sz="3400" dirty="0" err="1" smtClean="0"/>
              <a:t>товарів</a:t>
            </a:r>
            <a:r>
              <a:rPr lang="ru-RU" sz="3400" dirty="0" smtClean="0"/>
              <a:t> у </a:t>
            </a:r>
            <a:r>
              <a:rPr lang="ru-RU" sz="3400" dirty="0" err="1" smtClean="0"/>
              <a:t>певних</a:t>
            </a:r>
            <a:r>
              <a:rPr lang="ru-RU" sz="3400" dirty="0" smtClean="0"/>
              <a:t> </a:t>
            </a:r>
            <a:r>
              <a:rPr lang="ru-RU" sz="3400" dirty="0" err="1" smtClean="0"/>
              <a:t>кількостях</a:t>
            </a:r>
            <a:r>
              <a:rPr lang="ru-RU" sz="3400" dirty="0" smtClean="0"/>
              <a:t>.</a:t>
            </a:r>
          </a:p>
          <a:p>
            <a:r>
              <a:rPr lang="ru-RU" sz="3400" b="1" dirty="0" err="1" smtClean="0"/>
              <a:t>Феєрверк</a:t>
            </a:r>
            <a:r>
              <a:rPr lang="ru-RU" sz="3400" b="1" dirty="0" smtClean="0"/>
              <a:t> </a:t>
            </a:r>
            <a:r>
              <a:rPr lang="ru-RU" sz="3400" dirty="0" smtClean="0"/>
              <a:t>( </a:t>
            </a:r>
            <a:r>
              <a:rPr lang="ru-RU" sz="3400" dirty="0" err="1" smtClean="0"/>
              <a:t>Feuerwerk</a:t>
            </a:r>
            <a:r>
              <a:rPr lang="ru-RU" sz="3400" dirty="0" smtClean="0"/>
              <a:t> &lt; </a:t>
            </a:r>
            <a:r>
              <a:rPr lang="ru-RU" sz="3400" dirty="0" err="1" smtClean="0"/>
              <a:t>Feuer</a:t>
            </a:r>
            <a:r>
              <a:rPr lang="ru-RU" sz="3400" dirty="0" smtClean="0"/>
              <a:t> ― </a:t>
            </a:r>
            <a:r>
              <a:rPr lang="ru-RU" sz="3400" dirty="0" err="1" smtClean="0"/>
              <a:t>вогонь</a:t>
            </a:r>
            <a:r>
              <a:rPr lang="ru-RU" sz="3400" dirty="0" smtClean="0"/>
              <a:t> </a:t>
            </a:r>
            <a:r>
              <a:rPr lang="ru-RU" sz="3400" dirty="0" err="1" smtClean="0"/>
              <a:t>і</a:t>
            </a:r>
            <a:r>
              <a:rPr lang="ru-RU" sz="3400" dirty="0" smtClean="0"/>
              <a:t> </a:t>
            </a:r>
            <a:r>
              <a:rPr lang="ru-RU" sz="3400" dirty="0" err="1" smtClean="0"/>
              <a:t>Werk</a:t>
            </a:r>
            <a:r>
              <a:rPr lang="ru-RU" sz="3400" dirty="0" smtClean="0"/>
              <a:t> ― робота ) ― 1) </a:t>
            </a:r>
            <a:r>
              <a:rPr lang="ru-RU" sz="3400" dirty="0" err="1" smtClean="0"/>
              <a:t>кольорові</a:t>
            </a:r>
            <a:r>
              <a:rPr lang="ru-RU" sz="3400" dirty="0" smtClean="0"/>
              <a:t> </a:t>
            </a:r>
            <a:r>
              <a:rPr lang="ru-RU" sz="3400" dirty="0" err="1" smtClean="0"/>
              <a:t>вогняні</a:t>
            </a:r>
            <a:r>
              <a:rPr lang="ru-RU" sz="3400" dirty="0" smtClean="0"/>
              <a:t> </a:t>
            </a:r>
            <a:r>
              <a:rPr lang="ru-RU" sz="3400" dirty="0" err="1" smtClean="0"/>
              <a:t>ефекти</a:t>
            </a:r>
            <a:r>
              <a:rPr lang="ru-RU" sz="3400" dirty="0" smtClean="0"/>
              <a:t> </a:t>
            </a:r>
            <a:r>
              <a:rPr lang="ru-RU" sz="3400" dirty="0" err="1" smtClean="0"/>
              <a:t>під</a:t>
            </a:r>
            <a:r>
              <a:rPr lang="ru-RU" sz="3400" dirty="0" smtClean="0"/>
              <a:t> час свят, </a:t>
            </a:r>
            <a:r>
              <a:rPr lang="ru-RU" sz="3400" dirty="0" err="1" smtClean="0"/>
              <a:t>карнавалів</a:t>
            </a:r>
            <a:r>
              <a:rPr lang="ru-RU" sz="3400" dirty="0" smtClean="0"/>
              <a:t>; 2) </a:t>
            </a:r>
            <a:r>
              <a:rPr lang="ru-RU" sz="3400" i="1" dirty="0" smtClean="0"/>
              <a:t>перен. </a:t>
            </a:r>
            <a:r>
              <a:rPr lang="ru-RU" sz="3400" dirty="0" err="1" smtClean="0"/>
              <a:t>безпекревний</a:t>
            </a:r>
            <a:r>
              <a:rPr lang="ru-RU" sz="3400" dirty="0" smtClean="0"/>
              <a:t> </a:t>
            </a:r>
            <a:r>
              <a:rPr lang="ru-RU" sz="3400" dirty="0" err="1" smtClean="0"/>
              <a:t>потік</a:t>
            </a:r>
            <a:r>
              <a:rPr lang="ru-RU" sz="3400" dirty="0" smtClean="0"/>
              <a:t> </a:t>
            </a:r>
            <a:r>
              <a:rPr lang="ru-RU" sz="3400" dirty="0" err="1" smtClean="0"/>
              <a:t>чого-нбудь</a:t>
            </a:r>
            <a:r>
              <a:rPr lang="ru-RU" sz="3400" dirty="0" smtClean="0"/>
              <a:t>, напр., Ф. </a:t>
            </a:r>
            <a:r>
              <a:rPr lang="ru-RU" sz="3400" dirty="0" err="1" smtClean="0"/>
              <a:t>слів</a:t>
            </a:r>
            <a:r>
              <a:rPr lang="ru-RU" sz="3400" dirty="0" smtClean="0"/>
              <a:t>.</a:t>
            </a:r>
          </a:p>
          <a:p>
            <a:r>
              <a:rPr lang="ru-RU" sz="3400" b="1" dirty="0" smtClean="0"/>
              <a:t>Фен </a:t>
            </a:r>
            <a:r>
              <a:rPr lang="ru-RU" sz="3400" dirty="0" smtClean="0"/>
              <a:t>( </a:t>
            </a:r>
            <a:r>
              <a:rPr lang="ru-RU" sz="3400" dirty="0" err="1" smtClean="0"/>
              <a:t>Föhn</a:t>
            </a:r>
            <a:r>
              <a:rPr lang="ru-RU" sz="3400" dirty="0" smtClean="0"/>
              <a:t> ) ― </a:t>
            </a:r>
            <a:r>
              <a:rPr lang="ru-RU" sz="3400" dirty="0" err="1" smtClean="0"/>
              <a:t>теплийі</a:t>
            </a:r>
            <a:r>
              <a:rPr lang="ru-RU" sz="3400" dirty="0" smtClean="0"/>
              <a:t> </a:t>
            </a:r>
            <a:r>
              <a:rPr lang="ru-RU" sz="3400" dirty="0" err="1" smtClean="0"/>
              <a:t>сухий</a:t>
            </a:r>
            <a:r>
              <a:rPr lang="ru-RU" sz="3400" dirty="0" smtClean="0"/>
              <a:t> </a:t>
            </a:r>
            <a:r>
              <a:rPr lang="ru-RU" sz="3400" dirty="0" err="1" smtClean="0"/>
              <a:t>вітер</a:t>
            </a:r>
            <a:r>
              <a:rPr lang="ru-RU" sz="3400" dirty="0" smtClean="0"/>
              <a:t>, </a:t>
            </a:r>
            <a:r>
              <a:rPr lang="ru-RU" sz="3400" dirty="0" err="1" smtClean="0"/>
              <a:t>що</a:t>
            </a:r>
            <a:r>
              <a:rPr lang="ru-RU" sz="3400" dirty="0" smtClean="0"/>
              <a:t> </a:t>
            </a:r>
            <a:r>
              <a:rPr lang="ru-RU" sz="3400" dirty="0" err="1" smtClean="0"/>
              <a:t>дме</a:t>
            </a:r>
            <a:r>
              <a:rPr lang="ru-RU" sz="3400" dirty="0" smtClean="0"/>
              <a:t> </a:t>
            </a:r>
            <a:r>
              <a:rPr lang="ru-RU" sz="3400" dirty="0" err="1" smtClean="0"/>
              <a:t>з</a:t>
            </a:r>
            <a:r>
              <a:rPr lang="ru-RU" sz="3400" dirty="0" smtClean="0"/>
              <a:t> </a:t>
            </a:r>
            <a:r>
              <a:rPr lang="ru-RU" sz="3400" dirty="0" err="1" smtClean="0"/>
              <a:t>гір</a:t>
            </a:r>
            <a:r>
              <a:rPr lang="ru-RU" sz="3400" dirty="0" smtClean="0"/>
              <a:t> у долину.</a:t>
            </a:r>
          </a:p>
          <a:p>
            <a:r>
              <a:rPr lang="ru-RU" sz="3400" b="1" dirty="0" err="1" smtClean="0"/>
              <a:t>Фехтування</a:t>
            </a:r>
            <a:r>
              <a:rPr lang="ru-RU" sz="3400" b="1" dirty="0" smtClean="0"/>
              <a:t> </a:t>
            </a:r>
            <a:r>
              <a:rPr lang="ru-RU" sz="3400" dirty="0" smtClean="0"/>
              <a:t>( </a:t>
            </a:r>
            <a:r>
              <a:rPr lang="ru-RU" sz="3400" dirty="0" err="1" smtClean="0"/>
              <a:t>fechten</a:t>
            </a:r>
            <a:r>
              <a:rPr lang="ru-RU" sz="3400" dirty="0" smtClean="0"/>
              <a:t> ― </a:t>
            </a:r>
            <a:r>
              <a:rPr lang="ru-RU" sz="3400" dirty="0" err="1" smtClean="0"/>
              <a:t>фехтувати</a:t>
            </a:r>
            <a:r>
              <a:rPr lang="ru-RU" sz="3400" dirty="0" smtClean="0"/>
              <a:t> ) ― 1) система </a:t>
            </a:r>
            <a:r>
              <a:rPr lang="ru-RU" sz="3400" dirty="0" err="1" smtClean="0"/>
              <a:t>прийомів</a:t>
            </a:r>
            <a:r>
              <a:rPr lang="ru-RU" sz="3400" dirty="0" smtClean="0"/>
              <a:t> </a:t>
            </a:r>
            <a:r>
              <a:rPr lang="ru-RU" sz="3400" dirty="0" err="1" smtClean="0"/>
              <a:t>володіння</a:t>
            </a:r>
            <a:r>
              <a:rPr lang="ru-RU" sz="3400" dirty="0" smtClean="0"/>
              <a:t> холодною </a:t>
            </a:r>
            <a:r>
              <a:rPr lang="ru-RU" sz="3400" dirty="0" err="1" smtClean="0"/>
              <a:t>зброєю</a:t>
            </a:r>
            <a:r>
              <a:rPr lang="ru-RU" sz="3400" dirty="0" smtClean="0"/>
              <a:t>; 2) </a:t>
            </a:r>
            <a:r>
              <a:rPr lang="ru-RU" sz="3400" dirty="0" err="1" smtClean="0"/>
              <a:t>двобій</a:t>
            </a:r>
            <a:r>
              <a:rPr lang="ru-RU" sz="3400" dirty="0" smtClean="0"/>
              <a:t> спортивною шпагою, </a:t>
            </a:r>
            <a:r>
              <a:rPr lang="ru-RU" sz="3400" dirty="0" err="1" smtClean="0"/>
              <a:t>шаблею</a:t>
            </a:r>
            <a:r>
              <a:rPr lang="ru-RU" sz="3400" dirty="0" smtClean="0"/>
              <a:t>, </a:t>
            </a:r>
            <a:r>
              <a:rPr lang="ru-RU" sz="3400" dirty="0" err="1" smtClean="0"/>
              <a:t>рапірою</a:t>
            </a:r>
            <a:r>
              <a:rPr lang="ru-RU" sz="3400" dirty="0" smtClean="0"/>
              <a:t>; вид спорту.</a:t>
            </a:r>
          </a:p>
          <a:p>
            <a:r>
              <a:rPr lang="ru-RU" sz="3400" b="1" dirty="0" err="1" smtClean="0"/>
              <a:t>Флігель</a:t>
            </a:r>
            <a:r>
              <a:rPr lang="ru-RU" sz="3400" b="1" dirty="0" smtClean="0"/>
              <a:t> </a:t>
            </a:r>
            <a:r>
              <a:rPr lang="ru-RU" sz="3400" dirty="0" smtClean="0"/>
              <a:t>( </a:t>
            </a:r>
            <a:r>
              <a:rPr lang="ru-RU" sz="3400" dirty="0" err="1" smtClean="0"/>
              <a:t>Flügel</a:t>
            </a:r>
            <a:r>
              <a:rPr lang="ru-RU" sz="3400" dirty="0" smtClean="0"/>
              <a:t> ― </a:t>
            </a:r>
            <a:r>
              <a:rPr lang="ru-RU" sz="3400" dirty="0" err="1" smtClean="0"/>
              <a:t>крило</a:t>
            </a:r>
            <a:r>
              <a:rPr lang="ru-RU" sz="3400" dirty="0" smtClean="0"/>
              <a:t> ) ― </a:t>
            </a:r>
            <a:r>
              <a:rPr lang="ru-RU" sz="3400" dirty="0" err="1" smtClean="0"/>
              <a:t>прибудова</a:t>
            </a:r>
            <a:r>
              <a:rPr lang="ru-RU" sz="3400" dirty="0" smtClean="0"/>
              <a:t> </a:t>
            </a:r>
            <a:r>
              <a:rPr lang="ru-RU" sz="3400" dirty="0" err="1" smtClean="0"/>
              <a:t>з</a:t>
            </a:r>
            <a:r>
              <a:rPr lang="ru-RU" sz="3400" dirty="0" smtClean="0"/>
              <a:t> боку головного </a:t>
            </a:r>
            <a:r>
              <a:rPr lang="ru-RU" sz="3400" dirty="0" err="1" smtClean="0"/>
              <a:t>будинку</a:t>
            </a:r>
            <a:r>
              <a:rPr lang="ru-RU" sz="3400" dirty="0" smtClean="0"/>
              <a:t> </a:t>
            </a:r>
            <a:r>
              <a:rPr lang="ru-RU" sz="3400" dirty="0" err="1" smtClean="0"/>
              <a:t>або</a:t>
            </a:r>
            <a:r>
              <a:rPr lang="ru-RU" sz="3400" dirty="0" smtClean="0"/>
              <a:t> невеликий </a:t>
            </a:r>
            <a:r>
              <a:rPr lang="ru-RU" sz="3400" dirty="0" err="1" smtClean="0"/>
              <a:t>окремий</a:t>
            </a:r>
            <a:r>
              <a:rPr lang="ru-RU" sz="3400" dirty="0" smtClean="0"/>
              <a:t> </a:t>
            </a:r>
            <a:r>
              <a:rPr lang="ru-RU" sz="3400" dirty="0" err="1" smtClean="0"/>
              <a:t>будинок</a:t>
            </a:r>
            <a:r>
              <a:rPr lang="ru-RU" sz="3400" dirty="0" smtClean="0"/>
              <a:t> у </a:t>
            </a:r>
            <a:r>
              <a:rPr lang="ru-RU" sz="3400" dirty="0" err="1" smtClean="0"/>
              <a:t>дворі</a:t>
            </a:r>
            <a:r>
              <a:rPr lang="ru-RU" sz="3400" dirty="0" smtClean="0"/>
              <a:t> великого дому.</a:t>
            </a:r>
          </a:p>
          <a:p>
            <a:endParaRPr lang="ru-RU" dirty="0"/>
          </a:p>
        </p:txBody>
      </p:sp>
    </p:spTree>
  </p:cSld>
  <p:clrMapOvr>
    <a:masterClrMapping/>
  </p:clrMapOvr>
  <p:transition spd="slow">
    <p:strips/>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71414"/>
            <a:ext cx="8686800" cy="6643734"/>
          </a:xfrm>
        </p:spPr>
        <p:txBody>
          <a:bodyPr>
            <a:noAutofit/>
          </a:bodyPr>
          <a:lstStyle/>
          <a:p>
            <a:r>
              <a:rPr lang="ru-RU" sz="1600" b="1" dirty="0" smtClean="0"/>
              <a:t>Фляга </a:t>
            </a:r>
            <a:r>
              <a:rPr lang="ru-RU" sz="1600" dirty="0" smtClean="0"/>
              <a:t>( </a:t>
            </a:r>
            <a:r>
              <a:rPr lang="ru-RU" sz="1600" dirty="0" err="1" smtClean="0"/>
              <a:t>Flasche</a:t>
            </a:r>
            <a:r>
              <a:rPr lang="ru-RU" sz="1600" dirty="0" smtClean="0"/>
              <a:t> ― </a:t>
            </a:r>
            <a:r>
              <a:rPr lang="ru-RU" sz="1600" dirty="0" err="1" smtClean="0"/>
              <a:t>пляшка</a:t>
            </a:r>
            <a:r>
              <a:rPr lang="ru-RU" sz="1600" dirty="0" smtClean="0"/>
              <a:t> ) ― 1) плоска посудина, часом </a:t>
            </a:r>
            <a:r>
              <a:rPr lang="ru-RU" sz="1600" dirty="0" err="1" smtClean="0"/>
              <a:t>обплетена</a:t>
            </a:r>
            <a:r>
              <a:rPr lang="ru-RU" sz="1600" dirty="0" smtClean="0"/>
              <a:t> </a:t>
            </a:r>
            <a:r>
              <a:rPr lang="ru-RU" sz="1600" dirty="0" err="1" smtClean="0"/>
              <a:t>або</a:t>
            </a:r>
            <a:r>
              <a:rPr lang="ru-RU" sz="1600" dirty="0" smtClean="0"/>
              <a:t> обшита </a:t>
            </a:r>
            <a:r>
              <a:rPr lang="ru-RU" sz="1600" dirty="0" err="1" smtClean="0"/>
              <a:t>чим-небудь</a:t>
            </a:r>
            <a:r>
              <a:rPr lang="ru-RU" sz="1600" dirty="0" smtClean="0"/>
              <a:t>, </a:t>
            </a:r>
            <a:r>
              <a:rPr lang="ru-RU" sz="1600" dirty="0" err="1" smtClean="0"/>
              <a:t>пристосована</a:t>
            </a:r>
            <a:r>
              <a:rPr lang="ru-RU" sz="1600" dirty="0" smtClean="0"/>
              <a:t> для того, </a:t>
            </a:r>
            <a:r>
              <a:rPr lang="ru-RU" sz="1600" dirty="0" err="1" smtClean="0"/>
              <a:t>щоб</a:t>
            </a:r>
            <a:r>
              <a:rPr lang="ru-RU" sz="1600" dirty="0" smtClean="0"/>
              <a:t> </a:t>
            </a:r>
            <a:r>
              <a:rPr lang="ru-RU" sz="1600" dirty="0" err="1" smtClean="0"/>
              <a:t>її</a:t>
            </a:r>
            <a:r>
              <a:rPr lang="ru-RU" sz="1600" dirty="0" smtClean="0"/>
              <a:t> </a:t>
            </a:r>
            <a:r>
              <a:rPr lang="ru-RU" sz="1600" dirty="0" err="1" smtClean="0"/>
              <a:t>можна</a:t>
            </a:r>
            <a:r>
              <a:rPr lang="ru-RU" sz="1600" dirty="0" smtClean="0"/>
              <a:t> </a:t>
            </a:r>
            <a:r>
              <a:rPr lang="ru-RU" sz="1600" dirty="0" err="1" smtClean="0"/>
              <a:t>було</a:t>
            </a:r>
            <a:r>
              <a:rPr lang="ru-RU" sz="1600" dirty="0" smtClean="0"/>
              <a:t> </a:t>
            </a:r>
            <a:r>
              <a:rPr lang="ru-RU" sz="1600" dirty="0" err="1" smtClean="0"/>
              <a:t>носити</a:t>
            </a:r>
            <a:r>
              <a:rPr lang="ru-RU" sz="1600" dirty="0" smtClean="0"/>
              <a:t> на </a:t>
            </a:r>
            <a:r>
              <a:rPr lang="ru-RU" sz="1600" dirty="0" err="1" smtClean="0"/>
              <a:t>плечі</a:t>
            </a:r>
            <a:r>
              <a:rPr lang="ru-RU" sz="1600" dirty="0" smtClean="0"/>
              <a:t> </a:t>
            </a:r>
            <a:r>
              <a:rPr lang="ru-RU" sz="1600" dirty="0" err="1" smtClean="0"/>
              <a:t>або</a:t>
            </a:r>
            <a:r>
              <a:rPr lang="ru-RU" sz="1600" dirty="0" smtClean="0"/>
              <a:t> </a:t>
            </a:r>
            <a:r>
              <a:rPr lang="ru-RU" sz="1600" dirty="0" err="1" smtClean="0"/>
              <a:t>на</a:t>
            </a:r>
            <a:r>
              <a:rPr lang="ru-RU" sz="1600" dirty="0" smtClean="0"/>
              <a:t> </a:t>
            </a:r>
            <a:r>
              <a:rPr lang="ru-RU" sz="1600" dirty="0" err="1" smtClean="0"/>
              <a:t>поясі</a:t>
            </a:r>
            <a:r>
              <a:rPr lang="ru-RU" sz="1600" dirty="0" smtClean="0"/>
              <a:t>; 2) велика посудина </a:t>
            </a:r>
            <a:r>
              <a:rPr lang="ru-RU" sz="1600" dirty="0" err="1" smtClean="0"/>
              <a:t>з</a:t>
            </a:r>
            <a:r>
              <a:rPr lang="ru-RU" sz="1600" dirty="0" smtClean="0"/>
              <a:t> ручками для </a:t>
            </a:r>
            <a:r>
              <a:rPr lang="ru-RU" sz="1600" dirty="0" err="1" smtClean="0"/>
              <a:t>перевезення</a:t>
            </a:r>
            <a:r>
              <a:rPr lang="ru-RU" sz="1600" dirty="0" smtClean="0"/>
              <a:t> </a:t>
            </a:r>
            <a:r>
              <a:rPr lang="ru-RU" sz="1600" dirty="0" err="1" smtClean="0"/>
              <a:t>рідин</a:t>
            </a:r>
            <a:r>
              <a:rPr lang="ru-RU" sz="1600" dirty="0" smtClean="0"/>
              <a:t>.</a:t>
            </a:r>
          </a:p>
          <a:p>
            <a:r>
              <a:rPr lang="ru-RU" sz="1600" b="1" dirty="0" smtClean="0"/>
              <a:t>Фокус </a:t>
            </a:r>
            <a:r>
              <a:rPr lang="ru-RU" sz="1600" dirty="0" smtClean="0"/>
              <a:t>( </a:t>
            </a:r>
            <a:r>
              <a:rPr lang="ru-RU" sz="1600" dirty="0" err="1" smtClean="0"/>
              <a:t>Hokuspokus</a:t>
            </a:r>
            <a:r>
              <a:rPr lang="ru-RU" sz="1600" dirty="0" smtClean="0"/>
              <a:t> ) ― 1) </a:t>
            </a:r>
            <a:r>
              <a:rPr lang="ru-RU" sz="1600" dirty="0" err="1" smtClean="0"/>
              <a:t>мистецький</a:t>
            </a:r>
            <a:r>
              <a:rPr lang="ru-RU" sz="1600" dirty="0" smtClean="0"/>
              <a:t> трюк, </a:t>
            </a:r>
            <a:r>
              <a:rPr lang="ru-RU" sz="1600" dirty="0" err="1" smtClean="0"/>
              <a:t>що</a:t>
            </a:r>
            <a:r>
              <a:rPr lang="ru-RU" sz="1600" dirty="0" smtClean="0"/>
              <a:t> </a:t>
            </a:r>
            <a:r>
              <a:rPr lang="ru-RU" sz="1600" dirty="0" err="1" smtClean="0"/>
              <a:t>ґрунтується</a:t>
            </a:r>
            <a:r>
              <a:rPr lang="ru-RU" sz="1600" dirty="0" smtClean="0"/>
              <a:t> на </a:t>
            </a:r>
            <a:r>
              <a:rPr lang="ru-RU" sz="1600" dirty="0" err="1" smtClean="0"/>
              <a:t>обмані</a:t>
            </a:r>
            <a:r>
              <a:rPr lang="ru-RU" sz="1600" dirty="0" smtClean="0"/>
              <a:t> </a:t>
            </a:r>
            <a:r>
              <a:rPr lang="ru-RU" sz="1600" dirty="0" err="1" smtClean="0"/>
              <a:t>зору</a:t>
            </a:r>
            <a:r>
              <a:rPr lang="ru-RU" sz="1600" dirty="0" smtClean="0"/>
              <a:t> за </a:t>
            </a:r>
            <a:r>
              <a:rPr lang="ru-RU" sz="1600" dirty="0" err="1" smtClean="0"/>
              <a:t>допомогою</a:t>
            </a:r>
            <a:r>
              <a:rPr lang="ru-RU" sz="1600" dirty="0" smtClean="0"/>
              <a:t> </a:t>
            </a:r>
            <a:r>
              <a:rPr lang="ru-RU" sz="1600" dirty="0" err="1" smtClean="0"/>
              <a:t>вправних</a:t>
            </a:r>
            <a:r>
              <a:rPr lang="ru-RU" sz="1600" dirty="0" smtClean="0"/>
              <a:t> </a:t>
            </a:r>
            <a:r>
              <a:rPr lang="ru-RU" sz="1600" dirty="0" err="1" smtClean="0"/>
              <a:t>і</a:t>
            </a:r>
            <a:r>
              <a:rPr lang="ru-RU" sz="1600" dirty="0" smtClean="0"/>
              <a:t> </a:t>
            </a:r>
            <a:r>
              <a:rPr lang="ru-RU" sz="1600" dirty="0" err="1" smtClean="0"/>
              <a:t>швидких</a:t>
            </a:r>
            <a:r>
              <a:rPr lang="ru-RU" sz="1600" dirty="0" smtClean="0"/>
              <a:t> </a:t>
            </a:r>
            <a:r>
              <a:rPr lang="ru-RU" sz="1600" dirty="0" err="1" smtClean="0"/>
              <a:t>рухів</a:t>
            </a:r>
            <a:r>
              <a:rPr lang="ru-RU" sz="1600" dirty="0" smtClean="0"/>
              <a:t> </a:t>
            </a:r>
            <a:r>
              <a:rPr lang="ru-RU" sz="1600" dirty="0" err="1" smtClean="0"/>
              <a:t>тощо</a:t>
            </a:r>
            <a:r>
              <a:rPr lang="ru-RU" sz="1600" dirty="0" smtClean="0"/>
              <a:t>; 2) </a:t>
            </a:r>
            <a:r>
              <a:rPr lang="ru-RU" sz="1600" i="1" dirty="0" smtClean="0"/>
              <a:t>перен. </a:t>
            </a:r>
            <a:r>
              <a:rPr lang="ru-RU" sz="1600" dirty="0" smtClean="0"/>
              <a:t> </a:t>
            </a:r>
            <a:r>
              <a:rPr lang="ru-RU" sz="1600" dirty="0" err="1" smtClean="0"/>
              <a:t>виверт</a:t>
            </a:r>
            <a:r>
              <a:rPr lang="ru-RU" sz="1600" dirty="0" smtClean="0"/>
              <a:t>, </a:t>
            </a:r>
            <a:r>
              <a:rPr lang="ru-RU" sz="1600" dirty="0" err="1" smtClean="0"/>
              <a:t>хитрощі</a:t>
            </a:r>
            <a:r>
              <a:rPr lang="ru-RU" sz="1600" dirty="0" smtClean="0"/>
              <a:t>; </a:t>
            </a:r>
            <a:r>
              <a:rPr lang="ru-RU" sz="1600" dirty="0" err="1" smtClean="0"/>
              <a:t>хитромудрий</a:t>
            </a:r>
            <a:r>
              <a:rPr lang="ru-RU" sz="1600" dirty="0" smtClean="0"/>
              <a:t> </a:t>
            </a:r>
            <a:r>
              <a:rPr lang="ru-RU" sz="1600" dirty="0" err="1" smtClean="0"/>
              <a:t>прийом</a:t>
            </a:r>
            <a:r>
              <a:rPr lang="ru-RU" sz="1600" dirty="0" smtClean="0"/>
              <a:t>.</a:t>
            </a:r>
          </a:p>
          <a:p>
            <a:r>
              <a:rPr lang="ru-RU" sz="1600" b="1" dirty="0" smtClean="0"/>
              <a:t>Форель </a:t>
            </a:r>
            <a:r>
              <a:rPr lang="ru-RU" sz="1600" dirty="0" smtClean="0"/>
              <a:t>( </a:t>
            </a:r>
            <a:r>
              <a:rPr lang="ru-RU" sz="1600" dirty="0" err="1" smtClean="0"/>
              <a:t>Forelle</a:t>
            </a:r>
            <a:r>
              <a:rPr lang="ru-RU" sz="1600" dirty="0" smtClean="0"/>
              <a:t> ) ― </a:t>
            </a:r>
            <a:r>
              <a:rPr lang="ru-RU" sz="1600" dirty="0" err="1" smtClean="0"/>
              <a:t>спільна</a:t>
            </a:r>
            <a:r>
              <a:rPr lang="ru-RU" sz="1600" dirty="0" smtClean="0"/>
              <a:t> </a:t>
            </a:r>
            <a:r>
              <a:rPr lang="ru-RU" sz="1600" dirty="0" err="1" smtClean="0"/>
              <a:t>назва</a:t>
            </a:r>
            <a:r>
              <a:rPr lang="ru-RU" sz="1600" dirty="0" smtClean="0"/>
              <a:t> </a:t>
            </a:r>
            <a:r>
              <a:rPr lang="ru-RU" sz="1600" dirty="0" err="1" smtClean="0"/>
              <a:t>риб</a:t>
            </a:r>
            <a:r>
              <a:rPr lang="ru-RU" sz="1600" dirty="0" smtClean="0"/>
              <a:t> </a:t>
            </a:r>
            <a:r>
              <a:rPr lang="ru-RU" sz="1600" dirty="0" err="1" smtClean="0"/>
              <a:t>родини</a:t>
            </a:r>
            <a:r>
              <a:rPr lang="ru-RU" sz="1600" dirty="0" smtClean="0"/>
              <a:t> </a:t>
            </a:r>
            <a:r>
              <a:rPr lang="ru-RU" sz="1600" dirty="0" err="1" smtClean="0"/>
              <a:t>лососів</a:t>
            </a:r>
            <a:r>
              <a:rPr lang="ru-RU" sz="1600" dirty="0" smtClean="0"/>
              <a:t>. </a:t>
            </a:r>
            <a:r>
              <a:rPr lang="ru-RU" sz="1600" dirty="0" err="1" smtClean="0"/>
              <a:t>Поширені</a:t>
            </a:r>
            <a:r>
              <a:rPr lang="ru-RU" sz="1600" dirty="0" smtClean="0"/>
              <a:t> в </a:t>
            </a:r>
            <a:r>
              <a:rPr lang="ru-RU" sz="1600" dirty="0" err="1" smtClean="0"/>
              <a:t>гірських</a:t>
            </a:r>
            <a:r>
              <a:rPr lang="ru-RU" sz="1600" dirty="0" smtClean="0"/>
              <a:t> </a:t>
            </a:r>
            <a:r>
              <a:rPr lang="ru-RU" sz="1600" dirty="0" err="1" smtClean="0"/>
              <a:t>річках</a:t>
            </a:r>
            <a:r>
              <a:rPr lang="ru-RU" sz="1600" dirty="0" smtClean="0"/>
              <a:t> та озерах </a:t>
            </a:r>
            <a:r>
              <a:rPr lang="ru-RU" sz="1600" dirty="0" err="1" smtClean="0"/>
              <a:t>Європи</a:t>
            </a:r>
            <a:r>
              <a:rPr lang="ru-RU" sz="1600" dirty="0" smtClean="0"/>
              <a:t>, Кавказу, </a:t>
            </a:r>
            <a:r>
              <a:rPr lang="ru-RU" sz="1600" dirty="0" err="1" smtClean="0"/>
              <a:t>Малої</a:t>
            </a:r>
            <a:r>
              <a:rPr lang="ru-RU" sz="1600" dirty="0" smtClean="0"/>
              <a:t> та </a:t>
            </a:r>
            <a:r>
              <a:rPr lang="ru-RU" sz="1600" dirty="0" err="1" smtClean="0"/>
              <a:t>Центральної</a:t>
            </a:r>
            <a:r>
              <a:rPr lang="ru-RU" sz="1600" dirty="0" smtClean="0"/>
              <a:t> </a:t>
            </a:r>
            <a:r>
              <a:rPr lang="ru-RU" sz="1600" dirty="0" err="1" smtClean="0"/>
              <a:t>Азії</a:t>
            </a:r>
            <a:r>
              <a:rPr lang="ru-RU" sz="1600" dirty="0" smtClean="0"/>
              <a:t>, Африки, </a:t>
            </a:r>
            <a:r>
              <a:rPr lang="ru-RU" sz="1600" dirty="0" err="1" smtClean="0"/>
              <a:t>Північної</a:t>
            </a:r>
            <a:r>
              <a:rPr lang="ru-RU" sz="1600" dirty="0" smtClean="0"/>
              <a:t> Америки та </a:t>
            </a:r>
            <a:r>
              <a:rPr lang="ru-RU" sz="1600" dirty="0" err="1" smtClean="0"/>
              <a:t>Новій</a:t>
            </a:r>
            <a:r>
              <a:rPr lang="ru-RU" sz="1600" dirty="0" smtClean="0"/>
              <a:t> </a:t>
            </a:r>
            <a:r>
              <a:rPr lang="ru-RU" sz="1600" dirty="0" err="1" smtClean="0"/>
              <a:t>Зеландії</a:t>
            </a:r>
            <a:r>
              <a:rPr lang="ru-RU" sz="1600" dirty="0" smtClean="0"/>
              <a:t>. </a:t>
            </a:r>
            <a:r>
              <a:rPr lang="ru-RU" sz="1600" dirty="0" err="1" smtClean="0"/>
              <a:t>Цінний</a:t>
            </a:r>
            <a:r>
              <a:rPr lang="ru-RU" sz="1600" dirty="0" smtClean="0"/>
              <a:t> </a:t>
            </a:r>
            <a:r>
              <a:rPr lang="ru-RU" sz="1600" dirty="0" err="1" smtClean="0"/>
              <a:t>об'єкт</a:t>
            </a:r>
            <a:r>
              <a:rPr lang="ru-RU" sz="1600" dirty="0" smtClean="0"/>
              <a:t> </a:t>
            </a:r>
            <a:r>
              <a:rPr lang="ru-RU" sz="1600" dirty="0" err="1" smtClean="0"/>
              <a:t>рибальства</a:t>
            </a:r>
            <a:r>
              <a:rPr lang="ru-RU" sz="1600" dirty="0" smtClean="0"/>
              <a:t>.</a:t>
            </a:r>
          </a:p>
          <a:p>
            <a:r>
              <a:rPr lang="ru-RU" sz="1600" b="1" dirty="0" smtClean="0"/>
              <a:t>Форзац </a:t>
            </a:r>
            <a:r>
              <a:rPr lang="ru-RU" sz="1600" dirty="0" smtClean="0"/>
              <a:t>( </a:t>
            </a:r>
            <a:r>
              <a:rPr lang="ru-RU" sz="1600" dirty="0" err="1" smtClean="0"/>
              <a:t>Vorsatz</a:t>
            </a:r>
            <a:r>
              <a:rPr lang="ru-RU" sz="1600" dirty="0" smtClean="0"/>
              <a:t> ) ― </a:t>
            </a:r>
            <a:r>
              <a:rPr lang="ru-RU" sz="1600" dirty="0" err="1" smtClean="0"/>
              <a:t>подвійний</a:t>
            </a:r>
            <a:r>
              <a:rPr lang="ru-RU" sz="1600" dirty="0" smtClean="0"/>
              <a:t> </a:t>
            </a:r>
            <a:r>
              <a:rPr lang="ru-RU" sz="1600" dirty="0" err="1" smtClean="0"/>
              <a:t>аркуш</a:t>
            </a:r>
            <a:r>
              <a:rPr lang="ru-RU" sz="1600" dirty="0" smtClean="0"/>
              <a:t> </a:t>
            </a:r>
            <a:r>
              <a:rPr lang="ru-RU" sz="1600" dirty="0" err="1" smtClean="0"/>
              <a:t>цупкого</a:t>
            </a:r>
            <a:r>
              <a:rPr lang="ru-RU" sz="1600" dirty="0" smtClean="0"/>
              <a:t> </a:t>
            </a:r>
            <a:r>
              <a:rPr lang="ru-RU" sz="1600" dirty="0" err="1" smtClean="0"/>
              <a:t>паперу</a:t>
            </a:r>
            <a:r>
              <a:rPr lang="ru-RU" sz="1600" dirty="0" smtClean="0"/>
              <a:t>, </a:t>
            </a:r>
            <a:r>
              <a:rPr lang="ru-RU" sz="1600" dirty="0" err="1" smtClean="0"/>
              <a:t>що</a:t>
            </a:r>
            <a:r>
              <a:rPr lang="ru-RU" sz="1600" dirty="0" smtClean="0"/>
              <a:t> </a:t>
            </a:r>
            <a:r>
              <a:rPr lang="ru-RU" sz="1600" dirty="0" err="1" smtClean="0"/>
              <a:t>з'єднує</a:t>
            </a:r>
            <a:r>
              <a:rPr lang="ru-RU" sz="1600" dirty="0" smtClean="0"/>
              <a:t> </a:t>
            </a:r>
            <a:r>
              <a:rPr lang="ru-RU" sz="1600" dirty="0" err="1" smtClean="0"/>
              <a:t>внутрішню</a:t>
            </a:r>
            <a:r>
              <a:rPr lang="ru-RU" sz="1600" dirty="0" smtClean="0"/>
              <a:t> </a:t>
            </a:r>
            <a:r>
              <a:rPr lang="ru-RU" sz="1600" dirty="0" err="1" smtClean="0"/>
              <a:t>частину</a:t>
            </a:r>
            <a:r>
              <a:rPr lang="ru-RU" sz="1600" dirty="0" smtClean="0"/>
              <a:t> </a:t>
            </a:r>
            <a:r>
              <a:rPr lang="ru-RU" sz="1600" dirty="0" err="1" smtClean="0"/>
              <a:t>оправи</a:t>
            </a:r>
            <a:r>
              <a:rPr lang="ru-RU" sz="1600" dirty="0" smtClean="0"/>
              <a:t> </a:t>
            </a:r>
            <a:r>
              <a:rPr lang="ru-RU" sz="1600" dirty="0" err="1" smtClean="0"/>
              <a:t>з</a:t>
            </a:r>
            <a:r>
              <a:rPr lang="ru-RU" sz="1600" dirty="0" smtClean="0"/>
              <a:t> </a:t>
            </a:r>
            <a:r>
              <a:rPr lang="ru-RU" sz="1600" dirty="0" err="1" smtClean="0"/>
              <a:t>першою</a:t>
            </a:r>
            <a:r>
              <a:rPr lang="ru-RU" sz="1600" dirty="0" smtClean="0"/>
              <a:t> ( </a:t>
            </a:r>
            <a:r>
              <a:rPr lang="ru-RU" sz="1600" dirty="0" err="1" smtClean="0"/>
              <a:t>останньою</a:t>
            </a:r>
            <a:r>
              <a:rPr lang="ru-RU" sz="1600" dirty="0" smtClean="0"/>
              <a:t> ) </a:t>
            </a:r>
            <a:r>
              <a:rPr lang="ru-RU" sz="1600" dirty="0" err="1" smtClean="0"/>
              <a:t>сторінкою</a:t>
            </a:r>
            <a:r>
              <a:rPr lang="ru-RU" sz="1600" dirty="0" smtClean="0"/>
              <a:t> книжки.</a:t>
            </a:r>
          </a:p>
          <a:p>
            <a:r>
              <a:rPr lang="ru-RU" sz="1600" b="1" dirty="0" smtClean="0"/>
              <a:t>Формуляр </a:t>
            </a:r>
            <a:r>
              <a:rPr lang="ru-RU" sz="1600" dirty="0" smtClean="0"/>
              <a:t>( </a:t>
            </a:r>
            <a:r>
              <a:rPr lang="ru-RU" sz="1600" dirty="0" err="1" smtClean="0"/>
              <a:t>Formular</a:t>
            </a:r>
            <a:r>
              <a:rPr lang="ru-RU" sz="1600" dirty="0" smtClean="0"/>
              <a:t> ) ― </a:t>
            </a:r>
            <a:r>
              <a:rPr lang="ru-RU" sz="1600" dirty="0" err="1" smtClean="0"/>
              <a:t>картка</a:t>
            </a:r>
            <a:r>
              <a:rPr lang="ru-RU" sz="1600" dirty="0" smtClean="0"/>
              <a:t> ( </a:t>
            </a:r>
            <a:r>
              <a:rPr lang="ru-RU" sz="1600" dirty="0" err="1" smtClean="0"/>
              <a:t>блак</a:t>
            </a:r>
            <a:r>
              <a:rPr lang="ru-RU" sz="1600" dirty="0" smtClean="0"/>
              <a:t> ), </a:t>
            </a:r>
            <a:r>
              <a:rPr lang="ru-RU" sz="1600" dirty="0" err="1" smtClean="0"/>
              <a:t>куди</a:t>
            </a:r>
            <a:r>
              <a:rPr lang="ru-RU" sz="1600" dirty="0" smtClean="0"/>
              <a:t> </a:t>
            </a:r>
            <a:r>
              <a:rPr lang="ru-RU" sz="1600" dirty="0" err="1" smtClean="0"/>
              <a:t>записують</a:t>
            </a:r>
            <a:r>
              <a:rPr lang="ru-RU" sz="1600" dirty="0" smtClean="0"/>
              <a:t> </a:t>
            </a:r>
            <a:r>
              <a:rPr lang="ru-RU" sz="1600" dirty="0" err="1" smtClean="0"/>
              <a:t>основні</a:t>
            </a:r>
            <a:r>
              <a:rPr lang="ru-RU" sz="1600" dirty="0" smtClean="0"/>
              <a:t> </a:t>
            </a:r>
            <a:r>
              <a:rPr lang="ru-RU" sz="1600" dirty="0" err="1" smtClean="0"/>
              <a:t>відомості</a:t>
            </a:r>
            <a:r>
              <a:rPr lang="ru-RU" sz="1600" dirty="0" smtClean="0"/>
              <a:t> про </a:t>
            </a:r>
            <a:r>
              <a:rPr lang="ru-RU" sz="1600" dirty="0" err="1" smtClean="0"/>
              <a:t>щось</a:t>
            </a:r>
            <a:r>
              <a:rPr lang="ru-RU" sz="1600" dirty="0" smtClean="0"/>
              <a:t>.</a:t>
            </a:r>
          </a:p>
          <a:p>
            <a:r>
              <a:rPr lang="ru-RU" sz="1600" b="1" dirty="0" smtClean="0"/>
              <a:t>Форт </a:t>
            </a:r>
            <a:r>
              <a:rPr lang="ru-RU" sz="1600" dirty="0" smtClean="0"/>
              <a:t>( </a:t>
            </a:r>
            <a:r>
              <a:rPr lang="ru-RU" sz="1600" dirty="0" err="1" smtClean="0"/>
              <a:t>Fort</a:t>
            </a:r>
            <a:r>
              <a:rPr lang="ru-RU" sz="1600" dirty="0" smtClean="0"/>
              <a:t> ) ― </a:t>
            </a:r>
            <a:r>
              <a:rPr lang="ru-RU" sz="1600" dirty="0" err="1" smtClean="0"/>
              <a:t>велике</a:t>
            </a:r>
            <a:r>
              <a:rPr lang="ru-RU" sz="1600" dirty="0" smtClean="0"/>
              <a:t> </a:t>
            </a:r>
            <a:r>
              <a:rPr lang="ru-RU" sz="1600" dirty="0" err="1" smtClean="0"/>
              <a:t>замкнуте</a:t>
            </a:r>
            <a:r>
              <a:rPr lang="ru-RU" sz="1600" dirty="0" smtClean="0"/>
              <a:t> </a:t>
            </a:r>
            <a:r>
              <a:rPr lang="ru-RU" sz="1600" dirty="0" err="1" smtClean="0"/>
              <a:t>укріплення</a:t>
            </a:r>
            <a:r>
              <a:rPr lang="ru-RU" sz="1600" dirty="0" smtClean="0"/>
              <a:t>, яке </a:t>
            </a:r>
            <a:r>
              <a:rPr lang="ru-RU" sz="1600" dirty="0" err="1" smtClean="0"/>
              <a:t>може</a:t>
            </a:r>
            <a:r>
              <a:rPr lang="ru-RU" sz="1600" dirty="0" smtClean="0"/>
              <a:t> вести </a:t>
            </a:r>
            <a:r>
              <a:rPr lang="ru-RU" sz="1600" dirty="0" err="1" smtClean="0"/>
              <a:t>кругову</a:t>
            </a:r>
            <a:r>
              <a:rPr lang="ru-RU" sz="1600" dirty="0" smtClean="0"/>
              <a:t> оборону; </a:t>
            </a:r>
            <a:r>
              <a:rPr lang="ru-RU" sz="1600" dirty="0" err="1" smtClean="0"/>
              <a:t>складова</a:t>
            </a:r>
            <a:r>
              <a:rPr lang="ru-RU" sz="1600" dirty="0" smtClean="0"/>
              <a:t> </a:t>
            </a:r>
            <a:r>
              <a:rPr lang="ru-RU" sz="1600" dirty="0" err="1" smtClean="0"/>
              <a:t>частина</a:t>
            </a:r>
            <a:r>
              <a:rPr lang="ru-RU" sz="1600" dirty="0" smtClean="0"/>
              <a:t> </a:t>
            </a:r>
            <a:r>
              <a:rPr lang="ru-RU" sz="1600" dirty="0" err="1" smtClean="0"/>
              <a:t>фортеці</a:t>
            </a:r>
            <a:r>
              <a:rPr lang="ru-RU" sz="1600" dirty="0" smtClean="0"/>
              <a:t>.</a:t>
            </a:r>
          </a:p>
          <a:p>
            <a:r>
              <a:rPr lang="ru-RU" sz="1600" b="1" dirty="0" smtClean="0"/>
              <a:t>Фрау </a:t>
            </a:r>
            <a:r>
              <a:rPr lang="ru-RU" sz="1600" dirty="0" smtClean="0"/>
              <a:t>( </a:t>
            </a:r>
            <a:r>
              <a:rPr lang="ru-RU" sz="1600" dirty="0" err="1" smtClean="0"/>
              <a:t>Frau</a:t>
            </a:r>
            <a:r>
              <a:rPr lang="ru-RU" sz="1600" dirty="0" smtClean="0"/>
              <a:t> ― </a:t>
            </a:r>
            <a:r>
              <a:rPr lang="ru-RU" sz="1600" dirty="0" err="1" smtClean="0"/>
              <a:t>пані</a:t>
            </a:r>
            <a:r>
              <a:rPr lang="ru-RU" sz="1600" dirty="0" smtClean="0"/>
              <a:t> ) ― у </a:t>
            </a:r>
            <a:r>
              <a:rPr lang="ru-RU" sz="1600" dirty="0" err="1" smtClean="0"/>
              <a:t>німців</a:t>
            </a:r>
            <a:r>
              <a:rPr lang="ru-RU" sz="1600" dirty="0" smtClean="0"/>
              <a:t> та </a:t>
            </a:r>
            <a:r>
              <a:rPr lang="ru-RU" sz="1600" dirty="0" err="1" smtClean="0"/>
              <a:t>деяких</a:t>
            </a:r>
            <a:r>
              <a:rPr lang="ru-RU" sz="1600" dirty="0" smtClean="0"/>
              <a:t> </a:t>
            </a:r>
            <a:r>
              <a:rPr lang="ru-RU" sz="1600" dirty="0" err="1" smtClean="0"/>
              <a:t>інших</a:t>
            </a:r>
            <a:r>
              <a:rPr lang="ru-RU" sz="1600" dirty="0" smtClean="0"/>
              <a:t> </a:t>
            </a:r>
            <a:r>
              <a:rPr lang="ru-RU" sz="1600" dirty="0" err="1" smtClean="0"/>
              <a:t>народів</a:t>
            </a:r>
            <a:r>
              <a:rPr lang="ru-RU" sz="1600" dirty="0" smtClean="0"/>
              <a:t> ― </a:t>
            </a:r>
            <a:r>
              <a:rPr lang="ru-RU" sz="1600" dirty="0" err="1" smtClean="0"/>
              <a:t>увічливе</a:t>
            </a:r>
            <a:r>
              <a:rPr lang="ru-RU" sz="1600" dirty="0" smtClean="0"/>
              <a:t> </a:t>
            </a:r>
            <a:r>
              <a:rPr lang="ru-RU" sz="1600" dirty="0" err="1" smtClean="0"/>
              <a:t>звертання</a:t>
            </a:r>
            <a:r>
              <a:rPr lang="ru-RU" sz="1600" dirty="0" smtClean="0"/>
              <a:t> до </a:t>
            </a:r>
            <a:r>
              <a:rPr lang="ru-RU" sz="1600" dirty="0" err="1" smtClean="0"/>
              <a:t>заміжньої</a:t>
            </a:r>
            <a:r>
              <a:rPr lang="ru-RU" sz="1600" dirty="0" smtClean="0"/>
              <a:t> </a:t>
            </a:r>
            <a:r>
              <a:rPr lang="ru-RU" sz="1600" dirty="0" err="1" smtClean="0"/>
              <a:t>жінки</a:t>
            </a:r>
            <a:r>
              <a:rPr lang="ru-RU" sz="1600" dirty="0" smtClean="0"/>
              <a:t>.</a:t>
            </a:r>
          </a:p>
          <a:p>
            <a:r>
              <a:rPr lang="ru-RU" sz="1600" b="1" dirty="0" err="1" smtClean="0"/>
              <a:t>Фрейліна</a:t>
            </a:r>
            <a:r>
              <a:rPr lang="ru-RU" sz="1600" b="1" dirty="0" smtClean="0"/>
              <a:t> </a:t>
            </a:r>
            <a:r>
              <a:rPr lang="ru-RU" sz="1600" dirty="0" smtClean="0"/>
              <a:t>( </a:t>
            </a:r>
            <a:r>
              <a:rPr lang="ru-RU" sz="1600" dirty="0" err="1" smtClean="0"/>
              <a:t>Fraülein</a:t>
            </a:r>
            <a:r>
              <a:rPr lang="ru-RU" sz="1600" dirty="0" smtClean="0"/>
              <a:t> ― панночка ) ― </a:t>
            </a:r>
            <a:r>
              <a:rPr lang="ru-RU" sz="1600" dirty="0" err="1" smtClean="0"/>
              <a:t>придворна</a:t>
            </a:r>
            <a:r>
              <a:rPr lang="ru-RU" sz="1600" dirty="0" smtClean="0"/>
              <a:t> посада для </a:t>
            </a:r>
            <a:r>
              <a:rPr lang="ru-RU" sz="1600" dirty="0" err="1" smtClean="0"/>
              <a:t>дівчат</a:t>
            </a:r>
            <a:r>
              <a:rPr lang="ru-RU" sz="1600" dirty="0" smtClean="0"/>
              <a:t> </a:t>
            </a:r>
            <a:r>
              <a:rPr lang="ru-RU" sz="1600" dirty="0" err="1" smtClean="0"/>
              <a:t>і</a:t>
            </a:r>
            <a:r>
              <a:rPr lang="ru-RU" sz="1600" dirty="0" smtClean="0"/>
              <a:t> </a:t>
            </a:r>
            <a:r>
              <a:rPr lang="ru-RU" sz="1600" dirty="0" err="1" smtClean="0"/>
              <a:t>жінок</a:t>
            </a:r>
            <a:r>
              <a:rPr lang="ru-RU" sz="1600" dirty="0" smtClean="0"/>
              <a:t> аристократичного </a:t>
            </a:r>
            <a:r>
              <a:rPr lang="ru-RU" sz="1600" dirty="0" err="1" smtClean="0"/>
              <a:t>походження</a:t>
            </a:r>
            <a:r>
              <a:rPr lang="ru-RU" sz="1600" dirty="0" smtClean="0"/>
              <a:t> в </a:t>
            </a:r>
            <a:r>
              <a:rPr lang="ru-RU" sz="1600" dirty="0" err="1" smtClean="0"/>
              <a:t>почті</a:t>
            </a:r>
            <a:r>
              <a:rPr lang="ru-RU" sz="1600" dirty="0" smtClean="0"/>
              <a:t> </a:t>
            </a:r>
            <a:r>
              <a:rPr lang="ru-RU" sz="1600" dirty="0" err="1" smtClean="0"/>
              <a:t>цариці</a:t>
            </a:r>
            <a:r>
              <a:rPr lang="ru-RU" sz="1600" dirty="0" smtClean="0"/>
              <a:t>, </a:t>
            </a:r>
            <a:r>
              <a:rPr lang="ru-RU" sz="1600" dirty="0" err="1" smtClean="0"/>
              <a:t>королеви</a:t>
            </a:r>
            <a:r>
              <a:rPr lang="ru-RU" sz="1600" dirty="0" smtClean="0"/>
              <a:t>, </a:t>
            </a:r>
            <a:r>
              <a:rPr lang="ru-RU" sz="1600" dirty="0" err="1" smtClean="0"/>
              <a:t>принцеси</a:t>
            </a:r>
            <a:r>
              <a:rPr lang="ru-RU" sz="1600" dirty="0" smtClean="0"/>
              <a:t> </a:t>
            </a:r>
            <a:r>
              <a:rPr lang="ru-RU" sz="1600" dirty="0" err="1" smtClean="0"/>
              <a:t>тощо</a:t>
            </a:r>
            <a:r>
              <a:rPr lang="ru-RU" sz="1600" dirty="0" smtClean="0"/>
              <a:t>.</a:t>
            </a:r>
          </a:p>
          <a:p>
            <a:r>
              <a:rPr lang="ru-RU" sz="1600" b="1" dirty="0" smtClean="0"/>
              <a:t>Фрикаделька </a:t>
            </a:r>
            <a:r>
              <a:rPr lang="ru-RU" sz="1600" dirty="0" smtClean="0"/>
              <a:t>( </a:t>
            </a:r>
            <a:r>
              <a:rPr lang="ru-RU" sz="1600" dirty="0" err="1" smtClean="0"/>
              <a:t>Frikadelle</a:t>
            </a:r>
            <a:r>
              <a:rPr lang="ru-RU" sz="1600" dirty="0" smtClean="0"/>
              <a:t> ) ― кулька </a:t>
            </a:r>
            <a:r>
              <a:rPr lang="ru-RU" sz="1600" dirty="0" err="1" smtClean="0"/>
              <a:t>з</a:t>
            </a:r>
            <a:r>
              <a:rPr lang="ru-RU" sz="1600" dirty="0" smtClean="0"/>
              <a:t> </a:t>
            </a:r>
            <a:r>
              <a:rPr lang="ru-RU" sz="1600" dirty="0" err="1" smtClean="0"/>
              <a:t>м'ясного</a:t>
            </a:r>
            <a:r>
              <a:rPr lang="ru-RU" sz="1600" dirty="0" smtClean="0"/>
              <a:t> </a:t>
            </a:r>
            <a:r>
              <a:rPr lang="ru-RU" sz="1600" dirty="0" err="1" smtClean="0"/>
              <a:t>або</a:t>
            </a:r>
            <a:r>
              <a:rPr lang="ru-RU" sz="1600" dirty="0" smtClean="0"/>
              <a:t> </a:t>
            </a:r>
            <a:r>
              <a:rPr lang="ru-RU" sz="1600" dirty="0" err="1" smtClean="0"/>
              <a:t>рибного</a:t>
            </a:r>
            <a:r>
              <a:rPr lang="ru-RU" sz="1600" dirty="0" smtClean="0"/>
              <a:t> фаршу, </a:t>
            </a:r>
            <a:r>
              <a:rPr lang="ru-RU" sz="1600" dirty="0" err="1" smtClean="0"/>
              <a:t>зварена</a:t>
            </a:r>
            <a:r>
              <a:rPr lang="ru-RU" sz="1600" dirty="0" smtClean="0"/>
              <a:t> в </a:t>
            </a:r>
            <a:r>
              <a:rPr lang="ru-RU" sz="1600" dirty="0" err="1" smtClean="0"/>
              <a:t>бульйоні</a:t>
            </a:r>
            <a:r>
              <a:rPr lang="ru-RU" sz="1600" dirty="0" smtClean="0"/>
              <a:t>.</a:t>
            </a:r>
          </a:p>
          <a:p>
            <a:r>
              <a:rPr lang="ru-RU" sz="1600" b="1" dirty="0" smtClean="0"/>
              <a:t>Фронт </a:t>
            </a:r>
            <a:r>
              <a:rPr lang="ru-RU" sz="1600" dirty="0" smtClean="0"/>
              <a:t>( </a:t>
            </a:r>
            <a:r>
              <a:rPr lang="ru-RU" sz="1600" dirty="0" err="1" smtClean="0"/>
              <a:t>Front</a:t>
            </a:r>
            <a:r>
              <a:rPr lang="ru-RU" sz="1600" dirty="0" smtClean="0"/>
              <a:t> ) ― 1) </a:t>
            </a:r>
            <a:r>
              <a:rPr lang="ru-RU" sz="1600" dirty="0" err="1" smtClean="0"/>
              <a:t>оперативно-стратегічне</a:t>
            </a:r>
            <a:r>
              <a:rPr lang="ru-RU" sz="1600" dirty="0" smtClean="0"/>
              <a:t> </a:t>
            </a:r>
            <a:r>
              <a:rPr lang="ru-RU" sz="1600" dirty="0" err="1" smtClean="0"/>
              <a:t>об'єднання</a:t>
            </a:r>
            <a:r>
              <a:rPr lang="ru-RU" sz="1600" dirty="0" smtClean="0"/>
              <a:t> </a:t>
            </a:r>
            <a:r>
              <a:rPr lang="ru-RU" sz="1600" dirty="0" err="1" smtClean="0"/>
              <a:t>збройних</a:t>
            </a:r>
            <a:r>
              <a:rPr lang="ru-RU" sz="1600" dirty="0" smtClean="0"/>
              <a:t> сил </a:t>
            </a:r>
            <a:r>
              <a:rPr lang="ru-RU" sz="1600" dirty="0" err="1" smtClean="0"/>
              <a:t>під</a:t>
            </a:r>
            <a:r>
              <a:rPr lang="ru-RU" sz="1600" dirty="0" smtClean="0"/>
              <a:t> час </a:t>
            </a:r>
            <a:r>
              <a:rPr lang="ru-RU" sz="1600" dirty="0" err="1" smtClean="0"/>
              <a:t>воєнних</a:t>
            </a:r>
            <a:r>
              <a:rPr lang="ru-RU" sz="1600" dirty="0" smtClean="0"/>
              <a:t> </a:t>
            </a:r>
            <a:r>
              <a:rPr lang="ru-RU" sz="1600" dirty="0" err="1" smtClean="0"/>
              <a:t>дій</a:t>
            </a:r>
            <a:r>
              <a:rPr lang="ru-RU" sz="1600" dirty="0" smtClean="0"/>
              <a:t>; 2) </a:t>
            </a:r>
            <a:r>
              <a:rPr lang="ru-RU" sz="1600" dirty="0" err="1" smtClean="0"/>
              <a:t>лінія</a:t>
            </a:r>
            <a:r>
              <a:rPr lang="ru-RU" sz="1600" dirty="0" smtClean="0"/>
              <a:t> </a:t>
            </a:r>
            <a:r>
              <a:rPr lang="ru-RU" sz="1600" dirty="0" err="1" smtClean="0"/>
              <a:t>розгортання</a:t>
            </a:r>
            <a:r>
              <a:rPr lang="ru-RU" sz="1600" dirty="0" smtClean="0"/>
              <a:t> </a:t>
            </a:r>
            <a:r>
              <a:rPr lang="ru-RU" sz="1600" dirty="0" err="1" smtClean="0"/>
              <a:t>військ</a:t>
            </a:r>
            <a:r>
              <a:rPr lang="ru-RU" sz="1600" dirty="0" smtClean="0"/>
              <a:t>, а </a:t>
            </a:r>
            <a:r>
              <a:rPr lang="ru-RU" sz="1600" dirty="0" err="1" smtClean="0"/>
              <a:t>також</a:t>
            </a:r>
            <a:r>
              <a:rPr lang="ru-RU" sz="1600" dirty="0" smtClean="0"/>
              <a:t> </a:t>
            </a:r>
            <a:r>
              <a:rPr lang="ru-RU" sz="1600" dirty="0" err="1" smtClean="0"/>
              <a:t>бойового</a:t>
            </a:r>
            <a:r>
              <a:rPr lang="ru-RU" sz="1600" dirty="0" smtClean="0"/>
              <a:t> </a:t>
            </a:r>
            <a:r>
              <a:rPr lang="ru-RU" sz="1600" dirty="0" err="1" smtClean="0"/>
              <a:t>зіткнення</a:t>
            </a:r>
            <a:r>
              <a:rPr lang="ru-RU" sz="1600" dirty="0" smtClean="0"/>
              <a:t> </a:t>
            </a:r>
            <a:r>
              <a:rPr lang="ru-RU" sz="1600" dirty="0" err="1" smtClean="0"/>
              <a:t>з</a:t>
            </a:r>
            <a:r>
              <a:rPr lang="ru-RU" sz="1600" dirty="0" smtClean="0"/>
              <a:t> ворогом; 3) у </a:t>
            </a:r>
            <a:r>
              <a:rPr lang="ru-RU" sz="1600" dirty="0" err="1" smtClean="0"/>
              <a:t>шикуванні</a:t>
            </a:r>
            <a:r>
              <a:rPr lang="ru-RU" sz="1600" dirty="0" smtClean="0"/>
              <a:t> </a:t>
            </a:r>
            <a:r>
              <a:rPr lang="ru-RU" sz="1600" dirty="0" err="1" smtClean="0"/>
              <a:t>військ</a:t>
            </a:r>
            <a:r>
              <a:rPr lang="ru-RU" sz="1600" dirty="0" smtClean="0"/>
              <a:t> ― </a:t>
            </a:r>
            <a:r>
              <a:rPr lang="ru-RU" sz="1600" dirty="0" err="1" smtClean="0"/>
              <a:t>лицьова</a:t>
            </a:r>
            <a:r>
              <a:rPr lang="ru-RU" sz="1600" dirty="0" smtClean="0"/>
              <a:t> сторона; у </a:t>
            </a:r>
            <a:r>
              <a:rPr lang="ru-RU" sz="1600" dirty="0" err="1" smtClean="0"/>
              <a:t>бойовому</a:t>
            </a:r>
            <a:r>
              <a:rPr lang="ru-RU" sz="1600" dirty="0" smtClean="0"/>
              <a:t> порядку ― сторона </a:t>
            </a:r>
            <a:r>
              <a:rPr lang="ru-RU" sz="1600" dirty="0" err="1" smtClean="0"/>
              <a:t>військової</a:t>
            </a:r>
            <a:r>
              <a:rPr lang="ru-RU" sz="1600" dirty="0" smtClean="0"/>
              <a:t> </a:t>
            </a:r>
            <a:r>
              <a:rPr lang="ru-RU" sz="1600" dirty="0" err="1" smtClean="0"/>
              <a:t>частини</a:t>
            </a:r>
            <a:r>
              <a:rPr lang="ru-RU" sz="1600" dirty="0" smtClean="0"/>
              <a:t>, </a:t>
            </a:r>
            <a:r>
              <a:rPr lang="ru-RU" sz="1600" dirty="0" err="1" smtClean="0"/>
              <a:t>підрозділу</a:t>
            </a:r>
            <a:r>
              <a:rPr lang="ru-RU" sz="1600" dirty="0" smtClean="0"/>
              <a:t>, </a:t>
            </a:r>
            <a:r>
              <a:rPr lang="ru-RU" sz="1600" dirty="0" err="1" smtClean="0"/>
              <a:t>обернена</a:t>
            </a:r>
            <a:r>
              <a:rPr lang="ru-RU" sz="1600" dirty="0" smtClean="0"/>
              <a:t> до ворога; 4) </a:t>
            </a:r>
            <a:r>
              <a:rPr lang="ru-RU" sz="1600" dirty="0" err="1" smtClean="0"/>
              <a:t>передова</a:t>
            </a:r>
            <a:r>
              <a:rPr lang="ru-RU" sz="1600" dirty="0" smtClean="0"/>
              <a:t> зона </a:t>
            </a:r>
            <a:r>
              <a:rPr lang="ru-RU" sz="1600" dirty="0" err="1" smtClean="0"/>
              <a:t>країни</a:t>
            </a:r>
            <a:r>
              <a:rPr lang="ru-RU" sz="1600" dirty="0" smtClean="0"/>
              <a:t>, </a:t>
            </a:r>
            <a:r>
              <a:rPr lang="ru-RU" sz="1600" dirty="0" err="1" smtClean="0"/>
              <a:t>що</a:t>
            </a:r>
            <a:r>
              <a:rPr lang="ru-RU" sz="1600" dirty="0" smtClean="0"/>
              <a:t> </a:t>
            </a:r>
            <a:r>
              <a:rPr lang="ru-RU" sz="1600" dirty="0" err="1" smtClean="0"/>
              <a:t>веде</a:t>
            </a:r>
            <a:r>
              <a:rPr lang="ru-RU" sz="1600" dirty="0" smtClean="0"/>
              <a:t> </a:t>
            </a:r>
            <a:r>
              <a:rPr lang="ru-RU" sz="1600" dirty="0" err="1" smtClean="0"/>
              <a:t>війну</a:t>
            </a:r>
            <a:r>
              <a:rPr lang="ru-RU" sz="1600" dirty="0" smtClean="0"/>
              <a:t>, де </a:t>
            </a:r>
            <a:r>
              <a:rPr lang="ru-RU" sz="1600" dirty="0" err="1" smtClean="0"/>
              <a:t>відбувається</a:t>
            </a:r>
            <a:r>
              <a:rPr lang="ru-RU" sz="1600" dirty="0" smtClean="0"/>
              <a:t> </a:t>
            </a:r>
            <a:r>
              <a:rPr lang="ru-RU" sz="1600" dirty="0" err="1" smtClean="0"/>
              <a:t>збройна</a:t>
            </a:r>
            <a:r>
              <a:rPr lang="ru-RU" sz="1600" dirty="0" smtClean="0"/>
              <a:t> </a:t>
            </a:r>
            <a:r>
              <a:rPr lang="ru-RU" sz="1600" dirty="0" err="1" smtClean="0"/>
              <a:t>боротьба</a:t>
            </a:r>
            <a:r>
              <a:rPr lang="ru-RU" sz="1600" dirty="0" smtClean="0"/>
              <a:t>; 5) </a:t>
            </a:r>
            <a:r>
              <a:rPr lang="ru-RU" sz="1600" dirty="0" err="1" smtClean="0"/>
              <a:t>атмосферний</a:t>
            </a:r>
            <a:r>
              <a:rPr lang="ru-RU" sz="1600" dirty="0" smtClean="0"/>
              <a:t> Ф. ― </a:t>
            </a:r>
            <a:r>
              <a:rPr lang="ru-RU" sz="1600" dirty="0" err="1" smtClean="0"/>
              <a:t>перехідна</a:t>
            </a:r>
            <a:r>
              <a:rPr lang="ru-RU" sz="1600" dirty="0" smtClean="0"/>
              <a:t> зона </a:t>
            </a:r>
            <a:endParaRPr lang="ru-RU" sz="1600" dirty="0"/>
          </a:p>
        </p:txBody>
      </p:sp>
    </p:spTree>
  </p:cSld>
  <p:clrMapOvr>
    <a:masterClrMapping/>
  </p:clrMapOvr>
  <p:transition spd="slow">
    <p:newsflash/>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0"/>
            <a:ext cx="8686800" cy="6858000"/>
          </a:xfrm>
        </p:spPr>
        <p:txBody>
          <a:bodyPr>
            <a:normAutofit fontScale="55000" lnSpcReduction="20000"/>
          </a:bodyPr>
          <a:lstStyle/>
          <a:p>
            <a:r>
              <a:rPr lang="ru-RU" b="1" dirty="0" smtClean="0"/>
              <a:t>Фунт </a:t>
            </a:r>
            <a:r>
              <a:rPr lang="ru-RU" dirty="0" smtClean="0"/>
              <a:t>( </a:t>
            </a:r>
            <a:r>
              <a:rPr lang="ru-RU" dirty="0" err="1" smtClean="0"/>
              <a:t>Pfund</a:t>
            </a:r>
            <a:r>
              <a:rPr lang="ru-RU" dirty="0" smtClean="0"/>
              <a:t> ) ― 1) </a:t>
            </a:r>
            <a:r>
              <a:rPr lang="ru-RU" dirty="0" err="1" smtClean="0"/>
              <a:t>одиниця</a:t>
            </a:r>
            <a:r>
              <a:rPr lang="ru-RU" dirty="0" smtClean="0"/>
              <a:t> </a:t>
            </a:r>
            <a:r>
              <a:rPr lang="ru-RU" dirty="0" err="1" smtClean="0"/>
              <a:t>маси</a:t>
            </a:r>
            <a:r>
              <a:rPr lang="ru-RU" dirty="0" smtClean="0"/>
              <a:t> в </a:t>
            </a:r>
            <a:r>
              <a:rPr lang="ru-RU" dirty="0" err="1" smtClean="0"/>
              <a:t>багатьох</a:t>
            </a:r>
            <a:r>
              <a:rPr lang="ru-RU" dirty="0" smtClean="0"/>
              <a:t> </a:t>
            </a:r>
            <a:r>
              <a:rPr lang="ru-RU" dirty="0" err="1" smtClean="0"/>
              <a:t>країнах</a:t>
            </a:r>
            <a:r>
              <a:rPr lang="ru-RU" dirty="0" smtClean="0"/>
              <a:t> ( </a:t>
            </a:r>
            <a:r>
              <a:rPr lang="ru-RU" dirty="0" err="1" smtClean="0"/>
              <a:t>від</a:t>
            </a:r>
            <a:r>
              <a:rPr lang="ru-RU" dirty="0" smtClean="0"/>
              <a:t> 317,6 до 560 г ); 2) </a:t>
            </a:r>
            <a:r>
              <a:rPr lang="ru-RU" dirty="0" err="1" smtClean="0"/>
              <a:t>основна</a:t>
            </a:r>
            <a:r>
              <a:rPr lang="ru-RU" dirty="0" smtClean="0"/>
              <a:t> </a:t>
            </a:r>
            <a:r>
              <a:rPr lang="ru-RU" dirty="0" err="1" smtClean="0"/>
              <a:t>одиниця</a:t>
            </a:r>
            <a:r>
              <a:rPr lang="ru-RU" dirty="0" smtClean="0"/>
              <a:t> </a:t>
            </a:r>
            <a:r>
              <a:rPr lang="ru-RU" dirty="0" err="1" smtClean="0"/>
              <a:t>маси</a:t>
            </a:r>
            <a:r>
              <a:rPr lang="ru-RU" dirty="0" smtClean="0"/>
              <a:t> в </a:t>
            </a:r>
            <a:r>
              <a:rPr lang="ru-RU" dirty="0" err="1" smtClean="0"/>
              <a:t>системі</a:t>
            </a:r>
            <a:r>
              <a:rPr lang="ru-RU" dirty="0" smtClean="0"/>
              <a:t> </a:t>
            </a:r>
            <a:r>
              <a:rPr lang="ru-RU" dirty="0" err="1" smtClean="0"/>
              <a:t>англійських</a:t>
            </a:r>
            <a:r>
              <a:rPr lang="ru-RU" dirty="0" smtClean="0"/>
              <a:t> </a:t>
            </a:r>
            <a:r>
              <a:rPr lang="ru-RU" dirty="0" err="1" smtClean="0"/>
              <a:t>мір</a:t>
            </a:r>
            <a:r>
              <a:rPr lang="ru-RU" dirty="0" smtClean="0"/>
              <a:t>, </a:t>
            </a:r>
            <a:r>
              <a:rPr lang="ru-RU" dirty="0" err="1" smtClean="0"/>
              <a:t>дорівнює</a:t>
            </a:r>
            <a:r>
              <a:rPr lang="ru-RU" dirty="0" smtClean="0"/>
              <a:t> 453,6 г; 3) </a:t>
            </a:r>
            <a:r>
              <a:rPr lang="ru-RU" dirty="0" err="1" smtClean="0"/>
              <a:t>грошова</a:t>
            </a:r>
            <a:r>
              <a:rPr lang="ru-RU" dirty="0" smtClean="0"/>
              <a:t> </a:t>
            </a:r>
            <a:r>
              <a:rPr lang="ru-RU" dirty="0" err="1" smtClean="0"/>
              <a:t>одиниця</a:t>
            </a:r>
            <a:r>
              <a:rPr lang="ru-RU" dirty="0" smtClean="0"/>
              <a:t> </a:t>
            </a:r>
            <a:r>
              <a:rPr lang="ru-RU" dirty="0" err="1" smtClean="0"/>
              <a:t>Єгипту</a:t>
            </a:r>
            <a:r>
              <a:rPr lang="ru-RU" dirty="0" smtClean="0"/>
              <a:t>, </a:t>
            </a:r>
            <a:r>
              <a:rPr lang="ru-RU" dirty="0" err="1" smtClean="0"/>
              <a:t>Ірландії</a:t>
            </a:r>
            <a:r>
              <a:rPr lang="ru-RU" dirty="0" smtClean="0"/>
              <a:t>, </a:t>
            </a:r>
            <a:r>
              <a:rPr lang="ru-RU" dirty="0" err="1" smtClean="0"/>
              <a:t>Кіпру</a:t>
            </a:r>
            <a:r>
              <a:rPr lang="ru-RU" dirty="0" smtClean="0"/>
              <a:t>, </a:t>
            </a:r>
            <a:r>
              <a:rPr lang="ru-RU" dirty="0" err="1" smtClean="0"/>
              <a:t>Лівану</a:t>
            </a:r>
            <a:r>
              <a:rPr lang="ru-RU" dirty="0" smtClean="0"/>
              <a:t>, Судану.</a:t>
            </a:r>
          </a:p>
          <a:p>
            <a:r>
              <a:rPr lang="ru-RU" b="1" dirty="0" smtClean="0"/>
              <a:t>Фюрер </a:t>
            </a:r>
            <a:r>
              <a:rPr lang="ru-RU" dirty="0" smtClean="0"/>
              <a:t>( </a:t>
            </a:r>
            <a:r>
              <a:rPr lang="ru-RU" dirty="0" err="1" smtClean="0"/>
              <a:t>Führer</a:t>
            </a:r>
            <a:r>
              <a:rPr lang="ru-RU" dirty="0" smtClean="0"/>
              <a:t> ― вождь ) ― так </a:t>
            </a:r>
            <a:r>
              <a:rPr lang="ru-RU" dirty="0" err="1" smtClean="0"/>
              <a:t>називали</a:t>
            </a:r>
            <a:r>
              <a:rPr lang="ru-RU" dirty="0" smtClean="0"/>
              <a:t> у </a:t>
            </a:r>
            <a:r>
              <a:rPr lang="ru-RU" dirty="0" err="1" smtClean="0"/>
              <a:t>фашиській</a:t>
            </a:r>
            <a:r>
              <a:rPr lang="ru-RU" dirty="0" smtClean="0"/>
              <a:t> </a:t>
            </a:r>
            <a:r>
              <a:rPr lang="ru-RU" dirty="0" err="1" smtClean="0"/>
              <a:t>Німеччині</a:t>
            </a:r>
            <a:r>
              <a:rPr lang="ru-RU" dirty="0" smtClean="0"/>
              <a:t> диктатора </a:t>
            </a:r>
            <a:r>
              <a:rPr lang="ru-RU" dirty="0" err="1" smtClean="0"/>
              <a:t>Гітлера</a:t>
            </a:r>
            <a:r>
              <a:rPr lang="ru-RU" dirty="0" smtClean="0"/>
              <a:t> ( Адольфа </a:t>
            </a:r>
            <a:r>
              <a:rPr lang="ru-RU" dirty="0" err="1" smtClean="0"/>
              <a:t>Шикльгрубера</a:t>
            </a:r>
            <a:r>
              <a:rPr lang="ru-RU" dirty="0" smtClean="0"/>
              <a:t> ).</a:t>
            </a:r>
          </a:p>
          <a:p>
            <a:r>
              <a:rPr lang="ru-RU" dirty="0" smtClean="0"/>
              <a:t> ( </a:t>
            </a:r>
            <a:r>
              <a:rPr lang="ru-RU" dirty="0" err="1" smtClean="0"/>
              <a:t>Chiromantie</a:t>
            </a:r>
            <a:r>
              <a:rPr lang="ru-RU" dirty="0" smtClean="0"/>
              <a:t> )―</a:t>
            </a:r>
            <a:r>
              <a:rPr lang="ru-RU" dirty="0" err="1" smtClean="0"/>
              <a:t>ворожінняполініяхнадолоняхрук</a:t>
            </a:r>
            <a:r>
              <a:rPr lang="ru-RU" dirty="0" smtClean="0"/>
              <a:t> (</a:t>
            </a:r>
            <a:r>
              <a:rPr lang="ru-RU" dirty="0" err="1" smtClean="0"/>
              <a:t>визначенняхарактерулюдини</a:t>
            </a:r>
            <a:r>
              <a:rPr lang="ru-RU" dirty="0" smtClean="0"/>
              <a:t>, </a:t>
            </a:r>
            <a:r>
              <a:rPr lang="ru-RU" dirty="0" err="1" smtClean="0"/>
              <a:t>пророкуваннямайбутньоготощо</a:t>
            </a:r>
            <a:r>
              <a:rPr lang="ru-RU" dirty="0" smtClean="0"/>
              <a:t>.)</a:t>
            </a:r>
          </a:p>
          <a:p>
            <a:r>
              <a:rPr lang="ru-RU" b="1" dirty="0" err="1" smtClean="0"/>
              <a:t>Хірургія</a:t>
            </a:r>
            <a:r>
              <a:rPr lang="ru-RU" b="1" dirty="0" smtClean="0"/>
              <a:t> </a:t>
            </a:r>
            <a:r>
              <a:rPr lang="ru-RU" dirty="0" smtClean="0"/>
              <a:t>( </a:t>
            </a:r>
            <a:r>
              <a:rPr lang="ru-RU" dirty="0" err="1" smtClean="0"/>
              <a:t>Chirurgie</a:t>
            </a:r>
            <a:r>
              <a:rPr lang="ru-RU" dirty="0" smtClean="0"/>
              <a:t> )―</a:t>
            </a:r>
            <a:r>
              <a:rPr lang="ru-RU" dirty="0" err="1" smtClean="0"/>
              <a:t>розділмедицини</a:t>
            </a:r>
            <a:r>
              <a:rPr lang="ru-RU" dirty="0" smtClean="0"/>
              <a:t>, </a:t>
            </a:r>
            <a:r>
              <a:rPr lang="ru-RU" dirty="0" err="1" smtClean="0"/>
              <a:t>щовивчаєзахворювання</a:t>
            </a:r>
            <a:r>
              <a:rPr lang="ru-RU" dirty="0" smtClean="0"/>
              <a:t>, </a:t>
            </a:r>
            <a:r>
              <a:rPr lang="ru-RU" dirty="0" err="1" smtClean="0"/>
              <a:t>лікуванняякихвимагаєоперативноговтручання</a:t>
            </a:r>
            <a:r>
              <a:rPr lang="ru-RU" dirty="0" smtClean="0"/>
              <a:t>.</a:t>
            </a:r>
          </a:p>
          <a:p>
            <a:r>
              <a:rPr lang="ru-RU" b="1" dirty="0" err="1" smtClean="0"/>
              <a:t>Хромосоми</a:t>
            </a:r>
            <a:r>
              <a:rPr lang="ru-RU" b="1" dirty="0" smtClean="0"/>
              <a:t> </a:t>
            </a:r>
            <a:r>
              <a:rPr lang="ru-RU" dirty="0" smtClean="0"/>
              <a:t>( </a:t>
            </a:r>
            <a:r>
              <a:rPr lang="ru-RU" dirty="0" err="1" smtClean="0"/>
              <a:t>Chromosom</a:t>
            </a:r>
            <a:r>
              <a:rPr lang="ru-RU" dirty="0" smtClean="0"/>
              <a:t> )―структурніелементиклітинногоядраспадковіознакиівластивостіорганізмувідпоколіннядопокоління.</a:t>
            </a:r>
          </a:p>
          <a:p>
            <a:r>
              <a:rPr lang="ru-RU" dirty="0" smtClean="0"/>
              <a:t> ( </a:t>
            </a:r>
            <a:r>
              <a:rPr lang="ru-RU" dirty="0" err="1" smtClean="0"/>
              <a:t>відпрізвищанімецькоговченогоГ</a:t>
            </a:r>
            <a:r>
              <a:rPr lang="ru-RU" dirty="0" smtClean="0"/>
              <a:t>. </a:t>
            </a:r>
            <a:r>
              <a:rPr lang="ru-RU" dirty="0" err="1" smtClean="0"/>
              <a:t>Цейнера</a:t>
            </a:r>
            <a:r>
              <a:rPr lang="ru-RU" dirty="0" smtClean="0"/>
              <a:t> ) ―</a:t>
            </a:r>
            <a:r>
              <a:rPr lang="ru-RU" dirty="0" err="1" smtClean="0"/>
              <a:t>мінерал</a:t>
            </a:r>
            <a:r>
              <a:rPr lang="ru-RU" dirty="0" smtClean="0"/>
              <a:t>, </a:t>
            </a:r>
            <a:r>
              <a:rPr lang="ru-RU" dirty="0" err="1" smtClean="0"/>
              <a:t>воднийарсенатуранутаміді</a:t>
            </a:r>
            <a:r>
              <a:rPr lang="ru-RU" dirty="0" smtClean="0"/>
              <a:t>. </a:t>
            </a:r>
            <a:r>
              <a:rPr lang="ru-RU" dirty="0" err="1" smtClean="0"/>
              <a:t>Дужерадіоактивний</a:t>
            </a:r>
            <a:r>
              <a:rPr lang="ru-RU" dirty="0" smtClean="0"/>
              <a:t>.</a:t>
            </a:r>
          </a:p>
          <a:p>
            <a:r>
              <a:rPr lang="ru-RU" b="1" dirty="0" smtClean="0"/>
              <a:t>Цензура </a:t>
            </a:r>
            <a:r>
              <a:rPr lang="ru-RU" dirty="0" smtClean="0"/>
              <a:t>( </a:t>
            </a:r>
            <a:r>
              <a:rPr lang="ru-RU" dirty="0" err="1" smtClean="0"/>
              <a:t>Zensur</a:t>
            </a:r>
            <a:r>
              <a:rPr lang="ru-RU" dirty="0" smtClean="0"/>
              <a:t> )― 1) </a:t>
            </a:r>
            <a:r>
              <a:rPr lang="ru-RU" dirty="0" err="1" smtClean="0"/>
              <a:t>контрольофіційної</a:t>
            </a:r>
            <a:r>
              <a:rPr lang="ru-RU" dirty="0" smtClean="0"/>
              <a:t> (</a:t>
            </a:r>
            <a:r>
              <a:rPr lang="ru-RU" dirty="0" err="1" smtClean="0"/>
              <a:t>світськоїабодуховної</a:t>
            </a:r>
            <a:r>
              <a:rPr lang="ru-RU" dirty="0" smtClean="0"/>
              <a:t>)</a:t>
            </a:r>
            <a:r>
              <a:rPr lang="ru-RU" dirty="0" err="1" smtClean="0"/>
              <a:t>владизазмістом</a:t>
            </a:r>
            <a:r>
              <a:rPr lang="ru-RU" dirty="0" smtClean="0"/>
              <a:t>, </a:t>
            </a:r>
            <a:r>
              <a:rPr lang="ru-RU" dirty="0" err="1" smtClean="0"/>
              <a:t>випускомусвітірозповсюдженнядрукованоїпродукції</a:t>
            </a:r>
            <a:r>
              <a:rPr lang="ru-RU" dirty="0" smtClean="0"/>
              <a:t>, </a:t>
            </a:r>
            <a:r>
              <a:rPr lang="ru-RU" dirty="0" err="1" smtClean="0"/>
              <a:t>творівсценічного</a:t>
            </a:r>
            <a:r>
              <a:rPr lang="ru-RU" dirty="0" smtClean="0"/>
              <a:t>, </a:t>
            </a:r>
            <a:r>
              <a:rPr lang="ru-RU" dirty="0" err="1" smtClean="0"/>
              <a:t>образотворчоготакіномистецтватощодлятого</a:t>
            </a:r>
            <a:r>
              <a:rPr lang="ru-RU" dirty="0" smtClean="0"/>
              <a:t>, </a:t>
            </a:r>
            <a:r>
              <a:rPr lang="ru-RU" dirty="0" err="1" smtClean="0"/>
              <a:t>щобнедопуститичиобмежитипоширенняідей</a:t>
            </a:r>
            <a:r>
              <a:rPr lang="ru-RU" dirty="0" smtClean="0"/>
              <a:t>, </a:t>
            </a:r>
            <a:r>
              <a:rPr lang="ru-RU" dirty="0" err="1" smtClean="0"/>
              <a:t>інформації</a:t>
            </a:r>
            <a:r>
              <a:rPr lang="ru-RU" dirty="0" smtClean="0"/>
              <a:t>, </a:t>
            </a:r>
            <a:r>
              <a:rPr lang="ru-RU" dirty="0" err="1" smtClean="0"/>
              <a:t>щовизначаютьсяцієювладоюнебажанимиабошкідливими</a:t>
            </a:r>
            <a:r>
              <a:rPr lang="ru-RU" dirty="0" smtClean="0"/>
              <a:t>; 2) </a:t>
            </a:r>
            <a:r>
              <a:rPr lang="ru-RU" dirty="0" err="1" smtClean="0"/>
              <a:t>установа</a:t>
            </a:r>
            <a:r>
              <a:rPr lang="ru-RU" dirty="0" smtClean="0"/>
              <a:t>, </a:t>
            </a:r>
            <a:r>
              <a:rPr lang="ru-RU" dirty="0" err="1" smtClean="0"/>
              <a:t>яказдійснюєтакийнагляд</a:t>
            </a:r>
            <a:r>
              <a:rPr lang="ru-RU" dirty="0" smtClean="0"/>
              <a:t>.</a:t>
            </a:r>
          </a:p>
          <a:p>
            <a:r>
              <a:rPr lang="ru-RU" b="1" dirty="0" smtClean="0"/>
              <a:t>Центнер </a:t>
            </a:r>
            <a:r>
              <a:rPr lang="ru-RU" dirty="0" smtClean="0"/>
              <a:t>( </a:t>
            </a:r>
            <a:r>
              <a:rPr lang="ru-RU" dirty="0" err="1" smtClean="0"/>
              <a:t>Zentner</a:t>
            </a:r>
            <a:r>
              <a:rPr lang="ru-RU" dirty="0" smtClean="0"/>
              <a:t> )― 1) </a:t>
            </a:r>
            <a:r>
              <a:rPr lang="ru-RU" dirty="0" err="1" smtClean="0"/>
              <a:t>одиницямаси</a:t>
            </a:r>
            <a:r>
              <a:rPr lang="ru-RU" dirty="0" smtClean="0"/>
              <a:t>, </a:t>
            </a:r>
            <a:r>
              <a:rPr lang="ru-RU" dirty="0" err="1" smtClean="0"/>
              <a:t>щодорівнює</a:t>
            </a:r>
            <a:r>
              <a:rPr lang="ru-RU" dirty="0" smtClean="0"/>
              <a:t> 100 кг; 2) </a:t>
            </a:r>
            <a:r>
              <a:rPr lang="ru-RU" dirty="0" err="1" smtClean="0"/>
              <a:t>одиницямасивдеякихкраїнах</a:t>
            </a:r>
            <a:r>
              <a:rPr lang="ru-RU" dirty="0" smtClean="0"/>
              <a:t>, </a:t>
            </a:r>
            <a:r>
              <a:rPr lang="ru-RU" dirty="0" err="1" smtClean="0"/>
              <a:t>щодорівнює</a:t>
            </a:r>
            <a:r>
              <a:rPr lang="ru-RU" dirty="0" smtClean="0"/>
              <a:t> 100 фунтам; </a:t>
            </a:r>
            <a:r>
              <a:rPr lang="ru-RU" dirty="0" err="1" smtClean="0"/>
              <a:t>уНімеччині</a:t>
            </a:r>
            <a:r>
              <a:rPr lang="ru-RU" dirty="0" smtClean="0"/>
              <a:t>, </a:t>
            </a:r>
            <a:r>
              <a:rPr lang="ru-RU" dirty="0" err="1" smtClean="0"/>
              <a:t>Угорщині</a:t>
            </a:r>
            <a:r>
              <a:rPr lang="ru-RU" dirty="0" smtClean="0"/>
              <a:t>, </a:t>
            </a:r>
            <a:r>
              <a:rPr lang="ru-RU" dirty="0" err="1" smtClean="0"/>
              <a:t>Данії</a:t>
            </a:r>
            <a:r>
              <a:rPr lang="ru-RU" dirty="0" smtClean="0"/>
              <a:t>― 50 </a:t>
            </a:r>
            <a:r>
              <a:rPr lang="ru-RU" dirty="0" err="1" smtClean="0"/>
              <a:t>кгтощо</a:t>
            </a:r>
            <a:r>
              <a:rPr lang="ru-RU" dirty="0" smtClean="0"/>
              <a:t>.</a:t>
            </a:r>
          </a:p>
          <a:p>
            <a:r>
              <a:rPr lang="ru-RU" b="1" dirty="0" smtClean="0"/>
              <a:t>Цех </a:t>
            </a:r>
            <a:r>
              <a:rPr lang="ru-RU" dirty="0" smtClean="0"/>
              <a:t>( </a:t>
            </a:r>
            <a:r>
              <a:rPr lang="ru-RU" dirty="0" err="1" smtClean="0"/>
              <a:t>Zeche</a:t>
            </a:r>
            <a:r>
              <a:rPr lang="ru-RU" dirty="0" smtClean="0"/>
              <a:t> )― 1) </a:t>
            </a:r>
            <a:r>
              <a:rPr lang="ru-RU" dirty="0" err="1" smtClean="0"/>
              <a:t>вепохуфеодалізму―об'єднанняміськихремісників</a:t>
            </a:r>
            <a:r>
              <a:rPr lang="ru-RU" dirty="0" smtClean="0"/>
              <a:t> ( </a:t>
            </a:r>
            <a:r>
              <a:rPr lang="ru-RU" dirty="0" err="1" smtClean="0"/>
              <a:t>однієїабоблизькихспеціальностей</a:t>
            </a:r>
            <a:r>
              <a:rPr lang="ru-RU" dirty="0" smtClean="0"/>
              <a:t> ) </a:t>
            </a:r>
            <a:r>
              <a:rPr lang="ru-RU" dirty="0" err="1" smtClean="0"/>
              <a:t>длязахистусвоїхінтересів</a:t>
            </a:r>
            <a:r>
              <a:rPr lang="ru-RU" dirty="0" smtClean="0"/>
              <a:t>, </a:t>
            </a:r>
            <a:r>
              <a:rPr lang="ru-RU" dirty="0" err="1" smtClean="0"/>
              <a:t>атакождлямонопольноговиробництватазбутутоварів</a:t>
            </a:r>
            <a:r>
              <a:rPr lang="ru-RU" dirty="0" smtClean="0"/>
              <a:t>;</a:t>
            </a:r>
            <a:endParaRPr lang="ru-RU" dirty="0"/>
          </a:p>
        </p:txBody>
      </p:sp>
    </p:spTree>
  </p:cSld>
  <p:clrMapOvr>
    <a:masterClrMapping/>
  </p:clrMapOvr>
  <p:transition spd="slow">
    <p:plus/>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0"/>
            <a:ext cx="8686800" cy="6715148"/>
          </a:xfrm>
        </p:spPr>
        <p:txBody>
          <a:bodyPr>
            <a:normAutofit fontScale="55000" lnSpcReduction="20000"/>
          </a:bodyPr>
          <a:lstStyle/>
          <a:p>
            <a:r>
              <a:rPr lang="ru-RU" b="1" dirty="0" smtClean="0"/>
              <a:t>Циклон </a:t>
            </a:r>
            <a:r>
              <a:rPr lang="ru-RU" dirty="0" smtClean="0"/>
              <a:t>( </a:t>
            </a:r>
            <a:r>
              <a:rPr lang="ru-RU" dirty="0" err="1" smtClean="0"/>
              <a:t>Zyklone</a:t>
            </a:r>
            <a:r>
              <a:rPr lang="ru-RU" dirty="0" smtClean="0"/>
              <a:t> )― </a:t>
            </a:r>
            <a:r>
              <a:rPr lang="ru-RU" dirty="0" err="1" smtClean="0"/>
              <a:t>атмосфернийвихор</a:t>
            </a:r>
            <a:r>
              <a:rPr lang="ru-RU" dirty="0" smtClean="0"/>
              <a:t>, </a:t>
            </a:r>
            <a:r>
              <a:rPr lang="ru-RU" dirty="0" err="1" smtClean="0"/>
              <a:t>дляякогохарактернезниженнятискувідпериферіїдоцентру</a:t>
            </a:r>
            <a:r>
              <a:rPr lang="ru-RU" dirty="0" smtClean="0"/>
              <a:t>. ЗЦ. </a:t>
            </a:r>
            <a:r>
              <a:rPr lang="ru-RU" dirty="0" err="1" smtClean="0"/>
              <a:t>пов'язанахмарнапогодазсильнимиопадами</a:t>
            </a:r>
            <a:r>
              <a:rPr lang="ru-RU" dirty="0" smtClean="0"/>
              <a:t>.</a:t>
            </a:r>
          </a:p>
          <a:p>
            <a:r>
              <a:rPr lang="ru-RU" b="1" dirty="0" smtClean="0"/>
              <a:t>Цинк </a:t>
            </a:r>
            <a:r>
              <a:rPr lang="ru-RU" dirty="0" smtClean="0"/>
              <a:t>( </a:t>
            </a:r>
            <a:r>
              <a:rPr lang="ru-RU" dirty="0" err="1" smtClean="0"/>
              <a:t>Zink</a:t>
            </a:r>
            <a:r>
              <a:rPr lang="ru-RU" dirty="0" smtClean="0"/>
              <a:t> )―</a:t>
            </a:r>
            <a:r>
              <a:rPr lang="ru-RU" dirty="0" err="1" smtClean="0"/>
              <a:t>хімічнийелемент</a:t>
            </a:r>
            <a:r>
              <a:rPr lang="ru-RU" dirty="0" smtClean="0"/>
              <a:t>, </a:t>
            </a:r>
            <a:r>
              <a:rPr lang="ru-RU" dirty="0" err="1" smtClean="0"/>
              <a:t>сріблясто-білийметал</a:t>
            </a:r>
            <a:r>
              <a:rPr lang="ru-RU" dirty="0" smtClean="0"/>
              <a:t>. </a:t>
            </a:r>
            <a:r>
              <a:rPr lang="ru-RU" dirty="0" err="1" smtClean="0"/>
              <a:t>СимволZn</a:t>
            </a:r>
            <a:r>
              <a:rPr lang="ru-RU" dirty="0" smtClean="0"/>
              <a:t>. </a:t>
            </a:r>
            <a:r>
              <a:rPr lang="ru-RU" dirty="0" err="1" smtClean="0"/>
              <a:t>Наповітрівкриваєтьсязахисноюплівкоюоксиду</a:t>
            </a:r>
            <a:r>
              <a:rPr lang="ru-RU" dirty="0" smtClean="0"/>
              <a:t>. </a:t>
            </a:r>
            <a:r>
              <a:rPr lang="ru-RU" dirty="0" err="1" smtClean="0"/>
              <a:t>Використовуютьулужнихакумуляторах</a:t>
            </a:r>
            <a:r>
              <a:rPr lang="ru-RU" dirty="0" smtClean="0"/>
              <a:t>, </a:t>
            </a:r>
            <a:r>
              <a:rPr lang="ru-RU" dirty="0" err="1" smtClean="0"/>
              <a:t>дляцинкування</a:t>
            </a:r>
            <a:r>
              <a:rPr lang="ru-RU" dirty="0" smtClean="0"/>
              <a:t>, </a:t>
            </a:r>
            <a:r>
              <a:rPr lang="ru-RU" dirty="0" err="1" smtClean="0"/>
              <a:t>одержанняіншихсплавівтощо</a:t>
            </a:r>
            <a:r>
              <a:rPr lang="ru-RU" dirty="0" smtClean="0"/>
              <a:t>.</a:t>
            </a:r>
          </a:p>
          <a:p>
            <a:r>
              <a:rPr lang="ru-RU" b="1" dirty="0" err="1" smtClean="0"/>
              <a:t>Циркулювати</a:t>
            </a:r>
            <a:r>
              <a:rPr lang="ru-RU" b="1" dirty="0" smtClean="0"/>
              <a:t> </a:t>
            </a:r>
            <a:r>
              <a:rPr lang="ru-RU" dirty="0" smtClean="0"/>
              <a:t>( </a:t>
            </a:r>
            <a:r>
              <a:rPr lang="ru-RU" dirty="0" err="1" smtClean="0"/>
              <a:t>zirkulieren</a:t>
            </a:r>
            <a:r>
              <a:rPr lang="ru-RU" dirty="0" smtClean="0"/>
              <a:t> )― 1) </a:t>
            </a:r>
            <a:r>
              <a:rPr lang="ru-RU" dirty="0" err="1" smtClean="0"/>
              <a:t>перебувативобігу</a:t>
            </a:r>
            <a:r>
              <a:rPr lang="ru-RU" dirty="0" smtClean="0"/>
              <a:t>, </a:t>
            </a:r>
            <a:r>
              <a:rPr lang="ru-RU" dirty="0" err="1" smtClean="0"/>
              <a:t>здійснюватикруговірухи</a:t>
            </a:r>
            <a:r>
              <a:rPr lang="ru-RU" dirty="0" smtClean="0"/>
              <a:t>; 2) </a:t>
            </a:r>
            <a:r>
              <a:rPr lang="ru-RU" i="1" dirty="0" smtClean="0"/>
              <a:t>перен. </a:t>
            </a:r>
            <a:r>
              <a:rPr lang="ru-RU" dirty="0" err="1" smtClean="0"/>
              <a:t>поширюватися</a:t>
            </a:r>
            <a:r>
              <a:rPr lang="ru-RU" dirty="0" smtClean="0"/>
              <a:t>; </a:t>
            </a:r>
            <a:r>
              <a:rPr lang="ru-RU" dirty="0" err="1" smtClean="0"/>
              <a:t>ставативідомимбагатьом</a:t>
            </a:r>
            <a:r>
              <a:rPr lang="ru-RU" dirty="0" smtClean="0"/>
              <a:t>.</a:t>
            </a:r>
          </a:p>
          <a:p>
            <a:r>
              <a:rPr lang="ru-RU" b="1" dirty="0" smtClean="0"/>
              <a:t>Цитата </a:t>
            </a:r>
            <a:r>
              <a:rPr lang="ru-RU" dirty="0" smtClean="0"/>
              <a:t>( </a:t>
            </a:r>
            <a:r>
              <a:rPr lang="ru-RU" dirty="0" err="1" smtClean="0"/>
              <a:t>Zitat</a:t>
            </a:r>
            <a:r>
              <a:rPr lang="ru-RU" dirty="0" smtClean="0"/>
              <a:t> )―буквальновідтвореніфрагментичужоїпромовичистаттідляпідтвердженнявласногопогляду, </a:t>
            </a:r>
            <a:r>
              <a:rPr lang="ru-RU" dirty="0" err="1" smtClean="0"/>
              <a:t>дляполемікизцитованимавторомабоіншоюметою</a:t>
            </a:r>
            <a:r>
              <a:rPr lang="ru-RU" dirty="0" smtClean="0"/>
              <a:t>.</a:t>
            </a:r>
          </a:p>
          <a:p>
            <a:r>
              <a:rPr lang="ru-RU" b="1" dirty="0" smtClean="0"/>
              <a:t>Циферблат </a:t>
            </a:r>
            <a:r>
              <a:rPr lang="ru-RU" dirty="0" smtClean="0"/>
              <a:t>( </a:t>
            </a:r>
            <a:r>
              <a:rPr lang="ru-RU" dirty="0" err="1" smtClean="0"/>
              <a:t>Zifferblatt</a:t>
            </a:r>
            <a:r>
              <a:rPr lang="ru-RU" dirty="0" smtClean="0"/>
              <a:t> )―</a:t>
            </a:r>
            <a:r>
              <a:rPr lang="ru-RU" dirty="0" err="1" smtClean="0"/>
              <a:t>пластинказподілками</a:t>
            </a:r>
            <a:r>
              <a:rPr lang="ru-RU" dirty="0" smtClean="0"/>
              <a:t>, </a:t>
            </a:r>
            <a:r>
              <a:rPr lang="ru-RU" dirty="0" err="1" smtClean="0"/>
              <a:t>поякійпереміщуєтьсякінецьстрілки</a:t>
            </a:r>
            <a:r>
              <a:rPr lang="ru-RU" dirty="0" smtClean="0"/>
              <a:t>, </a:t>
            </a:r>
            <a:r>
              <a:rPr lang="ru-RU" dirty="0" err="1" smtClean="0"/>
              <a:t>щопоказуєзначеннявимірюваноївеличини</a:t>
            </a:r>
            <a:r>
              <a:rPr lang="ru-RU" dirty="0" smtClean="0"/>
              <a:t>.</a:t>
            </a:r>
          </a:p>
          <a:p>
            <a:r>
              <a:rPr lang="ru-RU" dirty="0" smtClean="0"/>
              <a:t>  ( </a:t>
            </a:r>
            <a:r>
              <a:rPr lang="ru-RU" dirty="0" err="1" smtClean="0"/>
              <a:t>Schablone</a:t>
            </a:r>
            <a:r>
              <a:rPr lang="ru-RU" dirty="0" smtClean="0"/>
              <a:t> ) ― 1) </a:t>
            </a:r>
            <a:r>
              <a:rPr lang="ru-RU" dirty="0" err="1" smtClean="0"/>
              <a:t>взірець</a:t>
            </a:r>
            <a:r>
              <a:rPr lang="ru-RU" dirty="0" smtClean="0"/>
              <a:t>, за </a:t>
            </a:r>
            <a:r>
              <a:rPr lang="ru-RU" dirty="0" err="1" smtClean="0"/>
              <a:t>яким</a:t>
            </a:r>
            <a:r>
              <a:rPr lang="ru-RU" dirty="0" smtClean="0"/>
              <a:t> </a:t>
            </a:r>
            <a:r>
              <a:rPr lang="ru-RU" dirty="0" err="1" smtClean="0"/>
              <a:t>виготовляють</a:t>
            </a:r>
            <a:r>
              <a:rPr lang="ru-RU" dirty="0" smtClean="0"/>
              <a:t> </a:t>
            </a:r>
            <a:r>
              <a:rPr lang="ru-RU" dirty="0" err="1" smtClean="0"/>
              <a:t>які-небудь</a:t>
            </a:r>
            <a:r>
              <a:rPr lang="ru-RU" dirty="0" smtClean="0"/>
              <a:t> </a:t>
            </a:r>
            <a:r>
              <a:rPr lang="ru-RU" dirty="0" err="1" smtClean="0"/>
              <a:t>однорідеі</a:t>
            </a:r>
            <a:r>
              <a:rPr lang="ru-RU" dirty="0" smtClean="0"/>
              <a:t> </a:t>
            </a:r>
            <a:r>
              <a:rPr lang="ru-RU" dirty="0" err="1" smtClean="0"/>
              <a:t>вироби</a:t>
            </a:r>
            <a:r>
              <a:rPr lang="ru-RU" dirty="0" smtClean="0"/>
              <a:t>; 2) пластинка </a:t>
            </a:r>
            <a:r>
              <a:rPr lang="ru-RU" dirty="0" err="1" smtClean="0"/>
              <a:t>з</a:t>
            </a:r>
            <a:r>
              <a:rPr lang="ru-RU" dirty="0" smtClean="0"/>
              <a:t> </a:t>
            </a:r>
            <a:r>
              <a:rPr lang="ru-RU" dirty="0" err="1" smtClean="0"/>
              <a:t>вирізами</a:t>
            </a:r>
            <a:r>
              <a:rPr lang="ru-RU" dirty="0" smtClean="0"/>
              <a:t>, </a:t>
            </a:r>
            <a:r>
              <a:rPr lang="ru-RU" dirty="0" err="1" smtClean="0"/>
              <a:t>обриси</a:t>
            </a:r>
            <a:r>
              <a:rPr lang="ru-RU" dirty="0" smtClean="0"/>
              <a:t> </a:t>
            </a:r>
            <a:r>
              <a:rPr lang="ru-RU" dirty="0" err="1" smtClean="0"/>
              <a:t>яких</a:t>
            </a:r>
            <a:r>
              <a:rPr lang="ru-RU" dirty="0" smtClean="0"/>
              <a:t> </a:t>
            </a:r>
            <a:r>
              <a:rPr lang="ru-RU" dirty="0" err="1" smtClean="0"/>
              <a:t>збігаються</a:t>
            </a:r>
            <a:r>
              <a:rPr lang="ru-RU" dirty="0" smtClean="0"/>
              <a:t> </a:t>
            </a:r>
            <a:r>
              <a:rPr lang="ru-RU" dirty="0" err="1" smtClean="0"/>
              <a:t>з</a:t>
            </a:r>
            <a:r>
              <a:rPr lang="ru-RU" dirty="0" smtClean="0"/>
              <a:t> контурами </a:t>
            </a:r>
            <a:r>
              <a:rPr lang="ru-RU" dirty="0" err="1" smtClean="0"/>
              <a:t>виготовлених</a:t>
            </a:r>
            <a:r>
              <a:rPr lang="ru-RU" dirty="0" smtClean="0"/>
              <a:t> за нею </a:t>
            </a:r>
            <a:r>
              <a:rPr lang="ru-RU" dirty="0" err="1" smtClean="0"/>
              <a:t>виробів</a:t>
            </a:r>
            <a:r>
              <a:rPr lang="ru-RU" dirty="0" smtClean="0"/>
              <a:t>; 3) </a:t>
            </a:r>
            <a:r>
              <a:rPr lang="ru-RU" dirty="0" err="1" smtClean="0"/>
              <a:t>кресленик</a:t>
            </a:r>
            <a:r>
              <a:rPr lang="ru-RU" dirty="0" smtClean="0"/>
              <a:t> </a:t>
            </a:r>
            <a:r>
              <a:rPr lang="ru-RU" dirty="0" err="1" smtClean="0"/>
              <a:t>архітектурних</a:t>
            </a:r>
            <a:r>
              <a:rPr lang="ru-RU" dirty="0" smtClean="0"/>
              <a:t> </a:t>
            </a:r>
            <a:r>
              <a:rPr lang="ru-RU" dirty="0" err="1" smtClean="0"/>
              <a:t>або</a:t>
            </a:r>
            <a:r>
              <a:rPr lang="ru-RU" dirty="0" smtClean="0"/>
              <a:t> </a:t>
            </a:r>
            <a:r>
              <a:rPr lang="ru-RU" dirty="0" err="1" smtClean="0"/>
              <a:t>інших</a:t>
            </a:r>
            <a:r>
              <a:rPr lang="ru-RU" dirty="0" smtClean="0"/>
              <a:t> деталей у </a:t>
            </a:r>
            <a:r>
              <a:rPr lang="ru-RU" dirty="0" err="1" smtClean="0"/>
              <a:t>натуральну</a:t>
            </a:r>
            <a:r>
              <a:rPr lang="ru-RU" dirty="0" smtClean="0"/>
              <a:t> величину; 4) </a:t>
            </a:r>
            <a:r>
              <a:rPr lang="ru-RU" i="1" dirty="0" smtClean="0"/>
              <a:t>перен. </a:t>
            </a:r>
            <a:r>
              <a:rPr lang="ru-RU" dirty="0" err="1" smtClean="0"/>
              <a:t>загальновідомий</a:t>
            </a:r>
            <a:r>
              <a:rPr lang="ru-RU" dirty="0" smtClean="0"/>
              <a:t> </a:t>
            </a:r>
            <a:r>
              <a:rPr lang="ru-RU" dirty="0" err="1" smtClean="0"/>
              <a:t>взірець</a:t>
            </a:r>
            <a:r>
              <a:rPr lang="ru-RU" dirty="0" smtClean="0"/>
              <a:t>, </a:t>
            </a:r>
            <a:r>
              <a:rPr lang="ru-RU" dirty="0" err="1" smtClean="0"/>
              <a:t>що</a:t>
            </a:r>
            <a:r>
              <a:rPr lang="ru-RU" dirty="0" smtClean="0"/>
              <a:t> </a:t>
            </a:r>
            <a:r>
              <a:rPr lang="ru-RU" dirty="0" err="1" smtClean="0"/>
              <a:t>його</a:t>
            </a:r>
            <a:r>
              <a:rPr lang="ru-RU" dirty="0" smtClean="0"/>
              <a:t> </a:t>
            </a:r>
            <a:r>
              <a:rPr lang="ru-RU" dirty="0" err="1" smtClean="0"/>
              <a:t>сліпо</a:t>
            </a:r>
            <a:r>
              <a:rPr lang="ru-RU" dirty="0" smtClean="0"/>
              <a:t> </a:t>
            </a:r>
            <a:r>
              <a:rPr lang="ru-RU" dirty="0" err="1" smtClean="0"/>
              <a:t>наслідують</a:t>
            </a:r>
            <a:r>
              <a:rPr lang="ru-RU" dirty="0" smtClean="0"/>
              <a:t>, штамп, трафарет.</a:t>
            </a:r>
          </a:p>
          <a:p>
            <a:r>
              <a:rPr lang="ru-RU" b="1" dirty="0" smtClean="0"/>
              <a:t>Шайба </a:t>
            </a:r>
            <a:r>
              <a:rPr lang="ru-RU" dirty="0" smtClean="0"/>
              <a:t>( </a:t>
            </a:r>
            <a:r>
              <a:rPr lang="ru-RU" dirty="0" err="1" smtClean="0"/>
              <a:t>Scheibe</a:t>
            </a:r>
            <a:r>
              <a:rPr lang="ru-RU" dirty="0" smtClean="0"/>
              <a:t> ― </a:t>
            </a:r>
            <a:r>
              <a:rPr lang="ru-RU" dirty="0" err="1" smtClean="0"/>
              <a:t>кільце</a:t>
            </a:r>
            <a:r>
              <a:rPr lang="ru-RU" dirty="0" smtClean="0"/>
              <a:t>, диск ) ― 1) </a:t>
            </a:r>
            <a:r>
              <a:rPr lang="ru-RU" dirty="0" err="1" smtClean="0"/>
              <a:t>металеве</a:t>
            </a:r>
            <a:r>
              <a:rPr lang="ru-RU" dirty="0" smtClean="0"/>
              <a:t> </a:t>
            </a:r>
            <a:r>
              <a:rPr lang="ru-RU" dirty="0" err="1" smtClean="0"/>
              <a:t>кільце</a:t>
            </a:r>
            <a:r>
              <a:rPr lang="ru-RU" dirty="0" smtClean="0"/>
              <a:t> </a:t>
            </a:r>
            <a:r>
              <a:rPr lang="ru-RU" dirty="0" err="1" smtClean="0"/>
              <a:t>або</a:t>
            </a:r>
            <a:r>
              <a:rPr lang="ru-RU" dirty="0" smtClean="0"/>
              <a:t> пластинка </a:t>
            </a:r>
            <a:r>
              <a:rPr lang="ru-RU" dirty="0" err="1" smtClean="0"/>
              <a:t>з</a:t>
            </a:r>
            <a:r>
              <a:rPr lang="ru-RU" dirty="0" smtClean="0"/>
              <a:t> </a:t>
            </a:r>
            <a:r>
              <a:rPr lang="ru-RU" dirty="0" err="1" smtClean="0"/>
              <a:t>отвором</a:t>
            </a:r>
            <a:r>
              <a:rPr lang="ru-RU" dirty="0" smtClean="0"/>
              <a:t>, </a:t>
            </a:r>
            <a:r>
              <a:rPr lang="ru-RU" dirty="0" err="1" smtClean="0"/>
              <a:t>що</a:t>
            </a:r>
            <a:r>
              <a:rPr lang="ru-RU" dirty="0" smtClean="0"/>
              <a:t> </a:t>
            </a:r>
            <a:r>
              <a:rPr lang="ru-RU" dirty="0" err="1" smtClean="0"/>
              <a:t>їх</a:t>
            </a:r>
            <a:r>
              <a:rPr lang="ru-RU" dirty="0" smtClean="0"/>
              <a:t> </a:t>
            </a:r>
            <a:r>
              <a:rPr lang="ru-RU" dirty="0" err="1" smtClean="0"/>
              <a:t>закладають</a:t>
            </a:r>
            <a:r>
              <a:rPr lang="ru-RU" dirty="0" smtClean="0"/>
              <a:t> </a:t>
            </a:r>
            <a:r>
              <a:rPr lang="ru-RU" dirty="0" err="1" smtClean="0"/>
              <a:t>під</a:t>
            </a:r>
            <a:r>
              <a:rPr lang="ru-RU" dirty="0" smtClean="0"/>
              <a:t> гайку </a:t>
            </a:r>
            <a:r>
              <a:rPr lang="ru-RU" dirty="0" err="1" smtClean="0"/>
              <a:t>або</a:t>
            </a:r>
            <a:r>
              <a:rPr lang="ru-RU" dirty="0" smtClean="0"/>
              <a:t> головку болта для </a:t>
            </a:r>
            <a:r>
              <a:rPr lang="ru-RU" dirty="0" err="1" smtClean="0"/>
              <a:t>запобігання</a:t>
            </a:r>
            <a:r>
              <a:rPr lang="ru-RU" dirty="0" smtClean="0"/>
              <a:t> </a:t>
            </a:r>
            <a:r>
              <a:rPr lang="ru-RU" dirty="0" err="1" smtClean="0"/>
              <a:t>пошкодженню</a:t>
            </a:r>
            <a:r>
              <a:rPr lang="ru-RU" dirty="0" smtClean="0"/>
              <a:t> </a:t>
            </a:r>
            <a:r>
              <a:rPr lang="ru-RU" dirty="0" err="1" smtClean="0"/>
              <a:t>поверхонь</a:t>
            </a:r>
            <a:r>
              <a:rPr lang="ru-RU" dirty="0" smtClean="0"/>
              <a:t>; 2) невеликий </a:t>
            </a:r>
            <a:r>
              <a:rPr lang="ru-RU" dirty="0" err="1" smtClean="0"/>
              <a:t>гумовий</a:t>
            </a:r>
            <a:r>
              <a:rPr lang="ru-RU" dirty="0" smtClean="0"/>
              <a:t> диск для </a:t>
            </a:r>
            <a:r>
              <a:rPr lang="ru-RU" dirty="0" err="1" smtClean="0"/>
              <a:t>гри</a:t>
            </a:r>
            <a:r>
              <a:rPr lang="ru-RU" dirty="0" smtClean="0"/>
              <a:t> в </a:t>
            </a:r>
            <a:r>
              <a:rPr lang="ru-RU" dirty="0" err="1" smtClean="0"/>
              <a:t>хокей</a:t>
            </a:r>
            <a:r>
              <a:rPr lang="ru-RU" dirty="0" smtClean="0"/>
              <a:t>.</a:t>
            </a:r>
          </a:p>
          <a:p>
            <a:r>
              <a:rPr lang="ru-RU" b="1" dirty="0" smtClean="0"/>
              <a:t>Шахта </a:t>
            </a:r>
            <a:r>
              <a:rPr lang="ru-RU" dirty="0" smtClean="0"/>
              <a:t>( </a:t>
            </a:r>
            <a:r>
              <a:rPr lang="ru-RU" dirty="0" err="1" smtClean="0"/>
              <a:t>Schacht</a:t>
            </a:r>
            <a:r>
              <a:rPr lang="ru-RU" dirty="0" smtClean="0"/>
              <a:t> &lt; </a:t>
            </a:r>
            <a:r>
              <a:rPr lang="ru-RU" dirty="0" err="1" smtClean="0"/>
              <a:t>Schaft</a:t>
            </a:r>
            <a:r>
              <a:rPr lang="ru-RU" dirty="0" smtClean="0"/>
              <a:t> ― </a:t>
            </a:r>
            <a:r>
              <a:rPr lang="ru-RU" dirty="0" err="1" smtClean="0"/>
              <a:t>стрижень</a:t>
            </a:r>
            <a:r>
              <a:rPr lang="ru-RU" dirty="0" smtClean="0"/>
              <a:t>, </a:t>
            </a:r>
            <a:r>
              <a:rPr lang="ru-RU" dirty="0" err="1" smtClean="0"/>
              <a:t>стовбур</a:t>
            </a:r>
            <a:r>
              <a:rPr lang="ru-RU" dirty="0" smtClean="0"/>
              <a:t> ) ― 1) </a:t>
            </a:r>
            <a:r>
              <a:rPr lang="ru-RU" dirty="0" err="1" smtClean="0"/>
              <a:t>місце</a:t>
            </a:r>
            <a:r>
              <a:rPr lang="ru-RU" dirty="0" smtClean="0"/>
              <a:t> </a:t>
            </a:r>
            <a:r>
              <a:rPr lang="ru-RU" dirty="0" err="1" smtClean="0"/>
              <a:t>підземного</a:t>
            </a:r>
            <a:r>
              <a:rPr lang="ru-RU" dirty="0" smtClean="0"/>
              <a:t> </a:t>
            </a:r>
            <a:r>
              <a:rPr lang="ru-RU" dirty="0" err="1" smtClean="0"/>
              <a:t>видобування</a:t>
            </a:r>
            <a:r>
              <a:rPr lang="ru-RU" dirty="0" smtClean="0"/>
              <a:t> </a:t>
            </a:r>
            <a:r>
              <a:rPr lang="ru-RU" dirty="0" err="1" smtClean="0"/>
              <a:t>корисних</a:t>
            </a:r>
            <a:r>
              <a:rPr lang="ru-RU" dirty="0" smtClean="0"/>
              <a:t> </a:t>
            </a:r>
            <a:r>
              <a:rPr lang="ru-RU" dirty="0" err="1" smtClean="0"/>
              <a:t>копалин</a:t>
            </a:r>
            <a:r>
              <a:rPr lang="ru-RU" dirty="0" smtClean="0"/>
              <a:t> </a:t>
            </a:r>
            <a:r>
              <a:rPr lang="ru-RU" dirty="0" err="1" smtClean="0"/>
              <a:t>або</a:t>
            </a:r>
            <a:r>
              <a:rPr lang="ru-RU" dirty="0" smtClean="0"/>
              <a:t> </a:t>
            </a:r>
            <a:r>
              <a:rPr lang="ru-RU" dirty="0" err="1" smtClean="0"/>
              <a:t>проведення</a:t>
            </a:r>
            <a:r>
              <a:rPr lang="ru-RU" dirty="0" smtClean="0"/>
              <a:t> </a:t>
            </a:r>
            <a:r>
              <a:rPr lang="ru-RU" dirty="0" err="1" smtClean="0"/>
              <a:t>підземних</a:t>
            </a:r>
            <a:r>
              <a:rPr lang="ru-RU" dirty="0" smtClean="0"/>
              <a:t> </a:t>
            </a:r>
            <a:r>
              <a:rPr lang="ru-RU" dirty="0" err="1" smtClean="0"/>
              <a:t>робіт</a:t>
            </a:r>
            <a:r>
              <a:rPr lang="ru-RU" dirty="0" smtClean="0"/>
              <a:t>, а </a:t>
            </a:r>
            <a:r>
              <a:rPr lang="ru-RU" dirty="0" err="1" smtClean="0"/>
              <a:t>також</a:t>
            </a:r>
            <a:r>
              <a:rPr lang="ru-RU" dirty="0" smtClean="0"/>
              <a:t> </a:t>
            </a:r>
            <a:r>
              <a:rPr lang="ru-RU" dirty="0" err="1" smtClean="0"/>
              <a:t>гірничне</a:t>
            </a:r>
            <a:r>
              <a:rPr lang="ru-RU" dirty="0" smtClean="0"/>
              <a:t> </a:t>
            </a:r>
            <a:r>
              <a:rPr lang="ru-RU" dirty="0" err="1" smtClean="0"/>
              <a:t>підприємство</a:t>
            </a:r>
            <a:r>
              <a:rPr lang="ru-RU" dirty="0" smtClean="0"/>
              <a:t>, </a:t>
            </a:r>
            <a:r>
              <a:rPr lang="ru-RU" dirty="0" err="1" smtClean="0"/>
              <a:t>що</a:t>
            </a:r>
            <a:r>
              <a:rPr lang="ru-RU" dirty="0" smtClean="0"/>
              <a:t> </a:t>
            </a:r>
            <a:r>
              <a:rPr lang="ru-RU" dirty="0" err="1" smtClean="0"/>
              <a:t>видобуває</a:t>
            </a:r>
            <a:r>
              <a:rPr lang="ru-RU" dirty="0" smtClean="0"/>
              <a:t> </a:t>
            </a:r>
            <a:r>
              <a:rPr lang="ru-RU" dirty="0" err="1" smtClean="0"/>
              <a:t>корисні</a:t>
            </a:r>
            <a:r>
              <a:rPr lang="ru-RU" dirty="0" smtClean="0"/>
              <a:t> </a:t>
            </a:r>
            <a:r>
              <a:rPr lang="ru-RU" dirty="0" err="1" smtClean="0"/>
              <a:t>копалини</a:t>
            </a:r>
            <a:r>
              <a:rPr lang="ru-RU" dirty="0" smtClean="0"/>
              <a:t> </a:t>
            </a:r>
            <a:r>
              <a:rPr lang="ru-RU" dirty="0" err="1" smtClean="0"/>
              <a:t>підземним</a:t>
            </a:r>
            <a:r>
              <a:rPr lang="ru-RU" dirty="0" smtClean="0"/>
              <a:t> способом.</a:t>
            </a:r>
          </a:p>
          <a:p>
            <a:endParaRPr lang="ru-RU" dirty="0"/>
          </a:p>
        </p:txBody>
      </p:sp>
    </p:spTree>
  </p:cSld>
  <p:clrMapOvr>
    <a:masterClrMapping/>
  </p:clrMapOvr>
  <p:transition spd="slow">
    <p:circl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0"/>
            <a:ext cx="8686800" cy="6715148"/>
          </a:xfrm>
        </p:spPr>
        <p:txBody>
          <a:bodyPr>
            <a:noAutofit/>
          </a:bodyPr>
          <a:lstStyle/>
          <a:p>
            <a:r>
              <a:rPr lang="ru-RU" sz="1600" b="1" dirty="0" err="1" smtClean="0"/>
              <a:t>Шизофренія</a:t>
            </a:r>
            <a:r>
              <a:rPr lang="ru-RU" sz="1600" b="1" dirty="0" smtClean="0"/>
              <a:t> </a:t>
            </a:r>
            <a:r>
              <a:rPr lang="ru-RU" sz="1600" dirty="0" smtClean="0"/>
              <a:t>( </a:t>
            </a:r>
            <a:r>
              <a:rPr lang="ru-RU" sz="1600" dirty="0" err="1" smtClean="0"/>
              <a:t>Schizophrenie</a:t>
            </a:r>
            <a:r>
              <a:rPr lang="ru-RU" sz="1600" dirty="0" smtClean="0"/>
              <a:t> ) ― </a:t>
            </a:r>
            <a:r>
              <a:rPr lang="ru-RU" sz="1600" dirty="0" err="1" smtClean="0"/>
              <a:t>психічне</a:t>
            </a:r>
            <a:r>
              <a:rPr lang="ru-RU" sz="1600" dirty="0" smtClean="0"/>
              <a:t> </a:t>
            </a:r>
            <a:r>
              <a:rPr lang="ru-RU" sz="1600" dirty="0" err="1" smtClean="0"/>
              <a:t>захворювання</a:t>
            </a:r>
            <a:r>
              <a:rPr lang="ru-RU" sz="1600" dirty="0" smtClean="0"/>
              <a:t>, </a:t>
            </a:r>
            <a:r>
              <a:rPr lang="ru-RU" sz="1600" dirty="0" err="1" smtClean="0"/>
              <a:t>що</a:t>
            </a:r>
            <a:r>
              <a:rPr lang="ru-RU" sz="1600" dirty="0" smtClean="0"/>
              <a:t> </a:t>
            </a:r>
            <a:r>
              <a:rPr lang="ru-RU" sz="1600" dirty="0" err="1" smtClean="0"/>
              <a:t>супроводжується</a:t>
            </a:r>
            <a:r>
              <a:rPr lang="ru-RU" sz="1600" dirty="0" smtClean="0"/>
              <a:t> </a:t>
            </a:r>
            <a:r>
              <a:rPr lang="ru-RU" sz="1600" dirty="0" err="1" smtClean="0"/>
              <a:t>маренням</a:t>
            </a:r>
            <a:r>
              <a:rPr lang="ru-RU" sz="1600" dirty="0" smtClean="0"/>
              <a:t>, </a:t>
            </a:r>
            <a:r>
              <a:rPr lang="ru-RU" sz="1600" dirty="0" err="1" smtClean="0"/>
              <a:t>галюцинаціями</a:t>
            </a:r>
            <a:r>
              <a:rPr lang="ru-RU" sz="1600" dirty="0" smtClean="0"/>
              <a:t>, </a:t>
            </a:r>
            <a:r>
              <a:rPr lang="ru-RU" sz="1600" dirty="0" err="1" smtClean="0"/>
              <a:t>нервово-психічним</a:t>
            </a:r>
            <a:r>
              <a:rPr lang="ru-RU" sz="1600" dirty="0" smtClean="0"/>
              <a:t> </a:t>
            </a:r>
            <a:r>
              <a:rPr lang="ru-RU" sz="1600" dirty="0" err="1" smtClean="0"/>
              <a:t>збудженням</a:t>
            </a:r>
            <a:r>
              <a:rPr lang="ru-RU" sz="1600" dirty="0" smtClean="0"/>
              <a:t> </a:t>
            </a:r>
            <a:r>
              <a:rPr lang="ru-RU" sz="1600" dirty="0" err="1" smtClean="0"/>
              <a:t>тощо</a:t>
            </a:r>
            <a:r>
              <a:rPr lang="ru-RU" sz="1600" dirty="0" smtClean="0"/>
              <a:t> </a:t>
            </a:r>
            <a:r>
              <a:rPr lang="ru-RU" sz="1600" dirty="0" err="1" smtClean="0"/>
              <a:t>і</a:t>
            </a:r>
            <a:r>
              <a:rPr lang="ru-RU" sz="1600" dirty="0" smtClean="0"/>
              <a:t> </a:t>
            </a:r>
            <a:r>
              <a:rPr lang="ru-RU" sz="1600" dirty="0" err="1" smtClean="0"/>
              <a:t>може</a:t>
            </a:r>
            <a:r>
              <a:rPr lang="ru-RU" sz="1600" dirty="0" smtClean="0"/>
              <a:t> </a:t>
            </a:r>
            <a:r>
              <a:rPr lang="ru-RU" sz="1600" dirty="0" err="1" smtClean="0"/>
              <a:t>призвести</a:t>
            </a:r>
            <a:r>
              <a:rPr lang="ru-RU" sz="1600" dirty="0" smtClean="0"/>
              <a:t> до </a:t>
            </a:r>
            <a:r>
              <a:rPr lang="ru-RU" sz="1600" dirty="0" err="1" smtClean="0"/>
              <a:t>порушення</a:t>
            </a:r>
            <a:r>
              <a:rPr lang="ru-RU" sz="1600" dirty="0" smtClean="0"/>
              <a:t> </a:t>
            </a:r>
            <a:r>
              <a:rPr lang="ru-RU" sz="1600" dirty="0" err="1" smtClean="0"/>
              <a:t>психічної</a:t>
            </a:r>
            <a:r>
              <a:rPr lang="ru-RU" sz="1600" dirty="0" smtClean="0"/>
              <a:t> </a:t>
            </a:r>
            <a:r>
              <a:rPr lang="ru-RU" sz="1600" dirty="0" err="1" smtClean="0"/>
              <a:t>діяльності</a:t>
            </a:r>
            <a:r>
              <a:rPr lang="ru-RU" sz="1600" dirty="0" smtClean="0"/>
              <a:t>, </a:t>
            </a:r>
            <a:r>
              <a:rPr lang="ru-RU" sz="1600" dirty="0" err="1" smtClean="0"/>
              <a:t>зникнення</a:t>
            </a:r>
            <a:r>
              <a:rPr lang="ru-RU" sz="1600" dirty="0" smtClean="0"/>
              <a:t> </a:t>
            </a:r>
            <a:r>
              <a:rPr lang="ru-RU" sz="1600" dirty="0" err="1" smtClean="0"/>
              <a:t>індивідуальних</a:t>
            </a:r>
            <a:r>
              <a:rPr lang="ru-RU" sz="1600" dirty="0" smtClean="0"/>
              <a:t> рис </a:t>
            </a:r>
            <a:r>
              <a:rPr lang="ru-RU" sz="1600" dirty="0" err="1" smtClean="0"/>
              <a:t>особистості</a:t>
            </a:r>
            <a:r>
              <a:rPr lang="ru-RU" sz="1600" dirty="0" smtClean="0"/>
              <a:t> </a:t>
            </a:r>
            <a:r>
              <a:rPr lang="ru-RU" sz="1600" dirty="0" err="1" smtClean="0"/>
              <a:t>тощо</a:t>
            </a:r>
            <a:r>
              <a:rPr lang="ru-RU" sz="1600" dirty="0" smtClean="0"/>
              <a:t>.</a:t>
            </a:r>
          </a:p>
          <a:p>
            <a:r>
              <a:rPr lang="ru-RU" sz="1600" b="1" dirty="0" smtClean="0"/>
              <a:t>Шина </a:t>
            </a:r>
            <a:r>
              <a:rPr lang="ru-RU" sz="1600" dirty="0" smtClean="0"/>
              <a:t>( </a:t>
            </a:r>
            <a:r>
              <a:rPr lang="ru-RU" sz="1600" dirty="0" err="1" smtClean="0"/>
              <a:t>Schiene</a:t>
            </a:r>
            <a:r>
              <a:rPr lang="ru-RU" sz="1600" dirty="0" smtClean="0"/>
              <a:t> ) ― 1) </a:t>
            </a:r>
            <a:r>
              <a:rPr lang="ru-RU" sz="1600" dirty="0" err="1" smtClean="0"/>
              <a:t>гумовий</a:t>
            </a:r>
            <a:r>
              <a:rPr lang="ru-RU" sz="1600" dirty="0" smtClean="0"/>
              <a:t> </a:t>
            </a:r>
            <a:r>
              <a:rPr lang="ru-RU" sz="1600" dirty="0" err="1" smtClean="0"/>
              <a:t>або</a:t>
            </a:r>
            <a:r>
              <a:rPr lang="ru-RU" sz="1600" dirty="0" smtClean="0"/>
              <a:t> </a:t>
            </a:r>
            <a:r>
              <a:rPr lang="ru-RU" sz="1600" dirty="0" err="1" smtClean="0"/>
              <a:t>металевий</a:t>
            </a:r>
            <a:r>
              <a:rPr lang="ru-RU" sz="1600" dirty="0" smtClean="0"/>
              <a:t> обруч на </a:t>
            </a:r>
            <a:r>
              <a:rPr lang="ru-RU" sz="1600" dirty="0" err="1" smtClean="0"/>
              <a:t>ободах</a:t>
            </a:r>
            <a:r>
              <a:rPr lang="ru-RU" sz="1600" dirty="0" smtClean="0"/>
              <a:t> </a:t>
            </a:r>
            <a:r>
              <a:rPr lang="ru-RU" sz="1600" dirty="0" err="1" smtClean="0"/>
              <a:t>коліс</a:t>
            </a:r>
            <a:r>
              <a:rPr lang="ru-RU" sz="1600" dirty="0" smtClean="0"/>
              <a:t> </a:t>
            </a:r>
            <a:r>
              <a:rPr lang="ru-RU" sz="1600" dirty="0" err="1" smtClean="0"/>
              <a:t>транспортних</a:t>
            </a:r>
            <a:r>
              <a:rPr lang="ru-RU" sz="1600" dirty="0" smtClean="0"/>
              <a:t> машин; 2) </a:t>
            </a:r>
            <a:r>
              <a:rPr lang="ru-RU" sz="1600" dirty="0" err="1" smtClean="0"/>
              <a:t>пристосування</a:t>
            </a:r>
            <a:r>
              <a:rPr lang="ru-RU" sz="1600" dirty="0" smtClean="0"/>
              <a:t> для </a:t>
            </a:r>
            <a:r>
              <a:rPr lang="ru-RU" sz="1600" dirty="0" err="1" smtClean="0"/>
              <a:t>забезпечення</a:t>
            </a:r>
            <a:r>
              <a:rPr lang="ru-RU" sz="1600" dirty="0" smtClean="0"/>
              <a:t> </a:t>
            </a:r>
            <a:r>
              <a:rPr lang="ru-RU" sz="1600" dirty="0" err="1" smtClean="0"/>
              <a:t>нерухомсті</a:t>
            </a:r>
            <a:r>
              <a:rPr lang="ru-RU" sz="1600" dirty="0" smtClean="0"/>
              <a:t> </a:t>
            </a:r>
            <a:r>
              <a:rPr lang="ru-RU" sz="1600" dirty="0" err="1" smtClean="0"/>
              <a:t>ушкодженої</a:t>
            </a:r>
            <a:r>
              <a:rPr lang="ru-RU" sz="1600" dirty="0" smtClean="0"/>
              <a:t> </a:t>
            </a:r>
            <a:r>
              <a:rPr lang="ru-RU" sz="1600" dirty="0" err="1" smtClean="0"/>
              <a:t>або</a:t>
            </a:r>
            <a:r>
              <a:rPr lang="ru-RU" sz="1600" dirty="0" smtClean="0"/>
              <a:t> </a:t>
            </a:r>
            <a:r>
              <a:rPr lang="ru-RU" sz="1600" dirty="0" err="1" smtClean="0"/>
              <a:t>хворої</a:t>
            </a:r>
            <a:r>
              <a:rPr lang="ru-RU" sz="1600" dirty="0" smtClean="0"/>
              <a:t> </a:t>
            </a:r>
            <a:r>
              <a:rPr lang="ru-RU" sz="1600" dirty="0" err="1" smtClean="0"/>
              <a:t>частини</a:t>
            </a:r>
            <a:r>
              <a:rPr lang="ru-RU" sz="1600" dirty="0" smtClean="0"/>
              <a:t> </a:t>
            </a:r>
            <a:r>
              <a:rPr lang="ru-RU" sz="1600" dirty="0" err="1" smtClean="0"/>
              <a:t>тіла</a:t>
            </a:r>
            <a:r>
              <a:rPr lang="ru-RU" sz="1600" dirty="0" smtClean="0"/>
              <a:t> ( </a:t>
            </a:r>
            <a:r>
              <a:rPr lang="ru-RU" sz="1600" dirty="0" err="1" smtClean="0"/>
              <a:t>звичайно</a:t>
            </a:r>
            <a:r>
              <a:rPr lang="ru-RU" sz="1600" dirty="0" smtClean="0"/>
              <a:t> при </a:t>
            </a:r>
            <a:r>
              <a:rPr lang="ru-RU" sz="1600" dirty="0" err="1" smtClean="0"/>
              <a:t>переломі</a:t>
            </a:r>
            <a:r>
              <a:rPr lang="ru-RU" sz="1600" dirty="0" smtClean="0"/>
              <a:t> </a:t>
            </a:r>
            <a:r>
              <a:rPr lang="ru-RU" sz="1600" dirty="0" err="1" smtClean="0"/>
              <a:t>кінцівок</a:t>
            </a:r>
            <a:r>
              <a:rPr lang="ru-RU" sz="1600" dirty="0" smtClean="0"/>
              <a:t> ).</a:t>
            </a:r>
          </a:p>
          <a:p>
            <a:r>
              <a:rPr lang="ru-RU" sz="1600" b="1" dirty="0" smtClean="0"/>
              <a:t>Ширма </a:t>
            </a:r>
            <a:r>
              <a:rPr lang="ru-RU" sz="1600" dirty="0" smtClean="0"/>
              <a:t>( </a:t>
            </a:r>
            <a:r>
              <a:rPr lang="ru-RU" sz="1600" dirty="0" err="1" smtClean="0"/>
              <a:t>Schirm</a:t>
            </a:r>
            <a:r>
              <a:rPr lang="ru-RU" sz="1600" dirty="0" smtClean="0"/>
              <a:t> ― заслона ) ― 1) переносна </a:t>
            </a:r>
            <a:r>
              <a:rPr lang="ru-RU" sz="1600" dirty="0" err="1" smtClean="0"/>
              <a:t>кімнатна</a:t>
            </a:r>
            <a:r>
              <a:rPr lang="ru-RU" sz="1600" dirty="0" smtClean="0"/>
              <a:t> перегородка </a:t>
            </a:r>
            <a:r>
              <a:rPr lang="ru-RU" sz="1600" dirty="0" err="1" smtClean="0"/>
              <a:t>з</a:t>
            </a:r>
            <a:r>
              <a:rPr lang="ru-RU" sz="1600" dirty="0" smtClean="0"/>
              <a:t> </a:t>
            </a:r>
            <a:r>
              <a:rPr lang="ru-RU" sz="1600" dirty="0" err="1" smtClean="0"/>
              <a:t>рам-стулок</a:t>
            </a:r>
            <a:r>
              <a:rPr lang="ru-RU" sz="1600" dirty="0" smtClean="0"/>
              <a:t>, </a:t>
            </a:r>
            <a:r>
              <a:rPr lang="ru-RU" sz="1600" dirty="0" err="1" smtClean="0"/>
              <a:t>обтягнутих</a:t>
            </a:r>
            <a:r>
              <a:rPr lang="ru-RU" sz="1600" dirty="0" smtClean="0"/>
              <a:t> </a:t>
            </a:r>
            <a:r>
              <a:rPr lang="ru-RU" sz="1600" dirty="0" err="1" smtClean="0"/>
              <a:t>матерією</a:t>
            </a:r>
            <a:r>
              <a:rPr lang="ru-RU" sz="1600" dirty="0" smtClean="0"/>
              <a:t>, </a:t>
            </a:r>
            <a:r>
              <a:rPr lang="ru-RU" sz="1600" dirty="0" err="1" smtClean="0"/>
              <a:t>папером</a:t>
            </a:r>
            <a:r>
              <a:rPr lang="ru-RU" sz="1600" dirty="0" smtClean="0"/>
              <a:t> </a:t>
            </a:r>
            <a:r>
              <a:rPr lang="ru-RU" sz="1600" dirty="0" err="1" smtClean="0"/>
              <a:t>тощо</a:t>
            </a:r>
            <a:r>
              <a:rPr lang="ru-RU" sz="1600" dirty="0" smtClean="0"/>
              <a:t>; 2) </a:t>
            </a:r>
            <a:r>
              <a:rPr lang="ru-RU" sz="1600" i="1" dirty="0" smtClean="0"/>
              <a:t>перен. </a:t>
            </a:r>
            <a:r>
              <a:rPr lang="ru-RU" sz="1600" dirty="0" smtClean="0"/>
              <a:t>те </a:t>
            </a:r>
            <a:r>
              <a:rPr lang="ru-RU" sz="1600" dirty="0" err="1" smtClean="0"/>
              <a:t>саме</a:t>
            </a:r>
            <a:r>
              <a:rPr lang="ru-RU" sz="1600" dirty="0" smtClean="0"/>
              <a:t>, </a:t>
            </a:r>
            <a:r>
              <a:rPr lang="ru-RU" sz="1600" dirty="0" err="1" smtClean="0"/>
              <a:t>що</a:t>
            </a:r>
            <a:r>
              <a:rPr lang="ru-RU" sz="1600" dirty="0" smtClean="0"/>
              <a:t> </a:t>
            </a:r>
            <a:r>
              <a:rPr lang="ru-RU" sz="1600" dirty="0" err="1" smtClean="0"/>
              <a:t>використовують</a:t>
            </a:r>
            <a:r>
              <a:rPr lang="ru-RU" sz="1600" dirty="0" smtClean="0"/>
              <a:t> як </a:t>
            </a:r>
            <a:r>
              <a:rPr lang="ru-RU" sz="1600" dirty="0" err="1" smtClean="0"/>
              <a:t>прикриття</a:t>
            </a:r>
            <a:r>
              <a:rPr lang="ru-RU" sz="1600" dirty="0" smtClean="0"/>
              <a:t> </a:t>
            </a:r>
            <a:r>
              <a:rPr lang="ru-RU" sz="1600" dirty="0" err="1" smtClean="0"/>
              <a:t>чого-небудь</a:t>
            </a:r>
            <a:r>
              <a:rPr lang="ru-RU" sz="1600" dirty="0" smtClean="0"/>
              <a:t>.</a:t>
            </a:r>
          </a:p>
          <a:p>
            <a:r>
              <a:rPr lang="ru-RU" sz="1600" b="1" dirty="0" smtClean="0"/>
              <a:t>Шифер </a:t>
            </a:r>
            <a:r>
              <a:rPr lang="ru-RU" sz="1600" dirty="0" smtClean="0"/>
              <a:t>( </a:t>
            </a:r>
            <a:r>
              <a:rPr lang="ru-RU" sz="1600" dirty="0" err="1" smtClean="0"/>
              <a:t>Schiefer</a:t>
            </a:r>
            <a:r>
              <a:rPr lang="ru-RU" sz="1600" dirty="0" smtClean="0"/>
              <a:t> ) ― 1) </a:t>
            </a:r>
            <a:r>
              <a:rPr lang="ru-RU" sz="1600" dirty="0" err="1" smtClean="0"/>
              <a:t>різновид</a:t>
            </a:r>
            <a:r>
              <a:rPr lang="ru-RU" sz="1600" dirty="0" smtClean="0"/>
              <a:t> глинистого </a:t>
            </a:r>
            <a:r>
              <a:rPr lang="ru-RU" sz="1600" dirty="0" err="1" smtClean="0"/>
              <a:t>сланцю</a:t>
            </a:r>
            <a:r>
              <a:rPr lang="ru-RU" sz="1600" dirty="0" smtClean="0"/>
              <a:t>, </a:t>
            </a:r>
            <a:r>
              <a:rPr lang="ru-RU" sz="1600" dirty="0" err="1" smtClean="0"/>
              <a:t>який</a:t>
            </a:r>
            <a:r>
              <a:rPr lang="ru-RU" sz="1600" dirty="0" smtClean="0"/>
              <a:t> </a:t>
            </a:r>
            <a:r>
              <a:rPr lang="ru-RU" sz="1600" dirty="0" err="1" smtClean="0"/>
              <a:t>використовують</a:t>
            </a:r>
            <a:r>
              <a:rPr lang="ru-RU" sz="1600" dirty="0" smtClean="0"/>
              <a:t> як </a:t>
            </a:r>
            <a:r>
              <a:rPr lang="ru-RU" sz="1600" dirty="0" err="1" smtClean="0"/>
              <a:t>покрівельний</a:t>
            </a:r>
            <a:r>
              <a:rPr lang="ru-RU" sz="1600" dirty="0" smtClean="0"/>
              <a:t> </a:t>
            </a:r>
            <a:r>
              <a:rPr lang="ru-RU" sz="1600" dirty="0" err="1" smtClean="0"/>
              <a:t>матеріал</a:t>
            </a:r>
            <a:r>
              <a:rPr lang="ru-RU" sz="1600" dirty="0" smtClean="0"/>
              <a:t>, для </a:t>
            </a:r>
            <a:r>
              <a:rPr lang="ru-RU" sz="1600" dirty="0" err="1" smtClean="0"/>
              <a:t>виготовлення</a:t>
            </a:r>
            <a:r>
              <a:rPr lang="ru-RU" sz="1600" dirty="0" smtClean="0"/>
              <a:t> </a:t>
            </a:r>
            <a:r>
              <a:rPr lang="ru-RU" sz="1600" dirty="0" err="1" smtClean="0"/>
              <a:t>грифельних</a:t>
            </a:r>
            <a:r>
              <a:rPr lang="ru-RU" sz="1600" dirty="0" smtClean="0"/>
              <a:t> </a:t>
            </a:r>
            <a:r>
              <a:rPr lang="ru-RU" sz="1600" dirty="0" err="1" smtClean="0"/>
              <a:t>дощок</a:t>
            </a:r>
            <a:r>
              <a:rPr lang="ru-RU" sz="1600" dirty="0" smtClean="0"/>
              <a:t>; 2) </a:t>
            </a:r>
            <a:r>
              <a:rPr lang="ru-RU" sz="1600" dirty="0" err="1" smtClean="0"/>
              <a:t>покрівельний</a:t>
            </a:r>
            <a:r>
              <a:rPr lang="ru-RU" sz="1600" dirty="0" smtClean="0"/>
              <a:t> </a:t>
            </a:r>
            <a:r>
              <a:rPr lang="ru-RU" sz="1600" dirty="0" err="1" smtClean="0"/>
              <a:t>матеріал</a:t>
            </a:r>
            <a:r>
              <a:rPr lang="ru-RU" sz="1600" dirty="0" smtClean="0"/>
              <a:t> </a:t>
            </a:r>
            <a:r>
              <a:rPr lang="ru-RU" sz="1600" dirty="0" err="1" smtClean="0"/>
              <a:t>з</a:t>
            </a:r>
            <a:r>
              <a:rPr lang="ru-RU" sz="1600" dirty="0" smtClean="0"/>
              <a:t> </a:t>
            </a:r>
            <a:r>
              <a:rPr lang="ru-RU" sz="1600" dirty="0" err="1" smtClean="0"/>
              <a:t>пресованого</a:t>
            </a:r>
            <a:r>
              <a:rPr lang="ru-RU" sz="1600" dirty="0" smtClean="0"/>
              <a:t> </a:t>
            </a:r>
            <a:r>
              <a:rPr lang="ru-RU" sz="1600" dirty="0" err="1" smtClean="0"/>
              <a:t>азбестового</a:t>
            </a:r>
            <a:r>
              <a:rPr lang="ru-RU" sz="1600" dirty="0" smtClean="0"/>
              <a:t> волокна та цементу.</a:t>
            </a:r>
          </a:p>
          <a:p>
            <a:r>
              <a:rPr lang="ru-RU" sz="1600" b="1" dirty="0" smtClean="0"/>
              <a:t>Шкала </a:t>
            </a:r>
            <a:r>
              <a:rPr lang="ru-RU" sz="1600" dirty="0" smtClean="0"/>
              <a:t>( </a:t>
            </a:r>
            <a:r>
              <a:rPr lang="ru-RU" sz="1600" dirty="0" err="1" smtClean="0"/>
              <a:t>Skala</a:t>
            </a:r>
            <a:r>
              <a:rPr lang="ru-RU" sz="1600" dirty="0" smtClean="0"/>
              <a:t> ) ― 1) у </a:t>
            </a:r>
            <a:r>
              <a:rPr lang="ru-RU" sz="1600" dirty="0" err="1" smtClean="0"/>
              <a:t>вимірювальних</a:t>
            </a:r>
            <a:r>
              <a:rPr lang="ru-RU" sz="1600" dirty="0" smtClean="0"/>
              <a:t> </a:t>
            </a:r>
            <a:r>
              <a:rPr lang="ru-RU" sz="1600" dirty="0" err="1" smtClean="0"/>
              <a:t>приладах</a:t>
            </a:r>
            <a:r>
              <a:rPr lang="ru-RU" sz="1600" dirty="0" smtClean="0"/>
              <a:t> ― </a:t>
            </a:r>
            <a:r>
              <a:rPr lang="ru-RU" sz="1600" dirty="0" err="1" smtClean="0"/>
              <a:t>лінійка</a:t>
            </a:r>
            <a:r>
              <a:rPr lang="ru-RU" sz="1600" dirty="0" smtClean="0"/>
              <a:t> ( </a:t>
            </a:r>
            <a:r>
              <a:rPr lang="ru-RU" sz="1600" dirty="0" err="1" smtClean="0"/>
              <a:t>або</a:t>
            </a:r>
            <a:r>
              <a:rPr lang="ru-RU" sz="1600" dirty="0" smtClean="0"/>
              <a:t> циферблат ) </a:t>
            </a:r>
            <a:r>
              <a:rPr lang="ru-RU" sz="1600" dirty="0" err="1" smtClean="0"/>
              <a:t>з</a:t>
            </a:r>
            <a:r>
              <a:rPr lang="ru-RU" sz="1600" dirty="0" smtClean="0"/>
              <a:t> </a:t>
            </a:r>
            <a:r>
              <a:rPr lang="ru-RU" sz="1600" dirty="0" err="1" smtClean="0"/>
              <a:t>поділками</a:t>
            </a:r>
            <a:r>
              <a:rPr lang="ru-RU" sz="1600" dirty="0" smtClean="0"/>
              <a:t>; 2) низка величин у </a:t>
            </a:r>
            <a:r>
              <a:rPr lang="ru-RU" sz="1600" dirty="0" err="1" smtClean="0"/>
              <a:t>висхідному</a:t>
            </a:r>
            <a:r>
              <a:rPr lang="ru-RU" sz="1600" dirty="0" smtClean="0"/>
              <a:t> </a:t>
            </a:r>
            <a:r>
              <a:rPr lang="ru-RU" sz="1600" dirty="0" err="1" smtClean="0"/>
              <a:t>або</a:t>
            </a:r>
            <a:r>
              <a:rPr lang="ru-RU" sz="1600" dirty="0" smtClean="0"/>
              <a:t> </a:t>
            </a:r>
            <a:r>
              <a:rPr lang="ru-RU" sz="1600" dirty="0" err="1" smtClean="0"/>
              <a:t>низхідному</a:t>
            </a:r>
            <a:r>
              <a:rPr lang="ru-RU" sz="1600" dirty="0" smtClean="0"/>
              <a:t> порядку; 3) </a:t>
            </a:r>
            <a:r>
              <a:rPr lang="ru-RU" sz="1600" i="1" dirty="0" smtClean="0"/>
              <a:t>перен. </a:t>
            </a:r>
            <a:r>
              <a:rPr lang="ru-RU" sz="1600" dirty="0" smtClean="0"/>
              <a:t>про </a:t>
            </a:r>
            <a:r>
              <a:rPr lang="ru-RU" sz="1600" dirty="0" err="1" smtClean="0"/>
              <a:t>певні</a:t>
            </a:r>
            <a:r>
              <a:rPr lang="ru-RU" sz="1600" dirty="0" smtClean="0"/>
              <a:t> </a:t>
            </a:r>
            <a:r>
              <a:rPr lang="ru-RU" sz="1600" dirty="0" err="1" smtClean="0"/>
              <a:t>зіставлювані</a:t>
            </a:r>
            <a:r>
              <a:rPr lang="ru-RU" sz="1600" dirty="0" smtClean="0"/>
              <a:t> </a:t>
            </a:r>
            <a:r>
              <a:rPr lang="ru-RU" sz="1600" dirty="0" err="1" smtClean="0"/>
              <a:t>явища</a:t>
            </a:r>
            <a:r>
              <a:rPr lang="ru-RU" sz="1600" dirty="0" smtClean="0"/>
              <a:t>, </a:t>
            </a:r>
            <a:r>
              <a:rPr lang="ru-RU" sz="1600" dirty="0" err="1" smtClean="0"/>
              <a:t>поняття</a:t>
            </a:r>
            <a:r>
              <a:rPr lang="ru-RU" sz="1600" dirty="0" smtClean="0"/>
              <a:t>, </a:t>
            </a:r>
            <a:r>
              <a:rPr lang="ru-RU" sz="1600" dirty="0" err="1" smtClean="0"/>
              <a:t>властивості</a:t>
            </a:r>
            <a:r>
              <a:rPr lang="ru-RU" sz="1600" dirty="0" smtClean="0"/>
              <a:t>.</a:t>
            </a:r>
          </a:p>
          <a:p>
            <a:r>
              <a:rPr lang="ru-RU" sz="1600" b="1" dirty="0" smtClean="0"/>
              <a:t>Шлагбаум </a:t>
            </a:r>
            <a:r>
              <a:rPr lang="ru-RU" sz="1600" dirty="0" smtClean="0"/>
              <a:t>( </a:t>
            </a:r>
            <a:r>
              <a:rPr lang="ru-RU" sz="1600" dirty="0" err="1" smtClean="0"/>
              <a:t>Schlagbaum</a:t>
            </a:r>
            <a:r>
              <a:rPr lang="ru-RU" sz="1600" dirty="0" smtClean="0"/>
              <a:t> &lt; </a:t>
            </a:r>
            <a:r>
              <a:rPr lang="ru-RU" sz="1600" dirty="0" err="1" smtClean="0"/>
              <a:t>Schlag</a:t>
            </a:r>
            <a:r>
              <a:rPr lang="ru-RU" sz="1600" dirty="0" smtClean="0"/>
              <a:t> ― удар </a:t>
            </a:r>
            <a:r>
              <a:rPr lang="ru-RU" sz="1600" dirty="0" err="1" smtClean="0"/>
              <a:t>і</a:t>
            </a:r>
            <a:r>
              <a:rPr lang="ru-RU" sz="1600" dirty="0" smtClean="0"/>
              <a:t> </a:t>
            </a:r>
            <a:r>
              <a:rPr lang="ru-RU" sz="1600" dirty="0" err="1" smtClean="0"/>
              <a:t>Baum</a:t>
            </a:r>
            <a:r>
              <a:rPr lang="ru-RU" sz="1600" dirty="0" smtClean="0"/>
              <a:t> ― дерево ) ― </a:t>
            </a:r>
            <a:r>
              <a:rPr lang="ru-RU" sz="1600" dirty="0" err="1" smtClean="0"/>
              <a:t>пристрій</a:t>
            </a:r>
            <a:r>
              <a:rPr lang="ru-RU" sz="1600" dirty="0" smtClean="0"/>
              <a:t> для </a:t>
            </a:r>
            <a:r>
              <a:rPr lang="ru-RU" sz="1600" dirty="0" err="1" smtClean="0"/>
              <a:t>припинення</a:t>
            </a:r>
            <a:r>
              <a:rPr lang="ru-RU" sz="1600" dirty="0" smtClean="0"/>
              <a:t> </a:t>
            </a:r>
            <a:r>
              <a:rPr lang="ru-RU" sz="1600" dirty="0" err="1" smtClean="0"/>
              <a:t>руху</a:t>
            </a:r>
            <a:r>
              <a:rPr lang="ru-RU" sz="1600" dirty="0" smtClean="0"/>
              <a:t> транспорту через </a:t>
            </a:r>
            <a:r>
              <a:rPr lang="ru-RU" sz="1600" dirty="0" err="1" smtClean="0"/>
              <a:t>залізничний</a:t>
            </a:r>
            <a:r>
              <a:rPr lang="ru-RU" sz="1600" dirty="0" smtClean="0"/>
              <a:t> </a:t>
            </a:r>
            <a:r>
              <a:rPr lang="ru-RU" sz="1600" dirty="0" err="1" smtClean="0"/>
              <a:t>переїзд</a:t>
            </a:r>
            <a:r>
              <a:rPr lang="ru-RU" sz="1600" dirty="0" smtClean="0"/>
              <a:t>, </a:t>
            </a:r>
            <a:r>
              <a:rPr lang="ru-RU" sz="1600" dirty="0" err="1" smtClean="0"/>
              <a:t>контрольно-пропускні</a:t>
            </a:r>
            <a:r>
              <a:rPr lang="ru-RU" sz="1600" dirty="0" smtClean="0"/>
              <a:t> </a:t>
            </a:r>
            <a:r>
              <a:rPr lang="ru-RU" sz="1600" dirty="0" err="1" smtClean="0"/>
              <a:t>пункти</a:t>
            </a:r>
            <a:r>
              <a:rPr lang="ru-RU" sz="1600" dirty="0" smtClean="0"/>
              <a:t> </a:t>
            </a:r>
            <a:r>
              <a:rPr lang="ru-RU" sz="1600" dirty="0" err="1" smtClean="0"/>
              <a:t>доріг</a:t>
            </a:r>
            <a:r>
              <a:rPr lang="ru-RU" sz="1600" dirty="0" smtClean="0"/>
              <a:t> </a:t>
            </a:r>
            <a:r>
              <a:rPr lang="ru-RU" sz="1600" dirty="0" err="1" smtClean="0"/>
              <a:t>тощо</a:t>
            </a:r>
            <a:r>
              <a:rPr lang="ru-RU" sz="1600" dirty="0" smtClean="0"/>
              <a:t>.</a:t>
            </a:r>
          </a:p>
          <a:p>
            <a:r>
              <a:rPr lang="ru-RU" sz="1600" b="1" dirty="0" smtClean="0"/>
              <a:t>Шланг </a:t>
            </a:r>
            <a:r>
              <a:rPr lang="ru-RU" sz="1600" dirty="0" smtClean="0"/>
              <a:t>( </a:t>
            </a:r>
            <a:r>
              <a:rPr lang="ru-RU" sz="1600" dirty="0" err="1" smtClean="0"/>
              <a:t>Schlange</a:t>
            </a:r>
            <a:r>
              <a:rPr lang="ru-RU" sz="1600" dirty="0" smtClean="0"/>
              <a:t> ― </a:t>
            </a:r>
            <a:r>
              <a:rPr lang="ru-RU" sz="1600" dirty="0" err="1" smtClean="0"/>
              <a:t>змія</a:t>
            </a:r>
            <a:r>
              <a:rPr lang="ru-RU" sz="1600" dirty="0" smtClean="0"/>
              <a:t> ) ― </a:t>
            </a:r>
            <a:r>
              <a:rPr lang="ru-RU" sz="1600" dirty="0" err="1" smtClean="0"/>
              <a:t>гнучкий</a:t>
            </a:r>
            <a:r>
              <a:rPr lang="ru-RU" sz="1600" dirty="0" smtClean="0"/>
              <a:t> рукав </a:t>
            </a:r>
            <a:r>
              <a:rPr lang="ru-RU" sz="1600" dirty="0" err="1" smtClean="0"/>
              <a:t>або</a:t>
            </a:r>
            <a:r>
              <a:rPr lang="ru-RU" sz="1600" dirty="0" smtClean="0"/>
              <a:t> труба </a:t>
            </a:r>
            <a:r>
              <a:rPr lang="ru-RU" sz="1600" dirty="0" err="1" smtClean="0"/>
              <a:t>з</a:t>
            </a:r>
            <a:r>
              <a:rPr lang="ru-RU" sz="1600" dirty="0" smtClean="0"/>
              <a:t> </a:t>
            </a:r>
            <a:r>
              <a:rPr lang="ru-RU" sz="1600" dirty="0" err="1" smtClean="0"/>
              <a:t>водонепроникної</a:t>
            </a:r>
            <a:r>
              <a:rPr lang="ru-RU" sz="1600" dirty="0" smtClean="0"/>
              <a:t> </a:t>
            </a:r>
            <a:r>
              <a:rPr lang="ru-RU" sz="1600" dirty="0" err="1" smtClean="0"/>
              <a:t>тканини</a:t>
            </a:r>
            <a:r>
              <a:rPr lang="ru-RU" sz="1600" dirty="0" smtClean="0"/>
              <a:t> </a:t>
            </a:r>
            <a:r>
              <a:rPr lang="ru-RU" sz="1600" dirty="0" err="1" smtClean="0"/>
              <a:t>чи</a:t>
            </a:r>
            <a:r>
              <a:rPr lang="ru-RU" sz="1600" dirty="0" smtClean="0"/>
              <a:t> </a:t>
            </a:r>
            <a:r>
              <a:rPr lang="ru-RU" sz="1600" dirty="0" err="1" smtClean="0"/>
              <a:t>гуми</a:t>
            </a:r>
            <a:r>
              <a:rPr lang="ru-RU" sz="1600" dirty="0" smtClean="0"/>
              <a:t>, </a:t>
            </a:r>
            <a:r>
              <a:rPr lang="ru-RU" sz="1600" dirty="0" err="1" smtClean="0"/>
              <a:t>якими</a:t>
            </a:r>
            <a:r>
              <a:rPr lang="ru-RU" sz="1600" dirty="0" smtClean="0"/>
              <a:t> </a:t>
            </a:r>
            <a:r>
              <a:rPr lang="ru-RU" sz="1600" dirty="0" err="1" smtClean="0"/>
              <a:t>переміщують</a:t>
            </a:r>
            <a:r>
              <a:rPr lang="ru-RU" sz="1600" dirty="0" smtClean="0"/>
              <a:t> </a:t>
            </a:r>
            <a:r>
              <a:rPr lang="ru-RU" sz="1600" dirty="0" err="1" smtClean="0"/>
              <a:t>рідини</a:t>
            </a:r>
            <a:r>
              <a:rPr lang="ru-RU" sz="1600" dirty="0" smtClean="0"/>
              <a:t> </a:t>
            </a:r>
            <a:r>
              <a:rPr lang="ru-RU" sz="1600" dirty="0" err="1" smtClean="0"/>
              <a:t>й</a:t>
            </a:r>
            <a:r>
              <a:rPr lang="ru-RU" sz="1600" dirty="0" smtClean="0"/>
              <a:t> гази.</a:t>
            </a:r>
          </a:p>
          <a:p>
            <a:r>
              <a:rPr lang="ru-RU" sz="1600" b="1" dirty="0" err="1" smtClean="0"/>
              <a:t>Шліфування</a:t>
            </a:r>
            <a:r>
              <a:rPr lang="ru-RU" sz="1600" b="1" dirty="0" smtClean="0"/>
              <a:t> </a:t>
            </a:r>
            <a:r>
              <a:rPr lang="ru-RU" sz="1600" dirty="0" smtClean="0"/>
              <a:t>( </a:t>
            </a:r>
            <a:r>
              <a:rPr lang="ru-RU" sz="1600" dirty="0" err="1" smtClean="0"/>
              <a:t>schleifen</a:t>
            </a:r>
            <a:r>
              <a:rPr lang="ru-RU" sz="1600" dirty="0" smtClean="0"/>
              <a:t> ― </a:t>
            </a:r>
            <a:r>
              <a:rPr lang="ru-RU" sz="1600" dirty="0" err="1" smtClean="0"/>
              <a:t>гострити</a:t>
            </a:r>
            <a:r>
              <a:rPr lang="ru-RU" sz="1600" dirty="0" smtClean="0"/>
              <a:t>, </a:t>
            </a:r>
            <a:r>
              <a:rPr lang="ru-RU" sz="1600" dirty="0" err="1" smtClean="0"/>
              <a:t>шліфувати</a:t>
            </a:r>
            <a:r>
              <a:rPr lang="ru-RU" sz="1600" dirty="0" smtClean="0"/>
              <a:t> ) ― 1) </a:t>
            </a:r>
            <a:r>
              <a:rPr lang="ru-RU" sz="1600" dirty="0" err="1" smtClean="0"/>
              <a:t>обробка</a:t>
            </a:r>
            <a:r>
              <a:rPr lang="ru-RU" sz="1600" dirty="0" smtClean="0"/>
              <a:t> </a:t>
            </a:r>
            <a:r>
              <a:rPr lang="ru-RU" sz="1600" dirty="0" err="1" smtClean="0"/>
              <a:t>металевих</a:t>
            </a:r>
            <a:r>
              <a:rPr lang="ru-RU" sz="1600" dirty="0" smtClean="0"/>
              <a:t>, </a:t>
            </a:r>
            <a:r>
              <a:rPr lang="ru-RU" sz="1600" dirty="0" err="1" smtClean="0"/>
              <a:t>дерев'яних</a:t>
            </a:r>
            <a:r>
              <a:rPr lang="ru-RU" sz="1600" dirty="0" smtClean="0"/>
              <a:t>, </a:t>
            </a:r>
            <a:r>
              <a:rPr lang="ru-RU" sz="1600" dirty="0" err="1" smtClean="0"/>
              <a:t>кам'яних</a:t>
            </a:r>
            <a:r>
              <a:rPr lang="ru-RU" sz="1600" dirty="0" smtClean="0"/>
              <a:t> та </a:t>
            </a:r>
            <a:r>
              <a:rPr lang="ru-RU" sz="1600" dirty="0" err="1" smtClean="0"/>
              <a:t>інших</a:t>
            </a:r>
            <a:r>
              <a:rPr lang="ru-RU" sz="1600" dirty="0" smtClean="0"/>
              <a:t> </a:t>
            </a:r>
            <a:r>
              <a:rPr lang="ru-RU" sz="1600" dirty="0" err="1" smtClean="0"/>
              <a:t>виробів</a:t>
            </a:r>
            <a:r>
              <a:rPr lang="ru-RU" sz="1600" dirty="0" smtClean="0"/>
              <a:t> </a:t>
            </a:r>
            <a:r>
              <a:rPr lang="ru-RU" sz="1600" dirty="0" err="1" smtClean="0"/>
              <a:t>абразивними</a:t>
            </a:r>
            <a:r>
              <a:rPr lang="ru-RU" sz="1600" dirty="0" smtClean="0"/>
              <a:t> </a:t>
            </a:r>
            <a:r>
              <a:rPr lang="ru-RU" sz="1600" dirty="0" err="1" smtClean="0"/>
              <a:t>інструментами</a:t>
            </a:r>
            <a:r>
              <a:rPr lang="ru-RU" sz="1600" dirty="0" smtClean="0"/>
              <a:t> </a:t>
            </a:r>
            <a:r>
              <a:rPr lang="ru-RU" sz="1600" dirty="0" err="1" smtClean="0"/>
              <a:t>і</a:t>
            </a:r>
            <a:r>
              <a:rPr lang="ru-RU" sz="1600" dirty="0" smtClean="0"/>
              <a:t> </a:t>
            </a:r>
            <a:r>
              <a:rPr lang="ru-RU" sz="1600" dirty="0" err="1" smtClean="0"/>
              <a:t>матеріалами</a:t>
            </a:r>
            <a:r>
              <a:rPr lang="ru-RU" sz="1600" dirty="0" smtClean="0"/>
              <a:t> для </a:t>
            </a:r>
            <a:r>
              <a:rPr lang="ru-RU" sz="1600" dirty="0" err="1" smtClean="0"/>
              <a:t>одержання</a:t>
            </a:r>
            <a:r>
              <a:rPr lang="ru-RU" sz="1600" dirty="0" smtClean="0"/>
              <a:t> гладких </a:t>
            </a:r>
            <a:r>
              <a:rPr lang="ru-RU" sz="1600" dirty="0" err="1" smtClean="0"/>
              <a:t>поверхонь</a:t>
            </a:r>
            <a:r>
              <a:rPr lang="ru-RU" sz="1600" dirty="0" smtClean="0"/>
              <a:t> </a:t>
            </a:r>
            <a:r>
              <a:rPr lang="ru-RU" sz="1600" dirty="0" err="1" smtClean="0"/>
              <a:t>тощо</a:t>
            </a:r>
            <a:r>
              <a:rPr lang="ru-RU" sz="1600" dirty="0" smtClean="0"/>
              <a:t>; 2) </a:t>
            </a:r>
            <a:r>
              <a:rPr lang="ru-RU" sz="1600" dirty="0" err="1" smtClean="0"/>
              <a:t>під</a:t>
            </a:r>
            <a:r>
              <a:rPr lang="ru-RU" sz="1600" dirty="0" smtClean="0"/>
              <a:t> час </a:t>
            </a:r>
            <a:r>
              <a:rPr lang="ru-RU" sz="1600" dirty="0" err="1" smtClean="0"/>
              <a:t>виробництва</a:t>
            </a:r>
            <a:r>
              <a:rPr lang="ru-RU" sz="1600" dirty="0" smtClean="0"/>
              <a:t> </a:t>
            </a:r>
            <a:r>
              <a:rPr lang="ru-RU" sz="1600" dirty="0" err="1" smtClean="0"/>
              <a:t>крупи</a:t>
            </a:r>
            <a:r>
              <a:rPr lang="ru-RU" sz="1600" dirty="0" smtClean="0"/>
              <a:t> ― </a:t>
            </a:r>
            <a:r>
              <a:rPr lang="ru-RU" sz="1600" dirty="0" err="1" smtClean="0"/>
              <a:t>видалення</a:t>
            </a:r>
            <a:r>
              <a:rPr lang="ru-RU" sz="1600" dirty="0" smtClean="0"/>
              <a:t> </a:t>
            </a:r>
            <a:r>
              <a:rPr lang="ru-RU" sz="1600" dirty="0" err="1" smtClean="0"/>
              <a:t>зародка</a:t>
            </a:r>
            <a:r>
              <a:rPr lang="ru-RU" sz="1600" dirty="0" smtClean="0"/>
              <a:t> </a:t>
            </a:r>
            <a:r>
              <a:rPr lang="ru-RU" sz="1600" dirty="0" err="1" smtClean="0"/>
              <a:t>і</a:t>
            </a:r>
            <a:r>
              <a:rPr lang="ru-RU" sz="1600" dirty="0" smtClean="0"/>
              <a:t> </a:t>
            </a:r>
            <a:r>
              <a:rPr lang="ru-RU" sz="1600" dirty="0" err="1" smtClean="0"/>
              <a:t>зовнішньої</a:t>
            </a:r>
            <a:r>
              <a:rPr lang="ru-RU" sz="1600" dirty="0" smtClean="0"/>
              <a:t> </a:t>
            </a:r>
            <a:r>
              <a:rPr lang="ru-RU" sz="1600" dirty="0" err="1" smtClean="0"/>
              <a:t>частини</a:t>
            </a:r>
            <a:r>
              <a:rPr lang="ru-RU" sz="1600" dirty="0" smtClean="0"/>
              <a:t> ядра, </a:t>
            </a:r>
            <a:r>
              <a:rPr lang="ru-RU" sz="1600" dirty="0" err="1" smtClean="0"/>
              <a:t>надання</a:t>
            </a:r>
            <a:r>
              <a:rPr lang="ru-RU" sz="1600" dirty="0" smtClean="0"/>
              <a:t> </a:t>
            </a:r>
            <a:r>
              <a:rPr lang="ru-RU" sz="1600" dirty="0" err="1" smtClean="0"/>
              <a:t>крупі</a:t>
            </a:r>
            <a:r>
              <a:rPr lang="ru-RU" sz="1600" dirty="0" smtClean="0"/>
              <a:t> </a:t>
            </a:r>
            <a:r>
              <a:rPr lang="ru-RU" sz="1600" dirty="0" err="1" smtClean="0"/>
              <a:t>необхідної</a:t>
            </a:r>
            <a:r>
              <a:rPr lang="ru-RU" sz="1600" dirty="0" smtClean="0"/>
              <a:t> </a:t>
            </a:r>
            <a:r>
              <a:rPr lang="ru-RU" sz="1600" dirty="0" err="1" smtClean="0"/>
              <a:t>форми</a:t>
            </a:r>
            <a:r>
              <a:rPr lang="ru-RU" sz="1600" dirty="0" smtClean="0"/>
              <a:t> та </a:t>
            </a:r>
            <a:r>
              <a:rPr lang="ru-RU" sz="1600" dirty="0" err="1" smtClean="0"/>
              <a:t>однорідності</a:t>
            </a:r>
            <a:r>
              <a:rPr lang="ru-RU" sz="1600" dirty="0" smtClean="0"/>
              <a:t>.</a:t>
            </a:r>
          </a:p>
          <a:p>
            <a:r>
              <a:rPr lang="ru-RU" sz="1600" b="1" dirty="0" smtClean="0"/>
              <a:t>Шлягер </a:t>
            </a:r>
            <a:r>
              <a:rPr lang="ru-RU" sz="1600" dirty="0" smtClean="0"/>
              <a:t>( </a:t>
            </a:r>
            <a:r>
              <a:rPr lang="ru-RU" sz="1600" dirty="0" err="1" smtClean="0"/>
              <a:t>Schlager</a:t>
            </a:r>
            <a:r>
              <a:rPr lang="ru-RU" sz="1600" dirty="0" smtClean="0"/>
              <a:t> ) ― модна, популярна </a:t>
            </a:r>
            <a:r>
              <a:rPr lang="ru-RU" sz="1600" dirty="0" err="1" smtClean="0"/>
              <a:t>пісня</a:t>
            </a:r>
            <a:r>
              <a:rPr lang="ru-RU" sz="1600" dirty="0" smtClean="0"/>
              <a:t>.</a:t>
            </a:r>
          </a:p>
          <a:p>
            <a:r>
              <a:rPr lang="ru-RU" sz="1600" b="1" dirty="0" err="1" smtClean="0"/>
              <a:t>Шніцель</a:t>
            </a:r>
            <a:r>
              <a:rPr lang="ru-RU" sz="1600" b="1" dirty="0" smtClean="0"/>
              <a:t> </a:t>
            </a:r>
            <a:r>
              <a:rPr lang="ru-RU" sz="1600" dirty="0" smtClean="0"/>
              <a:t>( </a:t>
            </a:r>
            <a:r>
              <a:rPr lang="ru-RU" sz="1600" dirty="0" err="1" smtClean="0"/>
              <a:t>Schnitzel</a:t>
            </a:r>
            <a:r>
              <a:rPr lang="ru-RU" sz="1600" dirty="0" smtClean="0"/>
              <a:t> ) ― тонка </a:t>
            </a:r>
            <a:r>
              <a:rPr lang="ru-RU" sz="1600" dirty="0" err="1" smtClean="0"/>
              <a:t>відбивна</a:t>
            </a:r>
            <a:r>
              <a:rPr lang="ru-RU" sz="1600" dirty="0" smtClean="0"/>
              <a:t> </a:t>
            </a:r>
            <a:r>
              <a:rPr lang="ru-RU" sz="1600" dirty="0" err="1" smtClean="0"/>
              <a:t>або</a:t>
            </a:r>
            <a:r>
              <a:rPr lang="ru-RU" sz="1600" dirty="0" smtClean="0"/>
              <a:t> </a:t>
            </a:r>
            <a:r>
              <a:rPr lang="ru-RU" sz="1600" dirty="0" err="1" smtClean="0"/>
              <a:t>січена</a:t>
            </a:r>
            <a:r>
              <a:rPr lang="ru-RU" sz="1600" dirty="0" smtClean="0"/>
              <a:t> котлета.</a:t>
            </a:r>
          </a:p>
          <a:p>
            <a:endParaRPr lang="ru-RU" sz="1600" dirty="0"/>
          </a:p>
        </p:txBody>
      </p:sp>
    </p:spTree>
  </p:cSld>
  <p:clrMapOvr>
    <a:masterClrMapping/>
  </p:clrMapOvr>
  <p:transition spd="slow">
    <p:comb dir="vert"/>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0"/>
            <a:ext cx="8686800" cy="6858000"/>
          </a:xfrm>
        </p:spPr>
        <p:txBody>
          <a:bodyPr>
            <a:noAutofit/>
          </a:bodyPr>
          <a:lstStyle/>
          <a:p>
            <a:r>
              <a:rPr lang="ru-RU" sz="1600" b="1" dirty="0" smtClean="0"/>
              <a:t>Штат </a:t>
            </a:r>
            <a:r>
              <a:rPr lang="ru-RU" sz="1600" dirty="0" smtClean="0"/>
              <a:t>( </a:t>
            </a:r>
            <a:r>
              <a:rPr lang="ru-RU" sz="1600" dirty="0" err="1" smtClean="0"/>
              <a:t>Staat</a:t>
            </a:r>
            <a:r>
              <a:rPr lang="ru-RU" sz="1600" dirty="0" smtClean="0"/>
              <a:t> ― держава ) ― у </a:t>
            </a:r>
            <a:r>
              <a:rPr lang="ru-RU" sz="1600" dirty="0" err="1" smtClean="0"/>
              <a:t>деяких</a:t>
            </a:r>
            <a:r>
              <a:rPr lang="ru-RU" sz="1600" dirty="0" smtClean="0"/>
              <a:t> </a:t>
            </a:r>
            <a:r>
              <a:rPr lang="ru-RU" sz="1600" dirty="0" err="1" smtClean="0"/>
              <a:t>федеративних</a:t>
            </a:r>
            <a:r>
              <a:rPr lang="ru-RU" sz="1600" dirty="0" smtClean="0"/>
              <a:t> державах ( США, Мексика, </a:t>
            </a:r>
            <a:r>
              <a:rPr lang="ru-RU" sz="1600" dirty="0" err="1" smtClean="0"/>
              <a:t>Бразилія</a:t>
            </a:r>
            <a:r>
              <a:rPr lang="ru-RU" sz="1600" dirty="0" smtClean="0"/>
              <a:t>, </a:t>
            </a:r>
            <a:r>
              <a:rPr lang="ru-RU" sz="1600" dirty="0" err="1" smtClean="0"/>
              <a:t>Індія</a:t>
            </a:r>
            <a:r>
              <a:rPr lang="ru-RU" sz="1600" dirty="0" smtClean="0"/>
              <a:t> та </a:t>
            </a:r>
            <a:r>
              <a:rPr lang="ru-RU" sz="1600" dirty="0" err="1" smtClean="0"/>
              <a:t>ін</a:t>
            </a:r>
            <a:r>
              <a:rPr lang="ru-RU" sz="1600" dirty="0" smtClean="0"/>
              <a:t>. ) ― </a:t>
            </a:r>
            <a:r>
              <a:rPr lang="ru-RU" sz="1600" dirty="0" err="1" smtClean="0"/>
              <a:t>самоврядована</a:t>
            </a:r>
            <a:r>
              <a:rPr lang="ru-RU" sz="1600" dirty="0" smtClean="0"/>
              <a:t> </a:t>
            </a:r>
            <a:r>
              <a:rPr lang="ru-RU" sz="1600" dirty="0" err="1" smtClean="0"/>
              <a:t>адміністративно-територіальна</a:t>
            </a:r>
            <a:r>
              <a:rPr lang="ru-RU" sz="1600" dirty="0" smtClean="0"/>
              <a:t> </a:t>
            </a:r>
            <a:r>
              <a:rPr lang="ru-RU" sz="1600" dirty="0" err="1" smtClean="0"/>
              <a:t>одиниця</a:t>
            </a:r>
            <a:r>
              <a:rPr lang="ru-RU" sz="1600" dirty="0" smtClean="0"/>
              <a:t>.</a:t>
            </a:r>
          </a:p>
          <a:p>
            <a:r>
              <a:rPr lang="ru-RU" sz="1600" b="1" dirty="0" smtClean="0"/>
              <a:t>Штатив </a:t>
            </a:r>
            <a:r>
              <a:rPr lang="ru-RU" sz="1600" dirty="0" smtClean="0"/>
              <a:t>( </a:t>
            </a:r>
            <a:r>
              <a:rPr lang="ru-RU" sz="1600" dirty="0" err="1" smtClean="0"/>
              <a:t>Stativ</a:t>
            </a:r>
            <a:r>
              <a:rPr lang="ru-RU" sz="1600" dirty="0" smtClean="0"/>
              <a:t> ) ― 1) вертикальна </a:t>
            </a:r>
            <a:r>
              <a:rPr lang="ru-RU" sz="1600" dirty="0" err="1" smtClean="0"/>
              <a:t>підставка</a:t>
            </a:r>
            <a:r>
              <a:rPr lang="ru-RU" sz="1600" dirty="0" smtClean="0"/>
              <a:t> для </a:t>
            </a:r>
            <a:r>
              <a:rPr lang="ru-RU" sz="1600" dirty="0" err="1" smtClean="0"/>
              <a:t>кріплення</a:t>
            </a:r>
            <a:r>
              <a:rPr lang="ru-RU" sz="1600" dirty="0" smtClean="0"/>
              <a:t> </a:t>
            </a:r>
            <a:r>
              <a:rPr lang="ru-RU" sz="1600" dirty="0" err="1" smtClean="0"/>
              <a:t>хімічного</a:t>
            </a:r>
            <a:r>
              <a:rPr lang="ru-RU" sz="1600" dirty="0" smtClean="0"/>
              <a:t> посуду </a:t>
            </a:r>
            <a:r>
              <a:rPr lang="ru-RU" sz="1600" dirty="0" err="1" smtClean="0"/>
              <a:t>і</a:t>
            </a:r>
            <a:r>
              <a:rPr lang="ru-RU" sz="1600" dirty="0" smtClean="0"/>
              <a:t> </a:t>
            </a:r>
            <a:r>
              <a:rPr lang="ru-RU" sz="1600" dirty="0" err="1" smtClean="0"/>
              <a:t>приладів</a:t>
            </a:r>
            <a:r>
              <a:rPr lang="ru-RU" sz="1600" dirty="0" smtClean="0"/>
              <a:t> у </a:t>
            </a:r>
            <a:r>
              <a:rPr lang="ru-RU" sz="1600" dirty="0" err="1" smtClean="0"/>
              <a:t>лабораторіях</a:t>
            </a:r>
            <a:r>
              <a:rPr lang="ru-RU" sz="1600" dirty="0" smtClean="0"/>
              <a:t>; 2) </a:t>
            </a:r>
            <a:r>
              <a:rPr lang="ru-RU" sz="1600" dirty="0" err="1" smtClean="0"/>
              <a:t>пристрійдля</a:t>
            </a:r>
            <a:r>
              <a:rPr lang="ru-RU" sz="1600" dirty="0" smtClean="0"/>
              <a:t> </a:t>
            </a:r>
            <a:r>
              <a:rPr lang="ru-RU" sz="1600" dirty="0" err="1" smtClean="0"/>
              <a:t>встановлення</a:t>
            </a:r>
            <a:r>
              <a:rPr lang="ru-RU" sz="1600" dirty="0" smtClean="0"/>
              <a:t> </a:t>
            </a:r>
            <a:r>
              <a:rPr lang="ru-RU" sz="1600" dirty="0" err="1" smtClean="0"/>
              <a:t>і</a:t>
            </a:r>
            <a:r>
              <a:rPr lang="ru-RU" sz="1600" dirty="0" smtClean="0"/>
              <a:t> </a:t>
            </a:r>
            <a:r>
              <a:rPr lang="ru-RU" sz="1600" dirty="0" err="1" smtClean="0"/>
              <a:t>закріплення</a:t>
            </a:r>
            <a:r>
              <a:rPr lang="ru-RU" sz="1600" dirty="0" smtClean="0"/>
              <a:t> </a:t>
            </a:r>
            <a:r>
              <a:rPr lang="ru-RU" sz="1600" dirty="0" err="1" smtClean="0"/>
              <a:t>фото-або</a:t>
            </a:r>
            <a:r>
              <a:rPr lang="ru-RU" sz="1600" dirty="0" smtClean="0"/>
              <a:t> </a:t>
            </a:r>
            <a:r>
              <a:rPr lang="ru-RU" sz="1600" dirty="0" err="1" smtClean="0"/>
              <a:t>кіноапарата</a:t>
            </a:r>
            <a:r>
              <a:rPr lang="ru-RU" sz="1600" dirty="0" smtClean="0"/>
              <a:t>, а </a:t>
            </a:r>
            <a:r>
              <a:rPr lang="ru-RU" sz="1600" dirty="0" err="1" smtClean="0"/>
              <a:t>також</a:t>
            </a:r>
            <a:r>
              <a:rPr lang="ru-RU" sz="1600" dirty="0" smtClean="0"/>
              <a:t> </a:t>
            </a:r>
            <a:r>
              <a:rPr lang="ru-RU" sz="1600" dirty="0" err="1" smtClean="0"/>
              <a:t>геодезичних</a:t>
            </a:r>
            <a:r>
              <a:rPr lang="ru-RU" sz="1600" dirty="0" smtClean="0"/>
              <a:t>, </a:t>
            </a:r>
            <a:r>
              <a:rPr lang="ru-RU" sz="1600" dirty="0" err="1" smtClean="0"/>
              <a:t>астрономічних</a:t>
            </a:r>
            <a:r>
              <a:rPr lang="ru-RU" sz="1600" dirty="0" smtClean="0"/>
              <a:t> та </a:t>
            </a:r>
            <a:r>
              <a:rPr lang="ru-RU" sz="1600" dirty="0" err="1" smtClean="0"/>
              <a:t>інших</a:t>
            </a:r>
            <a:r>
              <a:rPr lang="ru-RU" sz="1600" dirty="0" smtClean="0"/>
              <a:t> </a:t>
            </a:r>
            <a:r>
              <a:rPr lang="ru-RU" sz="1600" dirty="0" err="1" smtClean="0"/>
              <a:t>приладів</a:t>
            </a:r>
            <a:r>
              <a:rPr lang="ru-RU" sz="1600" dirty="0" smtClean="0"/>
              <a:t>.</a:t>
            </a:r>
          </a:p>
          <a:p>
            <a:r>
              <a:rPr lang="ru-RU" sz="1600" b="1" dirty="0" smtClean="0"/>
              <a:t>Штепсель </a:t>
            </a:r>
            <a:r>
              <a:rPr lang="ru-RU" sz="1600" dirty="0" smtClean="0"/>
              <a:t>( </a:t>
            </a:r>
            <a:r>
              <a:rPr lang="ru-RU" sz="1600" dirty="0" err="1" smtClean="0"/>
              <a:t>Stöpsel</a:t>
            </a:r>
            <a:r>
              <a:rPr lang="ru-RU" sz="1600" dirty="0" smtClean="0"/>
              <a:t> ― пробка, </a:t>
            </a:r>
            <a:r>
              <a:rPr lang="ru-RU" sz="1600" dirty="0" err="1" smtClean="0"/>
              <a:t>затичка</a:t>
            </a:r>
            <a:r>
              <a:rPr lang="ru-RU" sz="1600" dirty="0" smtClean="0"/>
              <a:t> ) ― </a:t>
            </a:r>
            <a:r>
              <a:rPr lang="ru-RU" sz="1600" dirty="0" err="1" smtClean="0"/>
              <a:t>пристрій</a:t>
            </a:r>
            <a:r>
              <a:rPr lang="ru-RU" sz="1600" dirty="0" smtClean="0"/>
              <a:t> для </a:t>
            </a:r>
            <a:r>
              <a:rPr lang="ru-RU" sz="1600" dirty="0" err="1" smtClean="0"/>
              <a:t>тимчасового</a:t>
            </a:r>
            <a:r>
              <a:rPr lang="ru-RU" sz="1600" dirty="0" smtClean="0"/>
              <a:t> </a:t>
            </a:r>
            <a:r>
              <a:rPr lang="ru-RU" sz="1600" dirty="0" err="1" smtClean="0"/>
              <a:t>приєднання</a:t>
            </a:r>
            <a:r>
              <a:rPr lang="ru-RU" sz="1600" dirty="0" smtClean="0"/>
              <a:t> до </a:t>
            </a:r>
            <a:r>
              <a:rPr lang="ru-RU" sz="1600" dirty="0" err="1" smtClean="0"/>
              <a:t>електромережі</a:t>
            </a:r>
            <a:r>
              <a:rPr lang="ru-RU" sz="1600" dirty="0" smtClean="0"/>
              <a:t> </a:t>
            </a:r>
            <a:r>
              <a:rPr lang="ru-RU" sz="1600" dirty="0" err="1" smtClean="0"/>
              <a:t>переносних</a:t>
            </a:r>
            <a:r>
              <a:rPr lang="ru-RU" sz="1600" dirty="0" smtClean="0"/>
              <a:t> </a:t>
            </a:r>
            <a:r>
              <a:rPr lang="ru-RU" sz="1600" dirty="0" err="1" smtClean="0"/>
              <a:t>електроприладів</a:t>
            </a:r>
            <a:r>
              <a:rPr lang="ru-RU" sz="1600" dirty="0" smtClean="0"/>
              <a:t>.</a:t>
            </a:r>
          </a:p>
          <a:p>
            <a:r>
              <a:rPr lang="ru-RU" sz="1600" b="1" dirty="0" smtClean="0"/>
              <a:t>Штокверк </a:t>
            </a:r>
            <a:r>
              <a:rPr lang="ru-RU" sz="1600" dirty="0" smtClean="0"/>
              <a:t>( </a:t>
            </a:r>
            <a:r>
              <a:rPr lang="ru-RU" sz="1600" dirty="0" err="1" smtClean="0"/>
              <a:t>Stockwerk</a:t>
            </a:r>
            <a:r>
              <a:rPr lang="ru-RU" sz="1600" dirty="0" smtClean="0"/>
              <a:t> &lt; </a:t>
            </a:r>
            <a:r>
              <a:rPr lang="ru-RU" sz="1600" dirty="0" err="1" smtClean="0"/>
              <a:t>Stock</a:t>
            </a:r>
            <a:r>
              <a:rPr lang="ru-RU" sz="1600" dirty="0" smtClean="0"/>
              <a:t> ― стебло, </a:t>
            </a:r>
            <a:r>
              <a:rPr lang="ru-RU" sz="1600" dirty="0" err="1" smtClean="0"/>
              <a:t>корінь</a:t>
            </a:r>
            <a:r>
              <a:rPr lang="ru-RU" sz="1600" dirty="0" smtClean="0"/>
              <a:t> </a:t>
            </a:r>
            <a:r>
              <a:rPr lang="ru-RU" sz="1600" dirty="0" err="1" smtClean="0"/>
              <a:t>і</a:t>
            </a:r>
            <a:r>
              <a:rPr lang="ru-RU" sz="1600" dirty="0" smtClean="0"/>
              <a:t> </a:t>
            </a:r>
            <a:r>
              <a:rPr lang="ru-RU" sz="1600" dirty="0" err="1" smtClean="0"/>
              <a:t>Werk</a:t>
            </a:r>
            <a:r>
              <a:rPr lang="ru-RU" sz="1600" dirty="0" smtClean="0"/>
              <a:t> ― </a:t>
            </a:r>
            <a:r>
              <a:rPr lang="ru-RU" sz="1600" dirty="0" err="1" smtClean="0"/>
              <a:t>утворення</a:t>
            </a:r>
            <a:r>
              <a:rPr lang="ru-RU" sz="1600" dirty="0" smtClean="0"/>
              <a:t> ) ― </a:t>
            </a:r>
            <a:r>
              <a:rPr lang="ru-RU" sz="1600" dirty="0" err="1" smtClean="0"/>
              <a:t>рудна</a:t>
            </a:r>
            <a:r>
              <a:rPr lang="ru-RU" sz="1600" dirty="0" smtClean="0"/>
              <a:t> жила </a:t>
            </a:r>
            <a:r>
              <a:rPr lang="ru-RU" sz="1600" dirty="0" err="1" smtClean="0"/>
              <a:t>неправильної</a:t>
            </a:r>
            <a:r>
              <a:rPr lang="ru-RU" sz="1600" dirty="0" smtClean="0"/>
              <a:t> </a:t>
            </a:r>
            <a:r>
              <a:rPr lang="ru-RU" sz="1600" dirty="0" err="1" smtClean="0"/>
              <a:t>форми</a:t>
            </a:r>
            <a:r>
              <a:rPr lang="ru-RU" sz="1600" dirty="0" smtClean="0"/>
              <a:t>, </a:t>
            </a:r>
            <a:r>
              <a:rPr lang="ru-RU" sz="1600" dirty="0" err="1" smtClean="0"/>
              <a:t>утворена</a:t>
            </a:r>
            <a:r>
              <a:rPr lang="ru-RU" sz="1600" dirty="0" smtClean="0"/>
              <a:t> </a:t>
            </a:r>
            <a:r>
              <a:rPr lang="ru-RU" sz="1600" dirty="0" err="1" smtClean="0"/>
              <a:t>масою</a:t>
            </a:r>
            <a:r>
              <a:rPr lang="ru-RU" sz="1600" dirty="0" smtClean="0"/>
              <a:t> </a:t>
            </a:r>
            <a:r>
              <a:rPr lang="ru-RU" sz="1600" dirty="0" err="1" smtClean="0"/>
              <a:t>гірської</a:t>
            </a:r>
            <a:r>
              <a:rPr lang="ru-RU" sz="1600" dirty="0" smtClean="0"/>
              <a:t> породи, </a:t>
            </a:r>
            <a:r>
              <a:rPr lang="ru-RU" sz="1600" dirty="0" err="1" smtClean="0"/>
              <a:t>що</a:t>
            </a:r>
            <a:r>
              <a:rPr lang="ru-RU" sz="1600" dirty="0" smtClean="0"/>
              <a:t> пронизана жилами та прожилками </a:t>
            </a:r>
            <a:r>
              <a:rPr lang="ru-RU" sz="1600" dirty="0" err="1" smtClean="0"/>
              <a:t>рудних</a:t>
            </a:r>
            <a:r>
              <a:rPr lang="ru-RU" sz="1600" dirty="0" smtClean="0"/>
              <a:t> </a:t>
            </a:r>
            <a:r>
              <a:rPr lang="ru-RU" sz="1600" dirty="0" err="1" smtClean="0"/>
              <a:t>мінералів</a:t>
            </a:r>
            <a:r>
              <a:rPr lang="ru-RU" sz="1600" dirty="0" smtClean="0"/>
              <a:t>.</a:t>
            </a:r>
          </a:p>
          <a:p>
            <a:r>
              <a:rPr lang="ru-RU" sz="1600" b="1" dirty="0" smtClean="0"/>
              <a:t>Штольня </a:t>
            </a:r>
            <a:r>
              <a:rPr lang="ru-RU" sz="1600" dirty="0" smtClean="0"/>
              <a:t>( </a:t>
            </a:r>
            <a:r>
              <a:rPr lang="ru-RU" sz="1600" dirty="0" err="1" smtClean="0"/>
              <a:t>Stollen</a:t>
            </a:r>
            <a:r>
              <a:rPr lang="ru-RU" sz="1600" dirty="0" smtClean="0"/>
              <a:t> ) ― горизонтальна </a:t>
            </a:r>
            <a:r>
              <a:rPr lang="ru-RU" sz="1600" dirty="0" err="1" smtClean="0"/>
              <a:t>або</a:t>
            </a:r>
            <a:r>
              <a:rPr lang="ru-RU" sz="1600" dirty="0" smtClean="0"/>
              <a:t> </a:t>
            </a:r>
            <a:r>
              <a:rPr lang="ru-RU" sz="1600" dirty="0" err="1" smtClean="0"/>
              <a:t>похила</a:t>
            </a:r>
            <a:r>
              <a:rPr lang="ru-RU" sz="1600" dirty="0" smtClean="0"/>
              <a:t> </a:t>
            </a:r>
            <a:r>
              <a:rPr lang="ru-RU" sz="1600" dirty="0" err="1" smtClean="0"/>
              <a:t>підземна</a:t>
            </a:r>
            <a:r>
              <a:rPr lang="ru-RU" sz="1600" dirty="0" smtClean="0"/>
              <a:t> </a:t>
            </a:r>
            <a:r>
              <a:rPr lang="ru-RU" sz="1600" dirty="0" err="1" smtClean="0"/>
              <a:t>гірнича</a:t>
            </a:r>
            <a:r>
              <a:rPr lang="ru-RU" sz="1600" dirty="0" smtClean="0"/>
              <a:t> </a:t>
            </a:r>
            <a:r>
              <a:rPr lang="ru-RU" sz="1600" dirty="0" err="1" smtClean="0"/>
              <a:t>виробка</a:t>
            </a:r>
            <a:r>
              <a:rPr lang="ru-RU" sz="1600" dirty="0" smtClean="0"/>
              <a:t> </a:t>
            </a:r>
            <a:r>
              <a:rPr lang="ru-RU" sz="1600" dirty="0" err="1" smtClean="0"/>
              <a:t>з</a:t>
            </a:r>
            <a:r>
              <a:rPr lang="ru-RU" sz="1600" dirty="0" smtClean="0"/>
              <a:t> </a:t>
            </a:r>
            <a:r>
              <a:rPr lang="ru-RU" sz="1600" dirty="0" err="1" smtClean="0"/>
              <a:t>безпосереднім</a:t>
            </a:r>
            <a:r>
              <a:rPr lang="ru-RU" sz="1600" dirty="0" smtClean="0"/>
              <a:t> </a:t>
            </a:r>
            <a:r>
              <a:rPr lang="ru-RU" sz="1600" dirty="0" err="1" smtClean="0"/>
              <a:t>виходом</a:t>
            </a:r>
            <a:r>
              <a:rPr lang="ru-RU" sz="1600" dirty="0" smtClean="0"/>
              <a:t> на </a:t>
            </a:r>
            <a:r>
              <a:rPr lang="ru-RU" sz="1600" dirty="0" err="1" smtClean="0"/>
              <a:t>поверхню</a:t>
            </a:r>
            <a:r>
              <a:rPr lang="ru-RU" sz="1600" dirty="0" smtClean="0"/>
              <a:t>, </a:t>
            </a:r>
            <a:r>
              <a:rPr lang="ru-RU" sz="1600" dirty="0" err="1" smtClean="0"/>
              <a:t>призначена</a:t>
            </a:r>
            <a:r>
              <a:rPr lang="ru-RU" sz="1600" dirty="0" smtClean="0"/>
              <a:t> для </a:t>
            </a:r>
            <a:r>
              <a:rPr lang="ru-RU" sz="1600" dirty="0" err="1" smtClean="0"/>
              <a:t>підземних</a:t>
            </a:r>
            <a:r>
              <a:rPr lang="ru-RU" sz="1600" dirty="0" smtClean="0"/>
              <a:t> </a:t>
            </a:r>
            <a:r>
              <a:rPr lang="ru-RU" sz="1600" dirty="0" err="1" smtClean="0"/>
              <a:t>робіт</a:t>
            </a:r>
            <a:r>
              <a:rPr lang="ru-RU" sz="1600" dirty="0" smtClean="0"/>
              <a:t>.</a:t>
            </a:r>
          </a:p>
          <a:p>
            <a:r>
              <a:rPr lang="ru-RU" sz="1600" b="1" dirty="0" smtClean="0"/>
              <a:t>Штраф </a:t>
            </a:r>
            <a:r>
              <a:rPr lang="ru-RU" sz="1600" dirty="0" smtClean="0"/>
              <a:t>( </a:t>
            </a:r>
            <a:r>
              <a:rPr lang="ru-RU" sz="1600" dirty="0" err="1" smtClean="0"/>
              <a:t>Strafe</a:t>
            </a:r>
            <a:r>
              <a:rPr lang="ru-RU" sz="1600" dirty="0" smtClean="0"/>
              <a:t>, </a:t>
            </a:r>
            <a:r>
              <a:rPr lang="ru-RU" sz="1600" i="1" dirty="0" smtClean="0"/>
              <a:t>букв.</a:t>
            </a:r>
            <a:r>
              <a:rPr lang="ru-RU" sz="1600" dirty="0" smtClean="0"/>
              <a:t> </a:t>
            </a:r>
            <a:r>
              <a:rPr lang="ru-RU" sz="1600" dirty="0" err="1" smtClean="0"/>
              <a:t>покарання</a:t>
            </a:r>
            <a:r>
              <a:rPr lang="ru-RU" sz="1600" dirty="0" smtClean="0"/>
              <a:t> ) ― </a:t>
            </a:r>
            <a:r>
              <a:rPr lang="ru-RU" sz="1600" dirty="0" err="1" smtClean="0"/>
              <a:t>адміністративне</a:t>
            </a:r>
            <a:r>
              <a:rPr lang="ru-RU" sz="1600" dirty="0" smtClean="0"/>
              <a:t> </a:t>
            </a:r>
            <a:r>
              <a:rPr lang="ru-RU" sz="1600" dirty="0" err="1" smtClean="0"/>
              <a:t>або</a:t>
            </a:r>
            <a:r>
              <a:rPr lang="ru-RU" sz="1600" dirty="0" smtClean="0"/>
              <a:t> </a:t>
            </a:r>
            <a:r>
              <a:rPr lang="ru-RU" sz="1600" dirty="0" err="1" smtClean="0"/>
              <a:t>кримінальне</a:t>
            </a:r>
            <a:r>
              <a:rPr lang="ru-RU" sz="1600" dirty="0" smtClean="0"/>
              <a:t> </a:t>
            </a:r>
            <a:r>
              <a:rPr lang="ru-RU" sz="1600" dirty="0" err="1" smtClean="0"/>
              <a:t>покарання</a:t>
            </a:r>
            <a:r>
              <a:rPr lang="ru-RU" sz="1600" dirty="0" smtClean="0"/>
              <a:t> у </a:t>
            </a:r>
            <a:r>
              <a:rPr lang="ru-RU" sz="1600" dirty="0" err="1" smtClean="0"/>
              <a:t>вигляді</a:t>
            </a:r>
            <a:r>
              <a:rPr lang="ru-RU" sz="1600" dirty="0" smtClean="0"/>
              <a:t> грошового </a:t>
            </a:r>
            <a:r>
              <a:rPr lang="ru-RU" sz="1600" dirty="0" err="1" smtClean="0"/>
              <a:t>стягнення</a:t>
            </a:r>
            <a:r>
              <a:rPr lang="ru-RU" sz="1600" dirty="0" smtClean="0"/>
              <a:t>.</a:t>
            </a:r>
          </a:p>
          <a:p>
            <a:r>
              <a:rPr lang="ru-RU" sz="1600" b="1" dirty="0" smtClean="0"/>
              <a:t>Штрих </a:t>
            </a:r>
            <a:r>
              <a:rPr lang="ru-RU" sz="1600" dirty="0" smtClean="0"/>
              <a:t>( </a:t>
            </a:r>
            <a:r>
              <a:rPr lang="ru-RU" sz="1600" dirty="0" err="1" smtClean="0"/>
              <a:t>Strich</a:t>
            </a:r>
            <a:r>
              <a:rPr lang="ru-RU" sz="1600" dirty="0" smtClean="0"/>
              <a:t> ― риска, </a:t>
            </a:r>
            <a:r>
              <a:rPr lang="ru-RU" sz="1600" dirty="0" err="1" smtClean="0"/>
              <a:t>лінія</a:t>
            </a:r>
            <a:r>
              <a:rPr lang="ru-RU" sz="1600" dirty="0" smtClean="0"/>
              <a:t> ) ― 1) коротка риска, </a:t>
            </a:r>
            <a:r>
              <a:rPr lang="ru-RU" sz="1600" dirty="0" err="1" smtClean="0"/>
              <a:t>лінія</a:t>
            </a:r>
            <a:r>
              <a:rPr lang="ru-RU" sz="1600" dirty="0" smtClean="0"/>
              <a:t>; 2) </a:t>
            </a:r>
            <a:r>
              <a:rPr lang="ru-RU" sz="1600" i="1" dirty="0" smtClean="0"/>
              <a:t>перен. </a:t>
            </a:r>
            <a:r>
              <a:rPr lang="ru-RU" sz="1600" dirty="0" err="1" smtClean="0"/>
              <a:t>окрема</a:t>
            </a:r>
            <a:r>
              <a:rPr lang="ru-RU" sz="1600" dirty="0" smtClean="0"/>
              <a:t> </a:t>
            </a:r>
            <a:r>
              <a:rPr lang="ru-RU" sz="1600" dirty="0" err="1" smtClean="0"/>
              <a:t>подробиця</a:t>
            </a:r>
            <a:r>
              <a:rPr lang="ru-RU" sz="1600" dirty="0" smtClean="0"/>
              <a:t>, </a:t>
            </a:r>
            <a:r>
              <a:rPr lang="ru-RU" sz="1600" dirty="0" err="1" smtClean="0"/>
              <a:t>характерний</a:t>
            </a:r>
            <a:r>
              <a:rPr lang="ru-RU" sz="1600" dirty="0" smtClean="0"/>
              <a:t> момент </a:t>
            </a:r>
            <a:r>
              <a:rPr lang="ru-RU" sz="1600" dirty="0" err="1" smtClean="0"/>
              <a:t>чого-небудь</a:t>
            </a:r>
            <a:r>
              <a:rPr lang="ru-RU" sz="1600" dirty="0" smtClean="0"/>
              <a:t>.</a:t>
            </a:r>
          </a:p>
          <a:p>
            <a:r>
              <a:rPr lang="ru-RU" sz="1600" b="1" dirty="0" smtClean="0"/>
              <a:t>Штурм </a:t>
            </a:r>
            <a:r>
              <a:rPr lang="ru-RU" sz="1600" dirty="0" smtClean="0"/>
              <a:t>( </a:t>
            </a:r>
            <a:r>
              <a:rPr lang="ru-RU" sz="1600" dirty="0" err="1" smtClean="0"/>
              <a:t>Sturm</a:t>
            </a:r>
            <a:r>
              <a:rPr lang="ru-RU" sz="1600" dirty="0" smtClean="0"/>
              <a:t> ) ― 1) </a:t>
            </a:r>
            <a:r>
              <a:rPr lang="ru-RU" sz="1600" dirty="0" err="1" smtClean="0"/>
              <a:t>рішуча</a:t>
            </a:r>
            <a:r>
              <a:rPr lang="ru-RU" sz="1600" dirty="0" smtClean="0"/>
              <a:t> атака </a:t>
            </a:r>
            <a:r>
              <a:rPr lang="ru-RU" sz="1600" dirty="0" err="1" smtClean="0"/>
              <a:t>військ</a:t>
            </a:r>
            <a:r>
              <a:rPr lang="ru-RU" sz="1600" dirty="0" smtClean="0"/>
              <a:t> на </a:t>
            </a:r>
            <a:r>
              <a:rPr lang="ru-RU" sz="1600" dirty="0" err="1" smtClean="0"/>
              <a:t>укріплені</a:t>
            </a:r>
            <a:r>
              <a:rPr lang="ru-RU" sz="1600" dirty="0" smtClean="0"/>
              <a:t> </a:t>
            </a:r>
            <a:r>
              <a:rPr lang="ru-RU" sz="1600" dirty="0" err="1" smtClean="0"/>
              <a:t>позиції</a:t>
            </a:r>
            <a:r>
              <a:rPr lang="ru-RU" sz="1600" dirty="0" smtClean="0"/>
              <a:t> </a:t>
            </a:r>
            <a:r>
              <a:rPr lang="ru-RU" sz="1600" dirty="0" err="1" smtClean="0"/>
              <a:t>або</a:t>
            </a:r>
            <a:r>
              <a:rPr lang="ru-RU" sz="1600" dirty="0" smtClean="0"/>
              <a:t> </a:t>
            </a:r>
            <a:r>
              <a:rPr lang="ru-RU" sz="1600" dirty="0" err="1" smtClean="0"/>
              <a:t>опорний</a:t>
            </a:r>
            <a:r>
              <a:rPr lang="ru-RU" sz="1600" dirty="0" smtClean="0"/>
              <a:t> пункт противника; 2) </a:t>
            </a:r>
            <a:r>
              <a:rPr lang="ru-RU" sz="1600" i="1" dirty="0" smtClean="0"/>
              <a:t>перен. </a:t>
            </a:r>
            <a:r>
              <a:rPr lang="ru-RU" sz="1600" dirty="0" err="1" smtClean="0"/>
              <a:t>наполегливі</a:t>
            </a:r>
            <a:r>
              <a:rPr lang="ru-RU" sz="1600" dirty="0" smtClean="0"/>
              <a:t>, </a:t>
            </a:r>
            <a:r>
              <a:rPr lang="ru-RU" sz="1600" dirty="0" err="1" smtClean="0"/>
              <a:t>рішучі</a:t>
            </a:r>
            <a:r>
              <a:rPr lang="ru-RU" sz="1600" dirty="0" smtClean="0"/>
              <a:t> </a:t>
            </a:r>
            <a:r>
              <a:rPr lang="ru-RU" sz="1600" dirty="0" err="1" smtClean="0"/>
              <a:t>дії</a:t>
            </a:r>
            <a:r>
              <a:rPr lang="ru-RU" sz="1600" dirty="0" smtClean="0"/>
              <a:t> для </a:t>
            </a:r>
            <a:r>
              <a:rPr lang="ru-RU" sz="1600" dirty="0" err="1" smtClean="0"/>
              <a:t>досягнення</a:t>
            </a:r>
            <a:r>
              <a:rPr lang="ru-RU" sz="1600" dirty="0" smtClean="0"/>
              <a:t> </a:t>
            </a:r>
            <a:r>
              <a:rPr lang="ru-RU" sz="1600" dirty="0" err="1" smtClean="0"/>
              <a:t>чого-небудь</a:t>
            </a:r>
            <a:r>
              <a:rPr lang="ru-RU" sz="1600" dirty="0" smtClean="0"/>
              <a:t>.</a:t>
            </a:r>
          </a:p>
          <a:p>
            <a:r>
              <a:rPr lang="ru-RU" sz="1600" dirty="0" smtClean="0"/>
              <a:t> ( </a:t>
            </a:r>
            <a:r>
              <a:rPr lang="ru-RU" sz="1600" dirty="0" err="1" smtClean="0"/>
              <a:t>Junge</a:t>
            </a:r>
            <a:r>
              <a:rPr lang="ru-RU" sz="1600" dirty="0" smtClean="0"/>
              <a:t>, </a:t>
            </a:r>
            <a:r>
              <a:rPr lang="ru-RU" sz="1600" i="1" dirty="0" smtClean="0"/>
              <a:t>букв. </a:t>
            </a:r>
            <a:r>
              <a:rPr lang="ru-RU" sz="1600" dirty="0" smtClean="0"/>
              <a:t>― юнак ) ― </a:t>
            </a:r>
            <a:r>
              <a:rPr lang="ru-RU" sz="1600" dirty="0" err="1" smtClean="0"/>
              <a:t>підліток</a:t>
            </a:r>
            <a:r>
              <a:rPr lang="ru-RU" sz="1600" dirty="0" smtClean="0"/>
              <a:t> на </a:t>
            </a:r>
            <a:r>
              <a:rPr lang="ru-RU" sz="1600" dirty="0" err="1" smtClean="0"/>
              <a:t>судні</a:t>
            </a:r>
            <a:r>
              <a:rPr lang="ru-RU" sz="1600" dirty="0" smtClean="0"/>
              <a:t>, </a:t>
            </a:r>
            <a:r>
              <a:rPr lang="ru-RU" sz="1600" dirty="0" err="1" smtClean="0"/>
              <a:t>що</a:t>
            </a:r>
            <a:r>
              <a:rPr lang="ru-RU" sz="1600" dirty="0" smtClean="0"/>
              <a:t> </a:t>
            </a:r>
            <a:r>
              <a:rPr lang="ru-RU" sz="1600" dirty="0" err="1" smtClean="0"/>
              <a:t>вивчає</a:t>
            </a:r>
            <a:r>
              <a:rPr lang="ru-RU" sz="1600" dirty="0" smtClean="0"/>
              <a:t> </a:t>
            </a:r>
            <a:r>
              <a:rPr lang="ru-RU" sz="1600" dirty="0" err="1" smtClean="0"/>
              <a:t>морську</a:t>
            </a:r>
            <a:r>
              <a:rPr lang="ru-RU" sz="1600" dirty="0" smtClean="0"/>
              <a:t> справу; </a:t>
            </a:r>
            <a:r>
              <a:rPr lang="ru-RU" sz="1600" dirty="0" err="1" smtClean="0"/>
              <a:t>молодший</a:t>
            </a:r>
            <a:r>
              <a:rPr lang="ru-RU" sz="1600" dirty="0" smtClean="0"/>
              <a:t> матрос у ВМС </a:t>
            </a:r>
            <a:r>
              <a:rPr lang="ru-RU" sz="1600" dirty="0" err="1" smtClean="0"/>
              <a:t>деяких</a:t>
            </a:r>
            <a:r>
              <a:rPr lang="ru-RU" sz="1600" dirty="0" smtClean="0"/>
              <a:t> держав.</a:t>
            </a:r>
          </a:p>
          <a:p>
            <a:r>
              <a:rPr lang="ru-RU" sz="1600" b="1" dirty="0" smtClean="0"/>
              <a:t>Юрист </a:t>
            </a:r>
            <a:r>
              <a:rPr lang="ru-RU" sz="1600" dirty="0" smtClean="0"/>
              <a:t>( </a:t>
            </a:r>
            <a:r>
              <a:rPr lang="ru-RU" sz="1600" dirty="0" err="1" smtClean="0"/>
              <a:t>Jurist</a:t>
            </a:r>
            <a:r>
              <a:rPr lang="ru-RU" sz="1600" dirty="0" smtClean="0"/>
              <a:t> ) ― </a:t>
            </a:r>
            <a:r>
              <a:rPr lang="ru-RU" sz="1600" dirty="0" err="1" smtClean="0"/>
              <a:t>людина</a:t>
            </a:r>
            <a:r>
              <a:rPr lang="ru-RU" sz="1600" dirty="0" smtClean="0"/>
              <a:t>, </a:t>
            </a:r>
            <a:r>
              <a:rPr lang="ru-RU" sz="1600" dirty="0" err="1" smtClean="0"/>
              <a:t>що</a:t>
            </a:r>
            <a:r>
              <a:rPr lang="ru-RU" sz="1600" dirty="0" smtClean="0"/>
              <a:t> </a:t>
            </a:r>
            <a:r>
              <a:rPr lang="ru-RU" sz="1600" dirty="0" err="1" smtClean="0"/>
              <a:t>здобула</a:t>
            </a:r>
            <a:r>
              <a:rPr lang="ru-RU" sz="1600" dirty="0" smtClean="0"/>
              <a:t> </a:t>
            </a:r>
            <a:r>
              <a:rPr lang="ru-RU" sz="1600" dirty="0" err="1" smtClean="0"/>
              <a:t>юридичну</a:t>
            </a:r>
            <a:r>
              <a:rPr lang="ru-RU" sz="1600" dirty="0" smtClean="0"/>
              <a:t> </a:t>
            </a:r>
            <a:r>
              <a:rPr lang="ru-RU" sz="1600" dirty="0" err="1" smtClean="0"/>
              <a:t>освіту</a:t>
            </a:r>
            <a:r>
              <a:rPr lang="ru-RU" sz="1600" dirty="0" smtClean="0"/>
              <a:t>; </a:t>
            </a:r>
            <a:r>
              <a:rPr lang="ru-RU" sz="1600" dirty="0" err="1" smtClean="0"/>
              <a:t>правознавець</a:t>
            </a:r>
            <a:r>
              <a:rPr lang="ru-RU" sz="1600" dirty="0" smtClean="0"/>
              <a:t>, </a:t>
            </a:r>
            <a:r>
              <a:rPr lang="ru-RU" sz="1600" dirty="0" err="1" smtClean="0"/>
              <a:t>правник</a:t>
            </a:r>
            <a:r>
              <a:rPr lang="ru-RU" sz="1600" dirty="0" smtClean="0"/>
              <a:t>.</a:t>
            </a:r>
          </a:p>
          <a:p>
            <a:r>
              <a:rPr lang="ru-RU" sz="1600" dirty="0" smtClean="0"/>
              <a:t> ( </a:t>
            </a:r>
            <a:r>
              <a:rPr lang="ru-RU" sz="1600" dirty="0" err="1" smtClean="0"/>
              <a:t>Jagdtasche</a:t>
            </a:r>
            <a:r>
              <a:rPr lang="ru-RU" sz="1600" dirty="0" smtClean="0"/>
              <a:t> &lt; </a:t>
            </a:r>
            <a:r>
              <a:rPr lang="ru-RU" sz="1600" dirty="0" err="1" smtClean="0"/>
              <a:t>Jagd</a:t>
            </a:r>
            <a:r>
              <a:rPr lang="ru-RU" sz="1600" dirty="0" smtClean="0"/>
              <a:t> ― </a:t>
            </a:r>
            <a:r>
              <a:rPr lang="ru-RU" sz="1600" dirty="0" err="1" smtClean="0"/>
              <a:t>полювання</a:t>
            </a:r>
            <a:r>
              <a:rPr lang="ru-RU" sz="1600" dirty="0" smtClean="0"/>
              <a:t> </a:t>
            </a:r>
            <a:r>
              <a:rPr lang="ru-RU" sz="1600" dirty="0" err="1" smtClean="0"/>
              <a:t>і</a:t>
            </a:r>
            <a:r>
              <a:rPr lang="ru-RU" sz="1600" dirty="0" smtClean="0"/>
              <a:t> </a:t>
            </a:r>
            <a:r>
              <a:rPr lang="ru-RU" sz="1600" dirty="0" err="1" smtClean="0"/>
              <a:t>Tasche</a:t>
            </a:r>
            <a:r>
              <a:rPr lang="ru-RU" sz="1600" dirty="0" smtClean="0"/>
              <a:t> ― торба ) ― </a:t>
            </a:r>
            <a:r>
              <a:rPr lang="ru-RU" sz="1600" dirty="0" err="1" smtClean="0"/>
              <a:t>мисливська</a:t>
            </a:r>
            <a:r>
              <a:rPr lang="ru-RU" sz="1600" dirty="0" smtClean="0"/>
              <a:t> сумка для </a:t>
            </a:r>
            <a:r>
              <a:rPr lang="ru-RU" sz="1600" dirty="0" err="1" smtClean="0"/>
              <a:t>дичини</a:t>
            </a:r>
            <a:r>
              <a:rPr lang="ru-RU" sz="1600" dirty="0" smtClean="0"/>
              <a:t>.</a:t>
            </a:r>
          </a:p>
          <a:p>
            <a:r>
              <a:rPr lang="ru-RU" sz="1600" b="1" dirty="0" smtClean="0"/>
              <a:t>Ягуар</a:t>
            </a:r>
            <a:r>
              <a:rPr lang="ru-RU" sz="1600" dirty="0" smtClean="0"/>
              <a:t> ( </a:t>
            </a:r>
            <a:r>
              <a:rPr lang="ru-RU" sz="1600" dirty="0" err="1" smtClean="0"/>
              <a:t>Jaguar</a:t>
            </a:r>
            <a:r>
              <a:rPr lang="ru-RU" sz="1600" dirty="0" smtClean="0"/>
              <a:t> ) ― </a:t>
            </a:r>
            <a:r>
              <a:rPr lang="ru-RU" sz="1600" dirty="0" err="1" smtClean="0"/>
              <a:t>ссавець</a:t>
            </a:r>
            <a:r>
              <a:rPr lang="ru-RU" sz="1600" dirty="0" smtClean="0"/>
              <a:t> </a:t>
            </a:r>
            <a:r>
              <a:rPr lang="ru-RU" sz="1600" dirty="0" err="1" smtClean="0"/>
              <a:t>родини</a:t>
            </a:r>
            <a:r>
              <a:rPr lang="ru-RU" sz="1600" dirty="0" smtClean="0"/>
              <a:t> </a:t>
            </a:r>
            <a:r>
              <a:rPr lang="ru-RU" sz="1600" dirty="0" err="1" smtClean="0"/>
              <a:t>котячих</a:t>
            </a:r>
            <a:r>
              <a:rPr lang="ru-RU" sz="1600" dirty="0" smtClean="0"/>
              <a:t>. </a:t>
            </a:r>
            <a:r>
              <a:rPr lang="ru-RU" sz="1600" dirty="0" err="1" smtClean="0"/>
              <a:t>Поширений</a:t>
            </a:r>
            <a:r>
              <a:rPr lang="ru-RU" sz="1600" dirty="0" smtClean="0"/>
              <a:t> </a:t>
            </a:r>
            <a:r>
              <a:rPr lang="ru-RU" sz="1600" dirty="0" err="1" smtClean="0"/>
              <a:t>здебільшого</a:t>
            </a:r>
            <a:r>
              <a:rPr lang="ru-RU" sz="1600" dirty="0" smtClean="0"/>
              <a:t> в </a:t>
            </a:r>
            <a:r>
              <a:rPr lang="ru-RU" sz="1600" dirty="0" err="1" smtClean="0"/>
              <a:t>тропічних</a:t>
            </a:r>
            <a:r>
              <a:rPr lang="ru-RU" sz="1600" dirty="0" smtClean="0"/>
              <a:t> та </a:t>
            </a:r>
            <a:r>
              <a:rPr lang="ru-RU" sz="1600" dirty="0" err="1" smtClean="0"/>
              <a:t>субтропічних</a:t>
            </a:r>
            <a:r>
              <a:rPr lang="ru-RU" sz="1600" dirty="0" smtClean="0"/>
              <a:t> </a:t>
            </a:r>
            <a:r>
              <a:rPr lang="ru-RU" sz="1600" dirty="0" err="1" smtClean="0"/>
              <a:t>лісах</a:t>
            </a:r>
            <a:r>
              <a:rPr lang="ru-RU" sz="1600" dirty="0" smtClean="0"/>
              <a:t> Америки. </a:t>
            </a:r>
            <a:r>
              <a:rPr lang="ru-RU" sz="1600" dirty="0" err="1" smtClean="0"/>
              <a:t>Перебуває</a:t>
            </a:r>
            <a:r>
              <a:rPr lang="ru-RU" sz="1600" dirty="0" smtClean="0"/>
              <a:t> </a:t>
            </a:r>
            <a:r>
              <a:rPr lang="ru-RU" sz="1600" dirty="0" err="1" smtClean="0"/>
              <a:t>під</a:t>
            </a:r>
            <a:r>
              <a:rPr lang="ru-RU" sz="1600" dirty="0" smtClean="0"/>
              <a:t> </a:t>
            </a:r>
            <a:r>
              <a:rPr lang="ru-RU" sz="1600" dirty="0" err="1" smtClean="0"/>
              <a:t>охороною</a:t>
            </a:r>
            <a:r>
              <a:rPr lang="ru-RU" sz="1600" dirty="0" smtClean="0"/>
              <a:t>.</a:t>
            </a:r>
          </a:p>
          <a:p>
            <a:r>
              <a:rPr lang="ru-RU" sz="1600" dirty="0" smtClean="0"/>
              <a:t> </a:t>
            </a:r>
          </a:p>
          <a:p>
            <a:endParaRPr lang="ru-RU" sz="1600" dirty="0"/>
          </a:p>
        </p:txBody>
      </p:sp>
    </p:spTree>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6286544" cy="4786322"/>
          </a:xfrm>
        </p:spPr>
        <p:txBody>
          <a:bodyPr>
            <a:normAutofit/>
          </a:bodyPr>
          <a:lstStyle/>
          <a:p>
            <a:r>
              <a:rPr lang="uk-UA" dirty="0" smtClean="0">
                <a:solidFill>
                  <a:schemeClr val="accent3">
                    <a:lumMod val="60000"/>
                    <a:lumOff val="40000"/>
                  </a:schemeClr>
                </a:solidFill>
              </a:rPr>
              <a:t>Зроблено: </a:t>
            </a:r>
            <a:br>
              <a:rPr lang="uk-UA" dirty="0" smtClean="0">
                <a:solidFill>
                  <a:schemeClr val="accent3">
                    <a:lumMod val="60000"/>
                    <a:lumOff val="40000"/>
                  </a:schemeClr>
                </a:solidFill>
              </a:rPr>
            </a:br>
            <a:r>
              <a:rPr lang="uk-UA" dirty="0" smtClean="0">
                <a:solidFill>
                  <a:schemeClr val="accent3">
                    <a:lumMod val="60000"/>
                    <a:lumOff val="40000"/>
                  </a:schemeClr>
                </a:solidFill>
              </a:rPr>
              <a:t>учнем 5-Б класу</a:t>
            </a:r>
            <a:br>
              <a:rPr lang="uk-UA" dirty="0" smtClean="0">
                <a:solidFill>
                  <a:schemeClr val="accent3">
                    <a:lumMod val="60000"/>
                    <a:lumOff val="40000"/>
                  </a:schemeClr>
                </a:solidFill>
              </a:rPr>
            </a:br>
            <a:r>
              <a:rPr lang="uk-UA" dirty="0" err="1" smtClean="0">
                <a:solidFill>
                  <a:schemeClr val="accent3">
                    <a:lumMod val="60000"/>
                    <a:lumOff val="40000"/>
                  </a:schemeClr>
                </a:solidFill>
              </a:rPr>
              <a:t>Чортківської</a:t>
            </a:r>
            <a:r>
              <a:rPr lang="uk-UA" dirty="0" smtClean="0">
                <a:solidFill>
                  <a:schemeClr val="accent3">
                    <a:lumMod val="60000"/>
                    <a:lumOff val="40000"/>
                  </a:schemeClr>
                </a:solidFill>
              </a:rPr>
              <a:t> гімназії </a:t>
            </a:r>
            <a:br>
              <a:rPr lang="uk-UA" dirty="0" smtClean="0">
                <a:solidFill>
                  <a:schemeClr val="accent3">
                    <a:lumMod val="60000"/>
                    <a:lumOff val="40000"/>
                  </a:schemeClr>
                </a:solidFill>
              </a:rPr>
            </a:br>
            <a:r>
              <a:rPr lang="uk-UA" dirty="0" smtClean="0">
                <a:solidFill>
                  <a:schemeClr val="accent3">
                    <a:lumMod val="60000"/>
                    <a:lumOff val="40000"/>
                  </a:schemeClr>
                </a:solidFill>
              </a:rPr>
              <a:t>імені Маркіяна Шашкевича</a:t>
            </a:r>
            <a:br>
              <a:rPr lang="uk-UA" dirty="0" smtClean="0">
                <a:solidFill>
                  <a:schemeClr val="accent3">
                    <a:lumMod val="60000"/>
                    <a:lumOff val="40000"/>
                  </a:schemeClr>
                </a:solidFill>
              </a:rPr>
            </a:br>
            <a:r>
              <a:rPr lang="uk-UA" dirty="0" smtClean="0">
                <a:solidFill>
                  <a:schemeClr val="accent3">
                    <a:lumMod val="60000"/>
                    <a:lumOff val="40000"/>
                  </a:schemeClr>
                </a:solidFill>
              </a:rPr>
              <a:t>Ковалем Василем</a:t>
            </a:r>
            <a:endParaRPr lang="ru-RU" dirty="0">
              <a:solidFill>
                <a:schemeClr val="accent3">
                  <a:lumMod val="60000"/>
                  <a:lumOff val="40000"/>
                </a:schemeClr>
              </a:solidFill>
            </a:endParaRPr>
          </a:p>
        </p:txBody>
      </p:sp>
      <p:pic>
        <p:nvPicPr>
          <p:cNvPr id="6" name="Содержимое 5" descr="Berlin_Reichstag_2005.jpg"/>
          <p:cNvPicPr>
            <a:picLocks noGrp="1" noChangeAspect="1"/>
          </p:cNvPicPr>
          <p:nvPr>
            <p:ph idx="1"/>
          </p:nvPr>
        </p:nvPicPr>
        <p:blipFill>
          <a:blip r:embed="rId4" cstate="print"/>
          <a:stretch>
            <a:fillRect/>
          </a:stretch>
        </p:blipFill>
        <p:spPr>
          <a:xfrm>
            <a:off x="5572132" y="4214818"/>
            <a:ext cx="3339567" cy="2504676"/>
          </a:xfrm>
        </p:spPr>
      </p:pic>
      <p:pic>
        <p:nvPicPr>
          <p:cNvPr id="1026" name="Picture 2" descr="H:\Robocuj stil\==\map.gif"/>
          <p:cNvPicPr>
            <a:picLocks noChangeAspect="1" noChangeArrowheads="1"/>
          </p:cNvPicPr>
          <p:nvPr/>
        </p:nvPicPr>
        <p:blipFill>
          <a:blip r:embed="rId5" cstate="print"/>
          <a:srcRect/>
          <a:stretch>
            <a:fillRect/>
          </a:stretch>
        </p:blipFill>
        <p:spPr bwMode="auto">
          <a:xfrm>
            <a:off x="5402533" y="0"/>
            <a:ext cx="3741467" cy="2527305"/>
          </a:xfrm>
          <a:prstGeom prst="rect">
            <a:avLst/>
          </a:prstGeom>
          <a:noFill/>
        </p:spPr>
      </p:pic>
      <p:pic>
        <p:nvPicPr>
          <p:cNvPr id="10" name="Рисунок 9" descr="p_img_57781278.jpg"/>
          <p:cNvPicPr>
            <a:picLocks noChangeAspect="1"/>
          </p:cNvPicPr>
          <p:nvPr/>
        </p:nvPicPr>
        <p:blipFill>
          <a:blip r:embed="rId6" cstate="print"/>
          <a:stretch>
            <a:fillRect/>
          </a:stretch>
        </p:blipFill>
        <p:spPr>
          <a:xfrm>
            <a:off x="714348" y="4286256"/>
            <a:ext cx="3048000" cy="2286000"/>
          </a:xfrm>
          <a:prstGeom prst="rect">
            <a:avLst/>
          </a:prstGeom>
        </p:spPr>
      </p:pic>
    </p:spTree>
  </p:cSld>
  <p:clrMapOvr>
    <a:masterClrMapping/>
  </p:clrMapOvr>
  <p:transition spd="slow">
    <p:wheel spokes="8"/>
    <p:sndAc>
      <p:stSnd>
        <p:snd r:embed="rId3"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511552"/>
          </a:xfrm>
        </p:spPr>
        <p:txBody>
          <a:bodyPr>
            <a:normAutofit/>
          </a:bodyPr>
          <a:lstStyle/>
          <a:p>
            <a:r>
              <a:rPr lang="de-DE" dirty="0" smtClean="0">
                <a:solidFill>
                  <a:schemeClr val="accent3">
                    <a:lumMod val="60000"/>
                    <a:lumOff val="40000"/>
                  </a:schemeClr>
                </a:solidFill>
              </a:rPr>
              <a:t>Das Ziel der Arbeit ist den Prozess der Entlehnungen aus der deutschen Sprache zu erforschen. </a:t>
            </a:r>
            <a:endParaRPr lang="ru-RU" dirty="0">
              <a:solidFill>
                <a:schemeClr val="accent3">
                  <a:lumMod val="60000"/>
                  <a:lumOff val="40000"/>
                </a:schemeClr>
              </a:solidFill>
            </a:endParaRPr>
          </a:p>
        </p:txBody>
      </p:sp>
      <p:pic>
        <p:nvPicPr>
          <p:cNvPr id="4" name="Содержимое 3" descr="Germany.png"/>
          <p:cNvPicPr>
            <a:picLocks noGrp="1" noChangeAspect="1"/>
          </p:cNvPicPr>
          <p:nvPr>
            <p:ph idx="1"/>
          </p:nvPr>
        </p:nvPicPr>
        <p:blipFill>
          <a:blip r:embed="rId4" cstate="print"/>
          <a:stretch>
            <a:fillRect/>
          </a:stretch>
        </p:blipFill>
        <p:spPr>
          <a:xfrm>
            <a:off x="714347" y="3714752"/>
            <a:ext cx="3810013" cy="2286016"/>
          </a:xfrm>
        </p:spPr>
      </p:pic>
      <p:pic>
        <p:nvPicPr>
          <p:cNvPr id="5" name="Рисунок 4" descr="ukraina.jpg"/>
          <p:cNvPicPr>
            <a:picLocks noChangeAspect="1"/>
          </p:cNvPicPr>
          <p:nvPr/>
        </p:nvPicPr>
        <p:blipFill>
          <a:blip r:embed="rId5" cstate="print"/>
          <a:stretch>
            <a:fillRect/>
          </a:stretch>
        </p:blipFill>
        <p:spPr>
          <a:xfrm>
            <a:off x="5429256" y="2857496"/>
            <a:ext cx="3095248" cy="3727008"/>
          </a:xfrm>
          <a:prstGeom prst="rect">
            <a:avLst/>
          </a:prstGeom>
        </p:spPr>
      </p:pic>
    </p:spTree>
  </p:cSld>
  <p:clrMapOvr>
    <a:masterClrMapping/>
  </p:clrMapOvr>
  <p:transition spd="slow">
    <p:dissolv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solidFill>
                  <a:srgbClr val="92D050"/>
                </a:solidFill>
              </a:rPr>
              <a:t>Aufgaben sind:</a:t>
            </a:r>
            <a:endParaRPr lang="ru-RU" dirty="0">
              <a:solidFill>
                <a:srgbClr val="92D050"/>
              </a:solidFill>
            </a:endParaRPr>
          </a:p>
        </p:txBody>
      </p:sp>
      <p:sp>
        <p:nvSpPr>
          <p:cNvPr id="3" name="Содержимое 2"/>
          <p:cNvSpPr>
            <a:spLocks noGrp="1"/>
          </p:cNvSpPr>
          <p:nvPr>
            <p:ph idx="1"/>
          </p:nvPr>
        </p:nvSpPr>
        <p:spPr>
          <a:xfrm>
            <a:off x="457200" y="1882808"/>
            <a:ext cx="8229600" cy="4046522"/>
          </a:xfrm>
        </p:spPr>
        <p:txBody>
          <a:bodyPr>
            <a:normAutofit fontScale="92500" lnSpcReduction="10000"/>
          </a:bodyPr>
          <a:lstStyle/>
          <a:p>
            <a:r>
              <a:rPr lang="de-DE" dirty="0" smtClean="0">
                <a:solidFill>
                  <a:srgbClr val="92D050"/>
                </a:solidFill>
              </a:rPr>
              <a:t>Die Gruppen der Germanismen in der gegenwärtigen ukrainischen Sprache und den westukrainischen Dialekten auszusuchen.</a:t>
            </a:r>
          </a:p>
          <a:p>
            <a:r>
              <a:rPr lang="de-DE" dirty="0" smtClean="0">
                <a:solidFill>
                  <a:srgbClr val="92D050"/>
                </a:solidFill>
              </a:rPr>
              <a:t>Eine thematische Klassifizierung der deutschen Entlehnungen zu machen</a:t>
            </a:r>
          </a:p>
          <a:p>
            <a:r>
              <a:rPr lang="de-DE" dirty="0" smtClean="0">
                <a:solidFill>
                  <a:srgbClr val="92D050"/>
                </a:solidFill>
              </a:rPr>
              <a:t>Thematische Gruppen der Germanismen zu beschreiben.</a:t>
            </a:r>
          </a:p>
          <a:p>
            <a:pPr>
              <a:buNone/>
            </a:pPr>
            <a:r>
              <a:rPr lang="de-DE" dirty="0" smtClean="0">
                <a:solidFill>
                  <a:srgbClr val="92D050"/>
                </a:solidFill>
              </a:rPr>
              <a:t>    </a:t>
            </a:r>
            <a:endParaRPr lang="ru-RU" dirty="0">
              <a:solidFill>
                <a:srgbClr val="92D050"/>
              </a:solidFill>
            </a:endParaRPr>
          </a:p>
        </p:txBody>
      </p:sp>
      <p:pic>
        <p:nvPicPr>
          <p:cNvPr id="4" name="Рисунок 3" descr="p_img_57795149.jpg"/>
          <p:cNvPicPr>
            <a:picLocks noChangeAspect="1"/>
          </p:cNvPicPr>
          <p:nvPr/>
        </p:nvPicPr>
        <p:blipFill>
          <a:blip r:embed="rId3" cstate="print"/>
          <a:stretch>
            <a:fillRect/>
          </a:stretch>
        </p:blipFill>
        <p:spPr>
          <a:xfrm>
            <a:off x="5715008" y="142852"/>
            <a:ext cx="2405058" cy="1803794"/>
          </a:xfrm>
          <a:prstGeom prst="rect">
            <a:avLst/>
          </a:prstGeom>
        </p:spPr>
      </p:pic>
      <p:pic>
        <p:nvPicPr>
          <p:cNvPr id="5" name="Рисунок 4" descr="ukraine.gif"/>
          <p:cNvPicPr>
            <a:picLocks noChangeAspect="1"/>
          </p:cNvPicPr>
          <p:nvPr/>
        </p:nvPicPr>
        <p:blipFill>
          <a:blip r:embed="rId4" cstate="print"/>
          <a:stretch>
            <a:fillRect/>
          </a:stretch>
        </p:blipFill>
        <p:spPr>
          <a:xfrm>
            <a:off x="6572264" y="4714884"/>
            <a:ext cx="2071687" cy="2025650"/>
          </a:xfrm>
          <a:prstGeom prst="rect">
            <a:avLst/>
          </a:prstGeom>
        </p:spPr>
      </p:pic>
    </p:spTree>
  </p:cSld>
  <p:clrMapOvr>
    <a:masterClrMapping/>
  </p:clrMapOvr>
  <p:transition spd="slow">
    <p:wheel spokes="1"/>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811890"/>
          </a:xfrm>
        </p:spPr>
        <p:txBody>
          <a:bodyPr>
            <a:normAutofit/>
          </a:bodyPr>
          <a:lstStyle/>
          <a:p>
            <a:r>
              <a:rPr lang="de-DE" sz="2800" dirty="0" smtClean="0"/>
              <a:t>Die Geschichte der Erscheinung der Germanismen in der ukrainischen Sprache und den westukrainischen Dialekten zu forschen.</a:t>
            </a:r>
          </a:p>
          <a:p>
            <a:r>
              <a:rPr lang="de-DE" sz="2800" dirty="0" smtClean="0"/>
              <a:t>Die wichtigsten Perioden der deutschen Entlehnungen in einer Tabelle zu systematisieren</a:t>
            </a:r>
          </a:p>
          <a:p>
            <a:r>
              <a:rPr lang="de-DE" sz="2800" dirty="0" smtClean="0"/>
              <a:t>Die gebräuchlichsten Germanismen alphabetischen zu ordnen. </a:t>
            </a:r>
            <a:endParaRPr lang="ru-RU" sz="2800" dirty="0"/>
          </a:p>
        </p:txBody>
      </p:sp>
      <p:pic>
        <p:nvPicPr>
          <p:cNvPr id="5" name="Рисунок 4" descr="COA-Germany.jpg"/>
          <p:cNvPicPr>
            <a:picLocks noChangeAspect="1"/>
          </p:cNvPicPr>
          <p:nvPr/>
        </p:nvPicPr>
        <p:blipFill>
          <a:blip r:embed="rId3" cstate="print"/>
          <a:stretch>
            <a:fillRect/>
          </a:stretch>
        </p:blipFill>
        <p:spPr>
          <a:xfrm>
            <a:off x="1142976" y="4304039"/>
            <a:ext cx="1785950" cy="2307171"/>
          </a:xfrm>
          <a:prstGeom prst="rect">
            <a:avLst/>
          </a:prstGeom>
        </p:spPr>
      </p:pic>
      <p:pic>
        <p:nvPicPr>
          <p:cNvPr id="6" name="Рисунок 5" descr="Marka3.jpg"/>
          <p:cNvPicPr>
            <a:picLocks noChangeAspect="1"/>
          </p:cNvPicPr>
          <p:nvPr/>
        </p:nvPicPr>
        <p:blipFill>
          <a:blip r:embed="rId4"/>
          <a:stretch>
            <a:fillRect/>
          </a:stretch>
        </p:blipFill>
        <p:spPr>
          <a:xfrm>
            <a:off x="5286380" y="4071942"/>
            <a:ext cx="3355115" cy="2071702"/>
          </a:xfrm>
          <a:prstGeom prst="rect">
            <a:avLst/>
          </a:prstGeom>
        </p:spPr>
      </p:pic>
    </p:spTree>
  </p:cSld>
  <p:clrMapOvr>
    <a:masterClrMapping/>
  </p:clrMapOvr>
  <p:transition spd="slow">
    <p:zoom dir="in"/>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67494"/>
            <a:ext cx="8543956" cy="1399032"/>
          </a:xfrm>
        </p:spPr>
        <p:txBody>
          <a:bodyPr/>
          <a:lstStyle/>
          <a:p>
            <a:r>
              <a:rPr lang="de-DE" dirty="0" smtClean="0"/>
              <a:t>Der Plan der Arbeit </a:t>
            </a:r>
            <a:endParaRPr lang="ru-RU" dirty="0"/>
          </a:p>
        </p:txBody>
      </p:sp>
      <p:sp>
        <p:nvSpPr>
          <p:cNvPr id="3" name="Содержимое 2"/>
          <p:cNvSpPr>
            <a:spLocks noGrp="1"/>
          </p:cNvSpPr>
          <p:nvPr>
            <p:ph idx="1"/>
          </p:nvPr>
        </p:nvSpPr>
        <p:spPr/>
        <p:txBody>
          <a:bodyPr>
            <a:normAutofit fontScale="92500" lnSpcReduction="10000"/>
          </a:bodyPr>
          <a:lstStyle/>
          <a:p>
            <a:r>
              <a:rPr lang="de-DE" dirty="0" smtClean="0"/>
              <a:t>1</a:t>
            </a:r>
            <a:r>
              <a:rPr lang="de-DE" dirty="0" smtClean="0"/>
              <a:t>. </a:t>
            </a:r>
            <a:r>
              <a:rPr lang="de-DE" dirty="0" smtClean="0"/>
              <a:t>Die Einleitung.</a:t>
            </a:r>
          </a:p>
          <a:p>
            <a:r>
              <a:rPr lang="de-DE" dirty="0" smtClean="0"/>
              <a:t>2</a:t>
            </a:r>
            <a:r>
              <a:rPr lang="de-DE" dirty="0" smtClean="0"/>
              <a:t>. </a:t>
            </a:r>
            <a:r>
              <a:rPr lang="de-DE" dirty="0" smtClean="0"/>
              <a:t>Das Hauptteil</a:t>
            </a:r>
          </a:p>
          <a:p>
            <a:r>
              <a:rPr lang="de-DE" dirty="0" smtClean="0"/>
              <a:t>3.Die </a:t>
            </a:r>
            <a:r>
              <a:rPr lang="de-DE" dirty="0" smtClean="0"/>
              <a:t>Geschichte der Erscheinung der Germanismen in der ukrainischen Sprache.</a:t>
            </a:r>
          </a:p>
          <a:p>
            <a:r>
              <a:rPr lang="de-DE" dirty="0" smtClean="0"/>
              <a:t>4</a:t>
            </a:r>
            <a:r>
              <a:rPr lang="de-DE" dirty="0" smtClean="0"/>
              <a:t>. </a:t>
            </a:r>
            <a:r>
              <a:rPr lang="de-DE" dirty="0" smtClean="0"/>
              <a:t>Periodisierung der deutsch-ukrainischen Sprachkontakten.</a:t>
            </a:r>
          </a:p>
          <a:p>
            <a:r>
              <a:rPr lang="de-DE" dirty="0" smtClean="0"/>
              <a:t>5.Thematische Klassifizierung der Germanismen.</a:t>
            </a:r>
          </a:p>
          <a:p>
            <a:r>
              <a:rPr lang="de-DE" dirty="0" smtClean="0"/>
              <a:t>6. Alphabetisches Wörterverzeichnis der deutschen Ablehnungen. </a:t>
            </a:r>
          </a:p>
        </p:txBody>
      </p:sp>
      <p:pic>
        <p:nvPicPr>
          <p:cNvPr id="4" name="Рисунок 3" descr="vat80301015.jpg"/>
          <p:cNvPicPr>
            <a:picLocks noChangeAspect="1"/>
          </p:cNvPicPr>
          <p:nvPr/>
        </p:nvPicPr>
        <p:blipFill>
          <a:blip r:embed="rId4" cstate="print"/>
          <a:stretch>
            <a:fillRect/>
          </a:stretch>
        </p:blipFill>
        <p:spPr>
          <a:xfrm>
            <a:off x="6500826" y="357166"/>
            <a:ext cx="2381250" cy="1752600"/>
          </a:xfrm>
          <a:prstGeom prst="rect">
            <a:avLst/>
          </a:prstGeom>
        </p:spPr>
      </p:pic>
    </p:spTree>
  </p:cSld>
  <p:clrMapOvr>
    <a:masterClrMapping/>
  </p:clrMapOvr>
  <p:transition spd="slow">
    <p:plus/>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Die Neuerung der Arbeit</a:t>
            </a:r>
            <a:endParaRPr lang="ru-RU" dirty="0"/>
          </a:p>
        </p:txBody>
      </p:sp>
      <p:sp>
        <p:nvSpPr>
          <p:cNvPr id="3" name="Содержимое 2"/>
          <p:cNvSpPr>
            <a:spLocks noGrp="1"/>
          </p:cNvSpPr>
          <p:nvPr>
            <p:ph idx="1"/>
          </p:nvPr>
        </p:nvSpPr>
        <p:spPr/>
        <p:txBody>
          <a:bodyPr/>
          <a:lstStyle/>
          <a:p>
            <a:r>
              <a:rPr lang="de-DE" dirty="0" smtClean="0"/>
              <a:t>Besteht in der komplexmäßigen Beschreibung des Entlehnungsprozesses im Zusammenhang mit geschichtlichen und kulturellen Prozessen in der ukrainischen Sprache.</a:t>
            </a:r>
            <a:endParaRPr lang="ru-RU" dirty="0"/>
          </a:p>
        </p:txBody>
      </p:sp>
      <p:pic>
        <p:nvPicPr>
          <p:cNvPr id="5" name="Рисунок 4" descr="vat8030101.jpg"/>
          <p:cNvPicPr>
            <a:picLocks noChangeAspect="1"/>
          </p:cNvPicPr>
          <p:nvPr/>
        </p:nvPicPr>
        <p:blipFill>
          <a:blip r:embed="rId3" cstate="print"/>
          <a:stretch>
            <a:fillRect/>
          </a:stretch>
        </p:blipFill>
        <p:spPr>
          <a:xfrm>
            <a:off x="1357290" y="4143380"/>
            <a:ext cx="3738572" cy="2286016"/>
          </a:xfrm>
          <a:prstGeom prst="rect">
            <a:avLst/>
          </a:prstGeom>
        </p:spPr>
      </p:pic>
      <p:pic>
        <p:nvPicPr>
          <p:cNvPr id="6" name="Рисунок 5" descr="deutschland-reisen.jpg"/>
          <p:cNvPicPr>
            <a:picLocks noChangeAspect="1"/>
          </p:cNvPicPr>
          <p:nvPr/>
        </p:nvPicPr>
        <p:blipFill>
          <a:blip r:embed="rId4"/>
          <a:stretch>
            <a:fillRect/>
          </a:stretch>
        </p:blipFill>
        <p:spPr>
          <a:xfrm>
            <a:off x="6357950" y="3643314"/>
            <a:ext cx="2188994" cy="2827749"/>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Der Gegenstand der Forschung</a:t>
            </a:r>
            <a:endParaRPr lang="ru-RU" dirty="0"/>
          </a:p>
        </p:txBody>
      </p:sp>
      <p:sp>
        <p:nvSpPr>
          <p:cNvPr id="3" name="Содержимое 2"/>
          <p:cNvSpPr>
            <a:spLocks noGrp="1"/>
          </p:cNvSpPr>
          <p:nvPr>
            <p:ph idx="1"/>
          </p:nvPr>
        </p:nvSpPr>
        <p:spPr/>
        <p:txBody>
          <a:bodyPr>
            <a:normAutofit/>
          </a:bodyPr>
          <a:lstStyle/>
          <a:p>
            <a:r>
              <a:rPr lang="de-DE" sz="3200" dirty="0" smtClean="0"/>
              <a:t>Ist die Kartothek der deutschen Entlehnungen aus dem „Wörterbuh der Fremdsprachen“ von </a:t>
            </a:r>
            <a:r>
              <a:rPr lang="de-DE" sz="3200" dirty="0" err="1" smtClean="0"/>
              <a:t>Pustowit</a:t>
            </a:r>
            <a:r>
              <a:rPr lang="de-DE" sz="3200" dirty="0" smtClean="0"/>
              <a:t> L. O.</a:t>
            </a:r>
            <a:endParaRPr lang="ru-RU" sz="3200" dirty="0"/>
          </a:p>
        </p:txBody>
      </p:sp>
      <p:pic>
        <p:nvPicPr>
          <p:cNvPr id="4" name="Рисунок 3" descr="germany-sf.gif"/>
          <p:cNvPicPr>
            <a:picLocks noChangeAspect="1"/>
          </p:cNvPicPr>
          <p:nvPr/>
        </p:nvPicPr>
        <p:blipFill>
          <a:blip r:embed="rId3" cstate="print"/>
          <a:stretch>
            <a:fillRect/>
          </a:stretch>
        </p:blipFill>
        <p:spPr>
          <a:xfrm>
            <a:off x="4000496" y="4214818"/>
            <a:ext cx="4500594" cy="2286016"/>
          </a:xfrm>
          <a:prstGeom prst="rect">
            <a:avLst/>
          </a:prstGeom>
        </p:spPr>
      </p:pic>
      <p:pic>
        <p:nvPicPr>
          <p:cNvPr id="5" name="Рисунок 4" descr="prapor.jpg"/>
          <p:cNvPicPr>
            <a:picLocks noChangeAspect="1"/>
          </p:cNvPicPr>
          <p:nvPr/>
        </p:nvPicPr>
        <p:blipFill>
          <a:blip r:embed="rId4"/>
          <a:stretch>
            <a:fillRect/>
          </a:stretch>
        </p:blipFill>
        <p:spPr>
          <a:xfrm>
            <a:off x="571472" y="3286124"/>
            <a:ext cx="2986092" cy="1866308"/>
          </a:xfrm>
          <a:prstGeom prst="rect">
            <a:avLst/>
          </a:prstGeom>
        </p:spPr>
      </p:pic>
    </p:spTree>
  </p:cSld>
  <p:clrMapOvr>
    <a:masterClrMapping/>
  </p:clrMapOvr>
  <p:transition spd="slow">
    <p:comb dir="vert"/>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Das Objekt der Forschung</a:t>
            </a:r>
            <a:endParaRPr lang="ru-RU" dirty="0"/>
          </a:p>
        </p:txBody>
      </p:sp>
      <p:sp>
        <p:nvSpPr>
          <p:cNvPr id="3" name="Содержимое 2"/>
          <p:cNvSpPr>
            <a:spLocks noGrp="1"/>
          </p:cNvSpPr>
          <p:nvPr>
            <p:ph idx="1"/>
          </p:nvPr>
        </p:nvSpPr>
        <p:spPr>
          <a:xfrm>
            <a:off x="357158" y="1357298"/>
            <a:ext cx="8329642" cy="5097510"/>
          </a:xfrm>
        </p:spPr>
        <p:txBody>
          <a:bodyPr>
            <a:normAutofit/>
          </a:bodyPr>
          <a:lstStyle/>
          <a:p>
            <a:r>
              <a:rPr lang="de-DE" sz="2800" dirty="0" smtClean="0">
                <a:solidFill>
                  <a:srgbClr val="92D050"/>
                </a:solidFill>
              </a:rPr>
              <a:t>Ist der Prozess der Entlehnung der Wörter aus der deutschen Sprachen Sprache und auch die Folgen der Assimilation (der Aneignung) der Germanismen in der ukrainischen Sprache und den westukrainischen Dialekten .</a:t>
            </a:r>
            <a:endParaRPr lang="ru-RU" sz="2800" dirty="0">
              <a:solidFill>
                <a:srgbClr val="92D050"/>
              </a:solidFill>
            </a:endParaRPr>
          </a:p>
        </p:txBody>
      </p:sp>
      <p:pic>
        <p:nvPicPr>
          <p:cNvPr id="4" name="Рисунок 3" descr="vat80301018.jpg"/>
          <p:cNvPicPr>
            <a:picLocks noChangeAspect="1"/>
          </p:cNvPicPr>
          <p:nvPr/>
        </p:nvPicPr>
        <p:blipFill>
          <a:blip r:embed="rId3" cstate="print"/>
          <a:stretch>
            <a:fillRect/>
          </a:stretch>
        </p:blipFill>
        <p:spPr>
          <a:xfrm>
            <a:off x="3357554" y="4000504"/>
            <a:ext cx="5167332" cy="2455978"/>
          </a:xfrm>
          <a:prstGeom prst="rect">
            <a:avLst/>
          </a:prstGeom>
        </p:spPr>
      </p:pic>
    </p:spTree>
  </p:cSld>
  <p:clrMapOvr>
    <a:masterClrMapping/>
  </p:clrMapOvr>
  <p:transition spd="slow">
    <p:dissolv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Изящная">
  <a:themeElements>
    <a:clrScheme name="Изящная">
      <a:dk1>
        <a:sysClr val="windowText" lastClr="000000"/>
      </a:dk1>
      <a:lt1>
        <a:sysClr val="window" lastClr="FFFE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E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Техническая">
  <a:themeElements>
    <a:clrScheme name="Техническая">
      <a:dk1>
        <a:sysClr val="windowText" lastClr="000000"/>
      </a:dk1>
      <a:lt1>
        <a:sysClr val="window" lastClr="FFFE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Яркая">
  <a:themeElements>
    <a:clrScheme name="Эркер">
      <a:dk1>
        <a:sysClr val="windowText" lastClr="000000"/>
      </a:dk1>
      <a:lt1>
        <a:sysClr val="window" lastClr="FFFE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Трек">
  <a:themeElements>
    <a:clrScheme name="Трек">
      <a:dk1>
        <a:sysClr val="windowText" lastClr="000000"/>
      </a:dk1>
      <a:lt1>
        <a:sysClr val="window" lastClr="FFFE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1_Апекс">
  <a:themeElements>
    <a:clrScheme name="Апекс">
      <a:dk1>
        <a:sysClr val="windowText" lastClr="000000"/>
      </a:dk1>
      <a:lt1>
        <a:sysClr val="window" lastClr="FFFE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2_Апекс">
  <a:themeElements>
    <a:clrScheme name="Литейная">
      <a:dk1>
        <a:sysClr val="windowText" lastClr="000000"/>
      </a:dk1>
      <a:lt1>
        <a:sysClr val="window" lastClr="FFFE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Бумажная">
  <a:themeElements>
    <a:clrScheme name="Бумажная">
      <a:dk1>
        <a:sysClr val="windowText" lastClr="000000"/>
      </a:dk1>
      <a:lt1>
        <a:sysClr val="window" lastClr="FFFE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Официальная">
    <a:dk1>
      <a:sysClr val="windowText" lastClr="000000"/>
    </a:dk1>
    <a:lt1>
      <a:sysClr val="window" lastClr="FFFE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Метро">
    <a:dk1>
      <a:sysClr val="windowText" lastClr="000000"/>
    </a:dk1>
    <a:lt1>
      <a:sysClr val="window" lastClr="FFFE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Апекс">
    <a:dk1>
      <a:sysClr val="windowText" lastClr="000000"/>
    </a:dk1>
    <a:lt1>
      <a:sysClr val="window" lastClr="FFFE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Литейная">
    <a:dk1>
      <a:sysClr val="windowText" lastClr="000000"/>
    </a:dk1>
    <a:lt1>
      <a:sysClr val="window" lastClr="FFFE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9.xml><?xml version="1.0" encoding="utf-8"?>
<a:themeOverride xmlns:a="http://schemas.openxmlformats.org/drawingml/2006/main">
  <a:clrScheme name="Поток">
    <a:dk1>
      <a:sysClr val="windowText" lastClr="000000"/>
    </a:dk1>
    <a:lt1>
      <a:sysClr val="window" lastClr="FFFE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Apex</Template>
  <TotalTime>645</TotalTime>
  <Words>1123</Words>
  <Application>Microsoft Office PowerPoint</Application>
  <PresentationFormat>Экран (4:3)</PresentationFormat>
  <Paragraphs>161</Paragraphs>
  <Slides>27</Slides>
  <Notes>1</Notes>
  <HiddenSlides>0</HiddenSlides>
  <MMClips>0</MMClips>
  <ScaleCrop>false</ScaleCrop>
  <HeadingPairs>
    <vt:vector size="4" baseType="variant">
      <vt:variant>
        <vt:lpstr>Тема</vt:lpstr>
      </vt:variant>
      <vt:variant>
        <vt:i4>8</vt:i4>
      </vt:variant>
      <vt:variant>
        <vt:lpstr>Заголовки слайдов</vt:lpstr>
      </vt:variant>
      <vt:variant>
        <vt:i4>27</vt:i4>
      </vt:variant>
    </vt:vector>
  </HeadingPairs>
  <TitlesOfParts>
    <vt:vector size="35" baseType="lpstr">
      <vt:lpstr>Изящная</vt:lpstr>
      <vt:lpstr>Апекс</vt:lpstr>
      <vt:lpstr>Техническая</vt:lpstr>
      <vt:lpstr>Яркая</vt:lpstr>
      <vt:lpstr>Трек</vt:lpstr>
      <vt:lpstr>1_Апекс</vt:lpstr>
      <vt:lpstr>2_Апекс</vt:lpstr>
      <vt:lpstr>Бумажная</vt:lpstr>
      <vt:lpstr>Тема: «Особливості функціонування Германізмів в сучасній українській мові та західно- українських діалектах»</vt:lpstr>
      <vt:lpstr>Die Aktualität der Arbeit besteht darin, dass:</vt:lpstr>
      <vt:lpstr>Das Ziel der Arbeit ist den Prozess der Entlehnungen aus der deutschen Sprache zu erforschen. </vt:lpstr>
      <vt:lpstr>Aufgaben sind:</vt:lpstr>
      <vt:lpstr>Слайд 5</vt:lpstr>
      <vt:lpstr>Der Plan der Arbeit </vt:lpstr>
      <vt:lpstr>Die Neuerung der Arbeit</vt:lpstr>
      <vt:lpstr>Der Gegenstand der Forschung</vt:lpstr>
      <vt:lpstr>Das Objekt der Forschung</vt:lpstr>
      <vt:lpstr>Thematische Klassifizierung  der deutschen Entlehnungen</vt:lpstr>
      <vt:lpstr>Die Geschichte der Erscheinung der Germanismen in der ukrainischen Sprache</vt:lpstr>
      <vt:lpstr>Слайд 12</vt:lpstr>
      <vt:lpstr>Слайд 13</vt:lpstr>
      <vt:lpstr>Слайд 14</vt:lpstr>
      <vt:lpstr>Слайд 15</vt:lpstr>
      <vt:lpstr>Слайд 16</vt:lpstr>
      <vt:lpstr>Слайд 17</vt:lpstr>
      <vt:lpstr>Слайд 18</vt:lpstr>
      <vt:lpstr>Während des zweiten Weltkrieges gerieten in die ukrainische Sprache viele Germanismen auf dem Gebiet des Militärwesens.</vt:lpstr>
      <vt:lpstr> Schlussfolgerungen</vt:lpstr>
      <vt:lpstr>Приклади германізмів в українськії мові</vt:lpstr>
      <vt:lpstr>Слайд 22</vt:lpstr>
      <vt:lpstr>Слайд 23</vt:lpstr>
      <vt:lpstr>Слайд 24</vt:lpstr>
      <vt:lpstr>Слайд 25</vt:lpstr>
      <vt:lpstr>Слайд 26</vt:lpstr>
      <vt:lpstr>Зроблено:  учнем 5-Б класу Чортківської гімназії  імені Маркіяна Шашкевича Ковалем Василем</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Германізми в українській мові</dc:title>
  <dc:creator>Re$pEkt</dc:creator>
  <cp:lastModifiedBy>Admin</cp:lastModifiedBy>
  <cp:revision>86</cp:revision>
  <dcterms:created xsi:type="dcterms:W3CDTF">2010-01-19T21:01:48Z</dcterms:created>
  <dcterms:modified xsi:type="dcterms:W3CDTF">2011-01-10T19:29:03Z</dcterms:modified>
</cp:coreProperties>
</file>