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6" r:id="rId5"/>
    <p:sldId id="257" r:id="rId6"/>
    <p:sldId id="258" r:id="rId7"/>
    <p:sldId id="259" r:id="rId8"/>
    <p:sldId id="261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CBF0-70A1-44F8-844D-79CF2E4AC678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0D00-3323-4807-81AD-6DD61740F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CBF0-70A1-44F8-844D-79CF2E4AC678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0D00-3323-4807-81AD-6DD61740F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CBF0-70A1-44F8-844D-79CF2E4AC678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0D00-3323-4807-81AD-6DD61740F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CBF0-70A1-44F8-844D-79CF2E4AC678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0D00-3323-4807-81AD-6DD61740F1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CBF0-70A1-44F8-844D-79CF2E4AC678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0D00-3323-4807-81AD-6DD61740F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CBF0-70A1-44F8-844D-79CF2E4AC678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AC30D00-3323-4807-81AD-6DD61740F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  <p:sndAc>
      <p:stSnd>
        <p:snd r:embed="rId1" name="chimes.wav" builtIn="1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CBF0-70A1-44F8-844D-79CF2E4AC678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0D00-3323-4807-81AD-6DD61740F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CBF0-70A1-44F8-844D-79CF2E4AC678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0D00-3323-4807-81AD-6DD61740F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CBF0-70A1-44F8-844D-79CF2E4AC678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0D00-3323-4807-81AD-6DD61740F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CBF0-70A1-44F8-844D-79CF2E4AC678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0D00-3323-4807-81AD-6DD61740F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CBF0-70A1-44F8-844D-79CF2E4AC678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0D00-3323-4807-81AD-6DD61740F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CBF0-70A1-44F8-844D-79CF2E4AC678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0D00-3323-4807-81AD-6DD61740F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CBF0-70A1-44F8-844D-79CF2E4AC678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0D00-3323-4807-81AD-6DD61740F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CBF0-70A1-44F8-844D-79CF2E4AC678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0D00-3323-4807-81AD-6DD61740F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CBF0-70A1-44F8-844D-79CF2E4AC678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0D00-3323-4807-81AD-6DD61740F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CBF0-70A1-44F8-844D-79CF2E4AC678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AC30D00-3323-4807-81AD-6DD61740F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CBF0-70A1-44F8-844D-79CF2E4AC678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AC30D00-3323-4807-81AD-6DD61740F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CBF0-70A1-44F8-844D-79CF2E4AC678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0D00-3323-4807-81AD-6DD61740F1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CBF0-70A1-44F8-844D-79CF2E4AC678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0D00-3323-4807-81AD-6DD61740F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CBF0-70A1-44F8-844D-79CF2E4AC678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AC30D00-3323-4807-81AD-6DD61740F1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CBF0-70A1-44F8-844D-79CF2E4AC678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0D00-3323-4807-81AD-6DD61740F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CBF0-70A1-44F8-844D-79CF2E4AC678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0D00-3323-4807-81AD-6DD61740F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CBF0-70A1-44F8-844D-79CF2E4AC678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0D00-3323-4807-81AD-6DD61740F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  <p:sndAc>
      <p:stSnd>
        <p:snd r:embed="rId1" name="chimes.wav" builtIn="1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CBF0-70A1-44F8-844D-79CF2E4AC678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0D00-3323-4807-81AD-6DD61740F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CBF0-70A1-44F8-844D-79CF2E4AC678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0D00-3323-4807-81AD-6DD61740F1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CBF0-70A1-44F8-844D-79CF2E4AC678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0D00-3323-4807-81AD-6DD61740F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CBF0-70A1-44F8-844D-79CF2E4AC678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0D00-3323-4807-81AD-6DD61740F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43A5D-6A2A-4911-AE6B-0460A55C1B7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ECACBF0-70A1-44F8-844D-79CF2E4AC678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AC30D00-3323-4807-81AD-6DD61740F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CACBF0-70A1-44F8-844D-79CF2E4AC678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C30D00-3323-4807-81AD-6DD61740F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ECACBF0-70A1-44F8-844D-79CF2E4AC678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AC30D00-3323-4807-81AD-6DD61740F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CACBF0-70A1-44F8-844D-79CF2E4AC678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C30D00-3323-4807-81AD-6DD61740F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CACBF0-70A1-44F8-844D-79CF2E4AC678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C30D00-3323-4807-81AD-6DD61740F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CBF0-70A1-44F8-844D-79CF2E4AC678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0D00-3323-4807-81AD-6DD61740F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CACBF0-70A1-44F8-844D-79CF2E4AC678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C30D00-3323-4807-81AD-6DD61740F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ECACBF0-70A1-44F8-844D-79CF2E4AC678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C30D00-3323-4807-81AD-6DD61740F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CACBF0-70A1-44F8-844D-79CF2E4AC678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C30D00-3323-4807-81AD-6DD61740F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CACBF0-70A1-44F8-844D-79CF2E4AC678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C30D00-3323-4807-81AD-6DD61740F1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CACBF0-70A1-44F8-844D-79CF2E4AC678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C30D00-3323-4807-81AD-6DD61740F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ECACBF0-70A1-44F8-844D-79CF2E4AC678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AC30D00-3323-4807-81AD-6DD61740F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43A5D-6A2A-4911-AE6B-0460A55C1B7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CBF0-70A1-44F8-844D-79CF2E4AC678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0D00-3323-4807-81AD-6DD61740F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CBF0-70A1-44F8-844D-79CF2E4AC678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0D00-3323-4807-81AD-6DD61740F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CBF0-70A1-44F8-844D-79CF2E4AC678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0D00-3323-4807-81AD-6DD61740F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CBF0-70A1-44F8-844D-79CF2E4AC678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0D00-3323-4807-81AD-6DD61740F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CBF0-70A1-44F8-844D-79CF2E4AC678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AC30D00-3323-4807-81AD-6DD61740F1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audio" Target="../media/audio1.wav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CACBF0-70A1-44F8-844D-79CF2E4AC678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C30D00-3323-4807-81AD-6DD61740F1C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8"/>
    <p:sndAc>
      <p:stSnd>
        <p:snd r:embed="rId13" name="chimes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ECACBF0-70A1-44F8-844D-79CF2E4AC678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AC30D00-3323-4807-81AD-6DD61740F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heel spokes="8"/>
    <p:sndAc>
      <p:stSnd>
        <p:snd r:embed="rId13" name="chimes.wav" builtIn="1"/>
      </p:stSnd>
    </p:sndAc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ECACBF0-70A1-44F8-844D-79CF2E4AC678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AC30D00-3323-4807-81AD-6DD61740F1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2" r:id="rId12"/>
  </p:sldLayoutIdLst>
  <p:transition spd="slow">
    <p:wheel spokes="8"/>
    <p:sndAc>
      <p:stSnd>
        <p:snd r:embed="rId14" name="chimes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5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ECACBF0-70A1-44F8-844D-79CF2E4AC678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AC30D00-3323-4807-81AD-6DD61740F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 spd="slow">
    <p:wheel spokes="8"/>
    <p:sndAc>
      <p:stSnd>
        <p:snd r:embed="rId14" name="chimes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28604"/>
            <a:ext cx="8501090" cy="135732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Відділення філології та мистецтвознавства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429000"/>
            <a:ext cx="7286676" cy="3286148"/>
          </a:xfrm>
        </p:spPr>
        <p:txBody>
          <a:bodyPr>
            <a:normAutofit/>
          </a:bodyPr>
          <a:lstStyle/>
          <a:p>
            <a:r>
              <a:rPr lang="uk-UA" dirty="0" err="1" smtClean="0">
                <a:solidFill>
                  <a:srgbClr val="00B0F0"/>
                </a:solidFill>
              </a:rPr>
              <a:t>Чортківська</a:t>
            </a:r>
            <a:r>
              <a:rPr lang="uk-UA" dirty="0" smtClean="0">
                <a:solidFill>
                  <a:srgbClr val="00B0F0"/>
                </a:solidFill>
              </a:rPr>
              <a:t> гімназія</a:t>
            </a:r>
          </a:p>
          <a:p>
            <a:r>
              <a:rPr lang="uk-UA" dirty="0" smtClean="0">
                <a:solidFill>
                  <a:srgbClr val="00B0F0"/>
                </a:solidFill>
              </a:rPr>
              <a:t> імені Маркіяна Шашкевича</a:t>
            </a:r>
          </a:p>
          <a:p>
            <a:endParaRPr lang="uk-UA" dirty="0" smtClean="0">
              <a:solidFill>
                <a:srgbClr val="00B0F0"/>
              </a:solidFill>
            </a:endParaRPr>
          </a:p>
          <a:p>
            <a:r>
              <a:rPr lang="uk-UA" dirty="0" smtClean="0">
                <a:solidFill>
                  <a:srgbClr val="00B0F0"/>
                </a:solidFill>
              </a:rPr>
              <a:t>Секції </a:t>
            </a:r>
            <a:r>
              <a:rPr lang="uk-UA" dirty="0" err="1" smtClean="0">
                <a:solidFill>
                  <a:srgbClr val="00B0F0"/>
                </a:solidFill>
              </a:rPr>
              <a:t>“Німецька</a:t>
            </a:r>
            <a:r>
              <a:rPr lang="uk-UA" dirty="0" smtClean="0">
                <a:solidFill>
                  <a:srgbClr val="00B0F0"/>
                </a:solidFill>
              </a:rPr>
              <a:t> </a:t>
            </a:r>
            <a:r>
              <a:rPr lang="uk-UA" dirty="0" err="1" smtClean="0">
                <a:solidFill>
                  <a:srgbClr val="00B0F0"/>
                </a:solidFill>
              </a:rPr>
              <a:t>мова”</a:t>
            </a:r>
            <a:r>
              <a:rPr lang="uk-UA" dirty="0" smtClean="0">
                <a:solidFill>
                  <a:srgbClr val="00B0F0"/>
                </a:solidFill>
              </a:rPr>
              <a:t>, </a:t>
            </a:r>
            <a:r>
              <a:rPr lang="uk-UA" dirty="0" err="1" smtClean="0">
                <a:solidFill>
                  <a:srgbClr val="00B0F0"/>
                </a:solidFill>
              </a:rPr>
              <a:t>“Англійська</a:t>
            </a:r>
            <a:r>
              <a:rPr lang="uk-UA" dirty="0" smtClean="0">
                <a:solidFill>
                  <a:srgbClr val="00B0F0"/>
                </a:solidFill>
              </a:rPr>
              <a:t> </a:t>
            </a:r>
            <a:r>
              <a:rPr lang="uk-UA" dirty="0" err="1" smtClean="0">
                <a:solidFill>
                  <a:srgbClr val="00B0F0"/>
                </a:solidFill>
              </a:rPr>
              <a:t>мова”</a:t>
            </a:r>
            <a:endParaRPr lang="uk-UA" dirty="0" smtClean="0">
              <a:solidFill>
                <a:srgbClr val="00B0F0"/>
              </a:solidFill>
            </a:endParaRPr>
          </a:p>
          <a:p>
            <a:r>
              <a:rPr lang="uk-UA" dirty="0" smtClean="0">
                <a:solidFill>
                  <a:srgbClr val="00B0F0"/>
                </a:solidFill>
              </a:rPr>
              <a:t>Конкурс-захист </a:t>
            </a:r>
          </a:p>
          <a:p>
            <a:r>
              <a:rPr lang="uk-UA" dirty="0" smtClean="0">
                <a:solidFill>
                  <a:srgbClr val="00B0F0"/>
                </a:solidFill>
              </a:rPr>
              <a:t>І етап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Рисунок 3" descr="deutschland-reis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4071942"/>
            <a:ext cx="1730360" cy="2235285"/>
          </a:xfrm>
          <a:prstGeom prst="rect">
            <a:avLst/>
          </a:prstGeom>
        </p:spPr>
      </p:pic>
      <p:pic>
        <p:nvPicPr>
          <p:cNvPr id="5" name="Рисунок 4" descr="e12fa7a3-7d94-25a3-41d7-49afe18f5bf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78021">
            <a:off x="2106298" y="1559509"/>
            <a:ext cx="3298168" cy="1956913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chimes.wav" builtIn="1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115064" cy="1142984"/>
          </a:xfrm>
        </p:spPr>
        <p:txBody>
          <a:bodyPr/>
          <a:lstStyle/>
          <a:p>
            <a:r>
              <a:rPr lang="uk-UA" dirty="0" smtClean="0">
                <a:solidFill>
                  <a:srgbClr val="92D050"/>
                </a:solidFill>
              </a:rPr>
              <a:t>Німецька мова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5" name="Рисунок 4" descr="PB2110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000108"/>
            <a:ext cx="3857652" cy="2893239"/>
          </a:xfrm>
          <a:prstGeom prst="rect">
            <a:avLst/>
          </a:prstGeom>
        </p:spPr>
      </p:pic>
      <p:pic>
        <p:nvPicPr>
          <p:cNvPr id="7" name="Содержимое 6" descr="PB211048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143504" y="3286124"/>
            <a:ext cx="3579023" cy="2684267"/>
          </a:xfrm>
        </p:spPr>
      </p:pic>
      <p:pic>
        <p:nvPicPr>
          <p:cNvPr id="8" name="Содержимое 3" descr="deutschland_i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694" y="357166"/>
            <a:ext cx="3075873" cy="2643206"/>
          </a:xfrm>
          <a:prstGeom prst="rect">
            <a:avLst/>
          </a:prstGeom>
        </p:spPr>
      </p:pic>
      <p:pic>
        <p:nvPicPr>
          <p:cNvPr id="10" name="Рисунок 9" descr="PB21105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728" y="4143380"/>
            <a:ext cx="3333741" cy="2500305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chimes.wav" builtIn="1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B21105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285728"/>
            <a:ext cx="3857652" cy="2893239"/>
          </a:xfrm>
        </p:spPr>
      </p:pic>
      <p:pic>
        <p:nvPicPr>
          <p:cNvPr id="5" name="Рисунок 4" descr="PB2110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2928934"/>
            <a:ext cx="3786182" cy="2839635"/>
          </a:xfrm>
          <a:prstGeom prst="rect">
            <a:avLst/>
          </a:prstGeom>
        </p:spPr>
      </p:pic>
      <p:pic>
        <p:nvPicPr>
          <p:cNvPr id="6" name="Рисунок 5" descr="PB2110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3679009"/>
            <a:ext cx="3786214" cy="2839659"/>
          </a:xfrm>
          <a:prstGeom prst="rect">
            <a:avLst/>
          </a:prstGeom>
        </p:spPr>
      </p:pic>
      <p:pic>
        <p:nvPicPr>
          <p:cNvPr id="8" name="Рисунок 7" descr="baf43f3ad8ab49e906506d51595cfbe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438" y="500042"/>
            <a:ext cx="3011317" cy="2005964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7500990" cy="1274786"/>
          </a:xfrm>
        </p:spPr>
        <p:txBody>
          <a:bodyPr>
            <a:normAutofit/>
          </a:bodyPr>
          <a:lstStyle/>
          <a:p>
            <a:r>
              <a:rPr lang="uk-UA" sz="4400" dirty="0" smtClean="0"/>
              <a:t>Англійська мова</a:t>
            </a:r>
            <a:endParaRPr lang="ru-RU" sz="4400" dirty="0"/>
          </a:p>
        </p:txBody>
      </p:sp>
      <p:pic>
        <p:nvPicPr>
          <p:cNvPr id="4" name="Содержимое 3" descr="PB21105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1" y="1214422"/>
            <a:ext cx="3929090" cy="2946817"/>
          </a:xfrm>
        </p:spPr>
      </p:pic>
      <p:pic>
        <p:nvPicPr>
          <p:cNvPr id="5" name="Рисунок 4" descr="PB2110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4357694"/>
            <a:ext cx="2952738" cy="2214553"/>
          </a:xfrm>
          <a:prstGeom prst="rect">
            <a:avLst/>
          </a:prstGeom>
        </p:spPr>
      </p:pic>
      <p:pic>
        <p:nvPicPr>
          <p:cNvPr id="6" name="Рисунок 5" descr="PB2110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3214686"/>
            <a:ext cx="2952738" cy="2214553"/>
          </a:xfrm>
          <a:prstGeom prst="rect">
            <a:avLst/>
          </a:prstGeom>
        </p:spPr>
      </p:pic>
      <p:pic>
        <p:nvPicPr>
          <p:cNvPr id="7" name="Рисунок 6" descr="3col_lg_united_kingdom_fla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8" y="357166"/>
            <a:ext cx="3049107" cy="195263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chimes.wav" builtIn="1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6050" y="4500570"/>
            <a:ext cx="6072230" cy="214314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Тема: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uk-UA" sz="2800" dirty="0" smtClean="0"/>
              <a:t>Особливості функціонування</a:t>
            </a:r>
            <a:r>
              <a:rPr lang="de-DE" sz="2800" dirty="0" smtClean="0"/>
              <a:t> </a:t>
            </a:r>
            <a:r>
              <a:rPr lang="ru-RU" sz="2800" dirty="0" err="1" smtClean="0"/>
              <a:t>Германізмів</a:t>
            </a:r>
            <a:r>
              <a:rPr lang="ru-RU" sz="2800" dirty="0" smtClean="0"/>
              <a:t> в </a:t>
            </a:r>
            <a:r>
              <a:rPr lang="ru-RU" sz="2800" dirty="0" err="1" smtClean="0"/>
              <a:t>сучасній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українській</a:t>
            </a:r>
            <a:r>
              <a:rPr lang="ru-RU" sz="2800" dirty="0" smtClean="0"/>
              <a:t> </a:t>
            </a:r>
            <a:r>
              <a:rPr lang="ru-RU" sz="2800" dirty="0" err="1" smtClean="0"/>
              <a:t>мові</a:t>
            </a:r>
            <a:r>
              <a:rPr lang="ru-RU" sz="2800" dirty="0" smtClean="0"/>
              <a:t> та </a:t>
            </a:r>
            <a:r>
              <a:rPr lang="ru-RU" sz="2800" dirty="0" err="1" smtClean="0"/>
              <a:t>західно</a:t>
            </a:r>
            <a:r>
              <a:rPr lang="ru-RU" sz="2800" dirty="0" smtClean="0"/>
              <a:t>- </a:t>
            </a:r>
            <a:r>
              <a:rPr lang="ru-RU" sz="2800" dirty="0" err="1" smtClean="0"/>
              <a:t>українських</a:t>
            </a:r>
            <a:r>
              <a:rPr lang="ru-RU" sz="2800" dirty="0" smtClean="0"/>
              <a:t> </a:t>
            </a:r>
            <a:r>
              <a:rPr lang="ru-RU" sz="2800" dirty="0" err="1" smtClean="0"/>
              <a:t>діалектах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0"/>
            <a:ext cx="6072230" cy="2214554"/>
          </a:xfrm>
        </p:spPr>
        <p:txBody>
          <a:bodyPr>
            <a:normAutofit fontScale="70000" lnSpcReduction="20000"/>
          </a:bodyPr>
          <a:lstStyle/>
          <a:p>
            <a:endParaRPr lang="uk-UA" dirty="0" smtClean="0"/>
          </a:p>
          <a:p>
            <a:endParaRPr lang="uk-UA" sz="2800" dirty="0" smtClean="0"/>
          </a:p>
          <a:p>
            <a:r>
              <a:rPr lang="en-GB" sz="3200" dirty="0" smtClean="0">
                <a:solidFill>
                  <a:srgbClr val="00B0F0"/>
                </a:solidFill>
              </a:rPr>
              <a:t>Das </a:t>
            </a:r>
            <a:r>
              <a:rPr lang="en-GB" sz="3200" dirty="0" err="1" smtClean="0">
                <a:solidFill>
                  <a:srgbClr val="00B0F0"/>
                </a:solidFill>
              </a:rPr>
              <a:t>Thema</a:t>
            </a:r>
            <a:r>
              <a:rPr lang="de-DE" sz="3200" dirty="0" smtClean="0">
                <a:solidFill>
                  <a:srgbClr val="00B0F0"/>
                </a:solidFill>
              </a:rPr>
              <a:t>:</a:t>
            </a:r>
          </a:p>
          <a:p>
            <a:r>
              <a:rPr lang="de-DE" sz="3200" dirty="0" smtClean="0">
                <a:solidFill>
                  <a:srgbClr val="00B0F0"/>
                </a:solidFill>
              </a:rPr>
              <a:t>“Besonderheiten des Funktionieren der Germanismen in der gegenwärtigen ukrainischen Sprache und in den westukrainischen Dialekten .“</a:t>
            </a:r>
            <a:endParaRPr lang="ru-RU" sz="3200" dirty="0">
              <a:solidFill>
                <a:srgbClr val="00B0F0"/>
              </a:solidFill>
            </a:endParaRPr>
          </a:p>
        </p:txBody>
      </p:sp>
      <p:pic>
        <p:nvPicPr>
          <p:cNvPr id="4" name="Рисунок 3" descr="p_img_577812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85728"/>
            <a:ext cx="3643338" cy="2045368"/>
          </a:xfrm>
          <a:prstGeom prst="rect">
            <a:avLst/>
          </a:prstGeom>
        </p:spPr>
      </p:pic>
      <p:pic>
        <p:nvPicPr>
          <p:cNvPr id="5" name="Рисунок 4" descr="1252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2285992"/>
            <a:ext cx="2618674" cy="1966915"/>
          </a:xfrm>
          <a:prstGeom prst="rect">
            <a:avLst/>
          </a:prstGeom>
        </p:spPr>
      </p:pic>
      <p:pic>
        <p:nvPicPr>
          <p:cNvPr id="7" name="Рисунок 6" descr="wwqqw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2857496"/>
            <a:ext cx="1811829" cy="3664613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96900" y="1"/>
            <a:ext cx="8089900" cy="2000239"/>
          </a:xfrm>
        </p:spPr>
        <p:txBody>
          <a:bodyPr/>
          <a:lstStyle/>
          <a:p>
            <a:pPr eaLnBrk="1" hangingPunct="1"/>
            <a:r>
              <a:rPr lang="de-DE" sz="2500" b="1" i="1" dirty="0" smtClean="0">
                <a:solidFill>
                  <a:schemeClr val="tx1"/>
                </a:solidFill>
                <a:latin typeface="Times New Roman" pitchFamily="18" charset="0"/>
              </a:rPr>
              <a:t>Das Thema</a:t>
            </a:r>
            <a:r>
              <a:rPr lang="de-DE" sz="2500" dirty="0" smtClean="0">
                <a:solidFill>
                  <a:schemeClr val="tx1"/>
                </a:solidFill>
                <a:latin typeface="Times New Roman" pitchFamily="18" charset="0"/>
              </a:rPr>
              <a:t> der wissenschaftlichen Arbeit ist „Vergleichende Analyse der verfügbaren Phraseologismen – Animalismen in der deutschen und ukrainischen Sprachen“.</a:t>
            </a:r>
            <a:endParaRPr lang="ru-RU" sz="25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5143512"/>
            <a:ext cx="5472112" cy="1500198"/>
          </a:xfrm>
        </p:spPr>
        <p:txBody>
          <a:bodyPr>
            <a:normAutofit fontScale="92500" lnSpcReduction="10000"/>
          </a:bodyPr>
          <a:lstStyle/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sz="2800" b="1" i="1" dirty="0" smtClean="0">
                <a:latin typeface="Times New Roman" pitchFamily="18" charset="0"/>
              </a:rPr>
              <a:t>Темою </a:t>
            </a:r>
            <a:r>
              <a:rPr lang="uk-UA" sz="2800" dirty="0" smtClean="0">
                <a:latin typeface="Times New Roman" pitchFamily="18" charset="0"/>
              </a:rPr>
              <a:t>роботи є зіставний 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sz="2800" dirty="0" smtClean="0">
                <a:latin typeface="Times New Roman" pitchFamily="18" charset="0"/>
              </a:rPr>
              <a:t>аналіз наявних фразеологізмів –  анімалізмів в українській та німецькій мовах.</a:t>
            </a:r>
            <a:endParaRPr lang="ru-RU" sz="2800" dirty="0" smtClean="0">
              <a:latin typeface="Times New Roman" pitchFamily="18" charset="0"/>
            </a:endParaRPr>
          </a:p>
        </p:txBody>
      </p:sp>
      <p:pic>
        <p:nvPicPr>
          <p:cNvPr id="3076" name="Picture 7" descr="question-mark1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45956" y="2327275"/>
            <a:ext cx="3398044" cy="4530725"/>
          </a:xfrm>
        </p:spPr>
      </p:pic>
      <p:pic>
        <p:nvPicPr>
          <p:cNvPr id="5" name="Рисунок 4" descr="PB2110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643050"/>
            <a:ext cx="4214842" cy="3287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E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E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Обычная">
      <a:dk1>
        <a:sysClr val="windowText" lastClr="000000"/>
      </a:dk1>
      <a:lt1>
        <a:sysClr val="window" lastClr="FFFE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E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72</TotalTime>
  <Words>84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Поток</vt:lpstr>
      <vt:lpstr>Апекс</vt:lpstr>
      <vt:lpstr>Трек</vt:lpstr>
      <vt:lpstr>Изящная</vt:lpstr>
      <vt:lpstr>Відділення філології та мистецтвознавства</vt:lpstr>
      <vt:lpstr>Німецька мова</vt:lpstr>
      <vt:lpstr>Слайд 3</vt:lpstr>
      <vt:lpstr>Англійська мова</vt:lpstr>
      <vt:lpstr>Тема: «Особливості функціонування Германізмів в сучасній українській мові та західно- українських діалектах»</vt:lpstr>
      <vt:lpstr>Das Thema der wissenschaftlichen Arbeit ist „Vergleichende Analyse der verfügbaren Phraseologismen – Animalismen in der deutschen und ukrainischen Sprachen“.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Відділення філології та мистецтвознавства</dc:title>
  <dc:creator>Admin</dc:creator>
  <cp:lastModifiedBy>Admin</cp:lastModifiedBy>
  <cp:revision>15</cp:revision>
  <dcterms:created xsi:type="dcterms:W3CDTF">2011-01-11T17:55:42Z</dcterms:created>
  <dcterms:modified xsi:type="dcterms:W3CDTF">2011-01-11T19:47:22Z</dcterms:modified>
</cp:coreProperties>
</file>