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6" r:id="rId3"/>
    <p:sldId id="288" r:id="rId4"/>
    <p:sldId id="293" r:id="rId5"/>
    <p:sldId id="295" r:id="rId6"/>
    <p:sldId id="291" r:id="rId7"/>
    <p:sldId id="296" r:id="rId8"/>
    <p:sldId id="294" r:id="rId9"/>
    <p:sldId id="292" r:id="rId10"/>
    <p:sldId id="290" r:id="rId11"/>
    <p:sldId id="297" r:id="rId12"/>
    <p:sldId id="298" r:id="rId13"/>
    <p:sldId id="258" r:id="rId14"/>
    <p:sldId id="300" r:id="rId15"/>
    <p:sldId id="334" r:id="rId16"/>
    <p:sldId id="301" r:id="rId17"/>
    <p:sldId id="256" r:id="rId18"/>
    <p:sldId id="313" r:id="rId19"/>
    <p:sldId id="315" r:id="rId20"/>
    <p:sldId id="317" r:id="rId21"/>
    <p:sldId id="285" r:id="rId22"/>
    <p:sldId id="319" r:id="rId23"/>
    <p:sldId id="318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806D62"/>
    <a:srgbClr val="800000"/>
    <a:srgbClr val="990000"/>
    <a:srgbClr val="5C5148"/>
    <a:srgbClr val="FCB7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2" autoAdjust="0"/>
    <p:restoredTop sz="9464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86E5D-B2C3-4CA5-9F8F-9CC5D7E581C1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12DC6-CE10-40C2-9F9D-02EA6D853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B5D24-9542-4960-A8B4-2BA188DF3AD3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A87BD-34FD-4779-952A-31A51D45E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360-A4C6-4D4C-8FB3-C22E973C35E2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7E79A-EDB4-457C-B134-908F702F2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E052-619B-456F-A501-D6BD1A4E8444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37E93-5991-4D79-82F1-27CDC8721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34AC-1B8C-4699-AD34-2B0314E7592D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359D4-3178-4C43-93BC-C04ED842A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179C5-F0FB-4EF9-A701-79E6D4DFF8D3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788-1EE3-49E8-84AC-BCB8E0FA7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4D70D-3E5F-4CE1-89A8-9AB8C5DEA213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DE4B-64AA-443D-9BFD-4C4CB972D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1784-C8D6-48B1-9709-201BFF2E3C12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9A55A-6F3A-4BB8-87A3-081A7A015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1B68-6279-4C13-A266-BA29F89B14BF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6F479-5346-48FA-8395-B0520FCC6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2F662-C49B-4016-BD07-6ADA9456E0A9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62E6F-A340-46FE-8490-59B6E55DC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1F347-262A-4977-BD91-1AF14AF3EBA5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A3F5-066D-46FA-860C-C56C715DC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76191A-18C5-4618-A480-634FE3C8BE21}" type="datetimeFigureOut">
              <a:rPr lang="ru-RU"/>
              <a:pPr>
                <a:defRPr/>
              </a:pPr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AE7897-54F2-4E8A-BB7E-B433DE996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4;&#1054;&#1050;&#1059;&#1052;&#1045;&#1053;&#1058;&#1067;\&#1044;&#1056;&#1059;&#1043;&#1048;&#1045;%20&#1044;&#1054;&#1050;&#1059;&#1052;&#1045;&#1053;&#1058;&#1067;\&#1055;&#1088;&#1077;&#1079;&#1077;&#1085;&#1090;&#1072;&#1094;&#1080;&#1103;%20&#1085;&#1072;%20&#1082;&#1086;&#1085;&#1082;&#1091;&#1088;&#1089;\&#1057;&#1040;&#1052;&#1067;&#1049;%20&#1059;&#1052;&#1053;&#1067;&#1049;%20&#1087;&#1088;&#1077;&#1079;&#1077;&#1085;&#1090;&#1072;&#1094;&#1080;&#1103;-&#1080;&#1075;&#1088;&#1072;\&#1089;&#1072;&#1084;&#1099;&#1081;%20&#1091;&#1084;&#1085;&#1099;&#1081;.mp3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4;&#1054;&#1050;&#1059;&#1052;&#1045;&#1053;&#1058;&#1067;\&#1044;&#1056;&#1059;&#1043;&#1048;&#1045;%20&#1044;&#1054;&#1050;&#1059;&#1052;&#1045;&#1053;&#1058;&#1067;\&#1055;&#1088;&#1077;&#1079;&#1077;&#1085;&#1090;&#1072;&#1094;&#1080;&#1103;%20&#1085;&#1072;%20&#1082;&#1086;&#1085;&#1082;&#1091;&#1088;&#1089;\&#1057;&#1040;&#1052;&#1067;&#1049;%20&#1059;&#1052;&#1053;&#1067;&#1049;%20&#1087;&#1088;&#1077;&#1079;&#1077;&#1085;&#1090;&#1072;&#1094;&#1080;&#1103;-&#1080;&#1075;&#1088;&#1072;\&#1080;&#1090;&#1072;&#1083;&#1100;&#1103;&#1085;&#1089;&#1082;&#1072;&#1103;%20&#1087;&#1086;&#1083;&#1100;&#1082;&#1072;.mp3" TargetMode="External"/><Relationship Id="rId6" Type="http://schemas.openxmlformats.org/officeDocument/2006/relationships/image" Target="../media/image9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4;&#1054;&#1050;&#1059;&#1052;&#1045;&#1053;&#1058;&#1067;\&#1044;&#1056;&#1059;&#1043;&#1048;&#1045;%20&#1044;&#1054;&#1050;&#1059;&#1052;&#1045;&#1053;&#1058;&#1067;\&#1055;&#1088;&#1077;&#1079;&#1077;&#1085;&#1090;&#1072;&#1094;&#1080;&#1103;%20&#1085;&#1072;%20&#1082;&#1086;&#1085;&#1082;&#1091;&#1088;&#1089;\&#1057;&#1040;&#1052;&#1067;&#1049;%20&#1059;&#1052;&#1053;&#1067;&#1049;%20&#1087;&#1088;&#1077;&#1079;&#1077;&#1085;&#1090;&#1072;&#1094;&#1080;&#1103;-&#1080;&#1075;&#1088;&#1072;\&#1063;&#1040;&#1049;&#1050;&#1054;&#1042;&#1057;&#1050;&#1048;&#1049;%20&#1044;&#1045;&#1058;&#1057;&#1050;&#1048;&#1049;%20&#1040;&#1051;&#1068;&#1041;&#1054;&#1052;%20&#1048;&#1075;&#1088;&#1072;%20&#1074;%20&#1083;&#1086;&#1096;&#1072;&#1076;&#1082;&#1080;.mp3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4;&#1054;&#1050;&#1059;&#1052;&#1045;&#1053;&#1058;&#1067;\&#1044;&#1056;&#1059;&#1043;&#1048;&#1045;%20&#1044;&#1054;&#1050;&#1059;&#1052;&#1045;&#1053;&#1058;&#1067;\&#1055;&#1088;&#1077;&#1079;&#1077;&#1085;&#1090;&#1072;&#1094;&#1080;&#1103;%20&#1085;&#1072;%20&#1082;&#1086;&#1085;&#1082;&#1091;&#1088;&#1089;\&#1057;&#1040;&#1052;&#1067;&#1049;%20&#1059;&#1052;&#1053;&#1067;&#1049;%20&#1087;&#1088;&#1077;&#1079;&#1077;&#1085;&#1090;&#1072;&#1094;&#1080;&#1103;-&#1080;&#1075;&#1088;&#1072;\&#1089;&#1072;&#1084;&#1099;&#1081;%20&#1091;&#1084;&#1085;&#1099;&#1081;.mp3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4.xml"/><Relationship Id="rId18" Type="http://schemas.openxmlformats.org/officeDocument/2006/relationships/image" Target="../media/image17.png"/><Relationship Id="rId3" Type="http://schemas.openxmlformats.org/officeDocument/2006/relationships/slide" Target="slide29.xml"/><Relationship Id="rId7" Type="http://schemas.openxmlformats.org/officeDocument/2006/relationships/slide" Target="slide32.xml"/><Relationship Id="rId12" Type="http://schemas.openxmlformats.org/officeDocument/2006/relationships/slide" Target="slide31.xml"/><Relationship Id="rId17" Type="http://schemas.openxmlformats.org/officeDocument/2006/relationships/image" Target="../media/image16.png"/><Relationship Id="rId2" Type="http://schemas.openxmlformats.org/officeDocument/2006/relationships/image" Target="../media/image9.png"/><Relationship Id="rId16" Type="http://schemas.openxmlformats.org/officeDocument/2006/relationships/slide" Target="slide22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11" Type="http://schemas.openxmlformats.org/officeDocument/2006/relationships/slide" Target="slide28.xml"/><Relationship Id="rId5" Type="http://schemas.openxmlformats.org/officeDocument/2006/relationships/slide" Target="slide26.xml"/><Relationship Id="rId15" Type="http://schemas.openxmlformats.org/officeDocument/2006/relationships/slide" Target="slide23.xml"/><Relationship Id="rId10" Type="http://schemas.openxmlformats.org/officeDocument/2006/relationships/slide" Target="slide33.xml"/><Relationship Id="rId19" Type="http://schemas.openxmlformats.org/officeDocument/2006/relationships/slide" Target="slide35.xml"/><Relationship Id="rId4" Type="http://schemas.openxmlformats.org/officeDocument/2006/relationships/image" Target="../media/image10.png"/><Relationship Id="rId9" Type="http://schemas.openxmlformats.org/officeDocument/2006/relationships/slide" Target="slide24.xml"/><Relationship Id="rId1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2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4;&#1054;&#1050;&#1059;&#1052;&#1045;&#1053;&#1058;&#1067;\&#1044;&#1056;&#1059;&#1043;&#1048;&#1045;%20&#1044;&#1054;&#1050;&#1059;&#1052;&#1045;&#1053;&#1058;&#1067;\&#1055;&#1088;&#1077;&#1079;&#1077;&#1085;&#1090;&#1072;&#1094;&#1080;&#1103;%20&#1085;&#1072;%20&#1082;&#1086;&#1085;&#1082;&#1091;&#1088;&#1089;\&#1057;&#1040;&#1052;&#1067;&#1049;%20&#1059;&#1052;&#1053;&#1067;&#1049;%20&#1087;&#1088;&#1077;&#1079;&#1077;&#1085;&#1090;&#1072;&#1094;&#1080;&#1103;-&#1080;&#1075;&#1088;&#1072;\&#1089;&#1072;&#1084;&#1099;&#1081;%20&#1091;&#1084;&#1085;&#1099;&#1081;.mp3" TargetMode="Externa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3.wav"/><Relationship Id="rId7" Type="http://schemas.openxmlformats.org/officeDocument/2006/relationships/image" Target="../media/image2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4;&#1054;&#1050;&#1059;&#1052;&#1045;&#1053;&#1058;&#1067;\&#1044;&#1056;&#1059;&#1043;&#1048;&#1045;%20&#1044;&#1054;&#1050;&#1059;&#1052;&#1045;&#1053;&#1058;&#1067;\&#1055;&#1088;&#1077;&#1079;&#1077;&#1085;&#1090;&#1072;&#1094;&#1080;&#1103;%20&#1085;&#1072;%20&#1082;&#1086;&#1085;&#1082;&#1091;&#1088;&#1089;\&#1057;&#1040;&#1052;&#1067;&#1049;%20&#1059;&#1052;&#1053;&#1067;&#1049;%20&#1087;&#1088;&#1077;&#1079;&#1077;&#1085;&#1090;&#1072;&#1094;&#1080;&#1103;-&#1080;&#1075;&#1088;&#1072;\&#1089;&#1072;&#1084;&#1099;&#1081;%20&#1091;&#1084;&#1085;&#1099;&#1081;.mp3" TargetMode="Externa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audio" Target="../media/audio3.wav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71600" y="4365104"/>
            <a:ext cx="5544616" cy="2278584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dirty="0" err="1" smtClean="0">
                <a:solidFill>
                  <a:schemeClr val="bg1">
                    <a:lumMod val="85000"/>
                  </a:schemeClr>
                </a:solidFill>
              </a:rPr>
              <a:t>Лазорко</a:t>
            </a:r>
            <a:r>
              <a:rPr lang="uk-UA" sz="3600" dirty="0" smtClean="0">
                <a:solidFill>
                  <a:schemeClr val="bg1">
                    <a:lumMod val="85000"/>
                  </a:schemeClr>
                </a:solidFill>
              </a:rPr>
              <a:t> Євген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dirty="0" smtClean="0">
                <a:solidFill>
                  <a:schemeClr val="bg1">
                    <a:lumMod val="85000"/>
                  </a:schemeClr>
                </a:solidFill>
              </a:rPr>
              <a:t>Миронович</a:t>
            </a:r>
            <a:endParaRPr lang="ru-RU" sz="2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43938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r>
              <a:rPr lang="ru-RU" sz="28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Батьківщиною джазу є…</a:t>
            </a:r>
            <a:endParaRPr lang="ru-RU" sz="2800" i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2143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5" y="3286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143375" y="4500563"/>
            <a:ext cx="571500" cy="571500"/>
          </a:xfrm>
          <a:noFill/>
        </p:spPr>
      </p:pic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5" y="5715000"/>
            <a:ext cx="5476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000500" y="3071813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500" y="1928813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500" y="4286250"/>
            <a:ext cx="4071938" cy="9286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00500" y="5500688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14876" y="2143116"/>
            <a:ext cx="196541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УКРАЇНА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5715016"/>
            <a:ext cx="206761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ПОЛЬЩА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4876" y="4500570"/>
            <a:ext cx="221406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АМЕРИКА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4876" y="3286124"/>
            <a:ext cx="205998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ФРАНЦІЯ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CF6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CF6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CF62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CF6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307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8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Сонату №14 («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Місячну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 написав…</a:t>
            </a: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2143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5" y="3286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143375" y="4500563"/>
            <a:ext cx="571500" cy="571500"/>
          </a:xfrm>
          <a:noFill/>
        </p:spPr>
      </p:pic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5" y="5715000"/>
            <a:ext cx="5476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000500" y="3071813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500" y="1928813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500" y="4286250"/>
            <a:ext cx="4071938" cy="9286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00500" y="5500688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14876" y="2143116"/>
            <a:ext cx="316484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ШОСТАКОВИЧ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5715016"/>
            <a:ext cx="194995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МОЦАРТ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4876" y="4500570"/>
            <a:ext cx="107593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3200" b="1" i="1" dirty="0" err="1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ГРІГ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4876" y="3286124"/>
            <a:ext cx="245394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БЕТХОВЕН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CF6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CF6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CF6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CF6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307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</a:t>
            </a:r>
            <a:b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32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календарно-обрядового циклу </a:t>
            </a:r>
            <a:r>
              <a:rPr lang="ru-RU" sz="32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характерні</a:t>
            </a: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величальні</a:t>
            </a: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пісні</a:t>
            </a: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i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2143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5" y="3286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143375" y="4500563"/>
            <a:ext cx="571500" cy="571500"/>
          </a:xfrm>
          <a:noFill/>
        </p:spPr>
      </p:pic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5" y="5715000"/>
            <a:ext cx="5476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000500" y="3071813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500" y="1928813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500" y="4286250"/>
            <a:ext cx="4071938" cy="9286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00500" y="5500688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14876" y="2143116"/>
            <a:ext cx="257519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ЗИМОВОГО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5715016"/>
            <a:ext cx="282904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ВЕСНЯНОГО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4876" y="4500570"/>
            <a:ext cx="266592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ОСІННЬОГО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4876" y="3286124"/>
            <a:ext cx="228601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ЛІТНЬОГО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307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Автором 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пісень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Івасюк</a:t>
            </a:r>
            <a:r>
              <a:rPr lang="en-US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i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2143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5" y="3286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143375" y="4500563"/>
            <a:ext cx="571500" cy="571500"/>
          </a:xfrm>
          <a:noFill/>
        </p:spPr>
      </p:pic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5" y="5715000"/>
            <a:ext cx="5476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000500" y="3071813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500" y="1928813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500" y="4286250"/>
            <a:ext cx="4071938" cy="9286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00500" y="5500688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14876" y="2143116"/>
            <a:ext cx="164660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ЯСЕНИ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5715016"/>
            <a:ext cx="332155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МОЯ СТЕЖИНА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4876" y="4500570"/>
            <a:ext cx="246093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КИЄВЕ МІЙ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4876" y="3286124"/>
            <a:ext cx="249164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ВОДОГРАЙ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CF6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CF6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CF6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CF6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307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11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Народна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сучасна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французька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естрадна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пісня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2143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5" y="3286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143375" y="4500563"/>
            <a:ext cx="571500" cy="571500"/>
          </a:xfrm>
          <a:noFill/>
        </p:spPr>
      </p:pic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5" y="5715000"/>
            <a:ext cx="5476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000500" y="3071813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500" y="1928813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500" y="4286250"/>
            <a:ext cx="4071938" cy="9286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00500" y="5500688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14876" y="3286124"/>
            <a:ext cx="209223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ШАНСОН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5715016"/>
            <a:ext cx="190270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ГОСПЕЛ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4876" y="4500570"/>
            <a:ext cx="250504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СЕРЕНАДА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4876" y="2143116"/>
            <a:ext cx="145443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БЛЮЗ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307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5716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1963 року стало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популярним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писати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англійську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назву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комахи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помилкою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слово…</a:t>
            </a: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2143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5" y="3286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143375" y="4500563"/>
            <a:ext cx="571500" cy="571500"/>
          </a:xfrm>
          <a:noFill/>
        </p:spPr>
      </p:pic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5" y="5715000"/>
            <a:ext cx="5476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000500" y="3071813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500" y="1928813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500" y="4286250"/>
            <a:ext cx="4071938" cy="9286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00500" y="5500688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14876" y="2214554"/>
            <a:ext cx="392909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</a:t>
            </a:r>
            <a:r>
              <a:rPr lang="ru-RU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МЕТЕЛИКИ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5715016"/>
            <a:ext cx="274466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</a:t>
            </a:r>
            <a:r>
              <a:rPr lang="ru-RU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ЦВІРКУНИ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4876" y="4500570"/>
            <a:ext cx="195758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</a:t>
            </a:r>
            <a:r>
              <a:rPr lang="ru-RU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ЖУКИ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4876" y="3286124"/>
            <a:ext cx="244669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</a:t>
            </a:r>
            <a:r>
              <a:rPr lang="ru-RU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ДЖМЕЛІ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307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l="3125" t="3112" r="3125" b="3527"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071802" y="2214554"/>
            <a:ext cx="4643470" cy="1428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1" name="Заголовок 4"/>
          <p:cNvSpPr>
            <a:spLocks noGrp="1"/>
          </p:cNvSpPr>
          <p:nvPr>
            <p:ph type="ctrTitle"/>
          </p:nvPr>
        </p:nvSpPr>
        <p:spPr>
          <a:xfrm>
            <a:off x="2500312" y="1571625"/>
            <a:ext cx="5357836" cy="2428879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ТУР</a:t>
            </a:r>
          </a:p>
        </p:txBody>
      </p:sp>
      <p:pic>
        <p:nvPicPr>
          <p:cNvPr id="9" name="самый умны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38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/>
          <a:srcRect b="8571"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 l="2326" t="2857" r="2344" b="11428"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grpSp>
        <p:nvGrpSpPr>
          <p:cNvPr id="2" name="Группа 33"/>
          <p:cNvGrpSpPr>
            <a:grpSpLocks/>
          </p:cNvGrpSpPr>
          <p:nvPr/>
        </p:nvGrpSpPr>
        <p:grpSpPr bwMode="auto">
          <a:xfrm>
            <a:off x="714375" y="2071688"/>
            <a:ext cx="2500313" cy="1357312"/>
            <a:chOff x="500063" y="1785938"/>
            <a:chExt cx="2000250" cy="785812"/>
          </a:xfrm>
        </p:grpSpPr>
        <p:pic>
          <p:nvPicPr>
            <p:cNvPr id="1847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0063" y="1785938"/>
              <a:ext cx="2000250" cy="78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>
              <a:hlinkClick r:id="rId8" action="ppaction://hlinksldjump"/>
            </p:cNvPr>
            <p:cNvSpPr txBox="1"/>
            <p:nvPr/>
          </p:nvSpPr>
          <p:spPr>
            <a:xfrm>
              <a:off x="557213" y="1992731"/>
              <a:ext cx="1915461" cy="33855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ru-RU" sz="3200" b="1" i="1" dirty="0" err="1" smtClean="0">
                  <a:ln w="50800"/>
                  <a:solidFill>
                    <a:schemeClr val="bg2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динаміка</a:t>
              </a:r>
              <a:endParaRPr lang="ru-RU" sz="3200" b="1" i="1" dirty="0">
                <a:ln w="50800"/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grpSp>
        <p:nvGrpSpPr>
          <p:cNvPr id="3" name="Группа 39"/>
          <p:cNvGrpSpPr>
            <a:grpSpLocks/>
          </p:cNvGrpSpPr>
          <p:nvPr/>
        </p:nvGrpSpPr>
        <p:grpSpPr bwMode="auto">
          <a:xfrm>
            <a:off x="3429000" y="2071688"/>
            <a:ext cx="2428875" cy="1357312"/>
            <a:chOff x="2571750" y="1785938"/>
            <a:chExt cx="2000250" cy="785812"/>
          </a:xfrm>
        </p:grpSpPr>
        <p:pic>
          <p:nvPicPr>
            <p:cNvPr id="1847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71750" y="1785938"/>
              <a:ext cx="2000250" cy="78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3042397" y="1992731"/>
              <a:ext cx="1091520" cy="33855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ru-RU" sz="3200" b="1" i="1" dirty="0">
                  <a:ln w="50800"/>
                  <a:solidFill>
                    <a:schemeClr val="bg2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темп</a:t>
              </a:r>
            </a:p>
          </p:txBody>
        </p:sp>
      </p:grpSp>
      <p:grpSp>
        <p:nvGrpSpPr>
          <p:cNvPr id="4" name="Группа 45"/>
          <p:cNvGrpSpPr>
            <a:grpSpLocks/>
          </p:cNvGrpSpPr>
          <p:nvPr/>
        </p:nvGrpSpPr>
        <p:grpSpPr bwMode="auto">
          <a:xfrm>
            <a:off x="6072188" y="2087563"/>
            <a:ext cx="2428875" cy="1341437"/>
            <a:chOff x="4643438" y="1950241"/>
            <a:chExt cx="2000250" cy="785812"/>
          </a:xfrm>
        </p:grpSpPr>
        <p:pic>
          <p:nvPicPr>
            <p:cNvPr id="1846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43438" y="1950241"/>
              <a:ext cx="2000250" cy="78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5114085" y="2150260"/>
              <a:ext cx="1204240" cy="34251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ru-RU" sz="3200" b="1" i="1" dirty="0">
                  <a:ln w="50800"/>
                  <a:solidFill>
                    <a:schemeClr val="bg2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ритм</a:t>
              </a:r>
            </a:p>
          </p:txBody>
        </p:sp>
      </p:grpSp>
      <p:grpSp>
        <p:nvGrpSpPr>
          <p:cNvPr id="5" name="Группа 47"/>
          <p:cNvGrpSpPr>
            <a:grpSpLocks/>
          </p:cNvGrpSpPr>
          <p:nvPr/>
        </p:nvGrpSpPr>
        <p:grpSpPr bwMode="auto">
          <a:xfrm>
            <a:off x="714375" y="3571875"/>
            <a:ext cx="2500313" cy="1285875"/>
            <a:chOff x="6715125" y="1785938"/>
            <a:chExt cx="2000250" cy="785812"/>
          </a:xfrm>
        </p:grpSpPr>
        <p:pic>
          <p:nvPicPr>
            <p:cNvPr id="1846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15125" y="1785938"/>
              <a:ext cx="2000250" cy="78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6829425" y="1960563"/>
              <a:ext cx="1745606" cy="35736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ru-RU" sz="3200" b="1" i="1" dirty="0" err="1" smtClean="0">
                  <a:ln w="50800"/>
                  <a:solidFill>
                    <a:schemeClr val="bg2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мелодія</a:t>
              </a:r>
              <a:endParaRPr lang="ru-RU" sz="3200" b="1" i="1" dirty="0">
                <a:ln w="50800"/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grpSp>
        <p:nvGrpSpPr>
          <p:cNvPr id="6" name="Группа 53"/>
          <p:cNvGrpSpPr>
            <a:grpSpLocks/>
          </p:cNvGrpSpPr>
          <p:nvPr/>
        </p:nvGrpSpPr>
        <p:grpSpPr bwMode="auto">
          <a:xfrm>
            <a:off x="3429000" y="3571875"/>
            <a:ext cx="2428875" cy="1285875"/>
            <a:chOff x="3428992" y="3571876"/>
            <a:chExt cx="2428893" cy="1285884"/>
          </a:xfrm>
        </p:grpSpPr>
        <p:pic>
          <p:nvPicPr>
            <p:cNvPr id="1846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8992" y="3571876"/>
              <a:ext cx="2428893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3857620" y="3857628"/>
              <a:ext cx="1556272" cy="58477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>
                <a:defRPr/>
              </a:pPr>
              <a:r>
                <a:rPr lang="ru-RU" sz="3200" b="1" i="1" dirty="0" err="1" smtClean="0">
                  <a:ln w="50800"/>
                  <a:solidFill>
                    <a:schemeClr val="bg2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розмір</a:t>
              </a:r>
              <a:endParaRPr lang="ru-RU" sz="3200" b="1" i="1" dirty="0">
                <a:ln w="50800"/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grpSp>
        <p:nvGrpSpPr>
          <p:cNvPr id="7" name="Группа 54"/>
          <p:cNvGrpSpPr>
            <a:grpSpLocks/>
          </p:cNvGrpSpPr>
          <p:nvPr/>
        </p:nvGrpSpPr>
        <p:grpSpPr bwMode="auto">
          <a:xfrm>
            <a:off x="6072188" y="3571875"/>
            <a:ext cx="2428875" cy="1285875"/>
            <a:chOff x="6072197" y="3571876"/>
            <a:chExt cx="2428893" cy="1285884"/>
          </a:xfrm>
        </p:grpSpPr>
        <p:pic>
          <p:nvPicPr>
            <p:cNvPr id="1846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72197" y="3571876"/>
              <a:ext cx="2428893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6286512" y="3857628"/>
              <a:ext cx="2045175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ru-RU" sz="3200" b="1" i="1" dirty="0">
                  <a:ln w="50800"/>
                  <a:solidFill>
                    <a:schemeClr val="bg2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фактура</a:t>
              </a:r>
            </a:p>
          </p:txBody>
        </p:sp>
      </p:grpSp>
      <p:sp>
        <p:nvSpPr>
          <p:cNvPr id="33" name="Скругленная прямоугольная выноска 32"/>
          <p:cNvSpPr/>
          <p:nvPr/>
        </p:nvSpPr>
        <p:spPr>
          <a:xfrm>
            <a:off x="428596" y="3571876"/>
            <a:ext cx="8358187" cy="2928938"/>
          </a:xfrm>
          <a:prstGeom prst="wedgeRoundRectCallout">
            <a:avLst>
              <a:gd name="adj1" fmla="val -34718"/>
              <a:gd name="adj2" fmla="val -5552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err="1" smtClean="0">
                <a:solidFill>
                  <a:schemeClr val="tx1"/>
                </a:solidFill>
              </a:rPr>
              <a:t>Поступове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зменшення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сили</a:t>
            </a:r>
            <a:r>
              <a:rPr lang="ru-RU" sz="2800" dirty="0" smtClean="0">
                <a:solidFill>
                  <a:schemeClr val="tx1"/>
                </a:solidFill>
              </a:rPr>
              <a:t> звуку </a:t>
            </a:r>
            <a:endParaRPr lang="ru-RU" sz="2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в </a:t>
            </a:r>
            <a:r>
              <a:rPr lang="ru-RU" sz="2800" dirty="0" err="1" smtClean="0">
                <a:solidFill>
                  <a:schemeClr val="tx1"/>
                </a:solidFill>
              </a:rPr>
              <a:t>музиці</a:t>
            </a:r>
            <a:endParaRPr lang="ru-RU" sz="2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42910" y="4929198"/>
            <a:ext cx="2214562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крещендо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72198" y="5000636"/>
            <a:ext cx="2214563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err="1" smtClean="0"/>
              <a:t>дімінуендо</a:t>
            </a:r>
            <a:endParaRPr lang="ru-RU" sz="2800" dirty="0"/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428596" y="3571876"/>
            <a:ext cx="8358187" cy="2928938"/>
          </a:xfrm>
          <a:prstGeom prst="wedgeRoundRectCallout">
            <a:avLst>
              <a:gd name="adj1" fmla="val -620"/>
              <a:gd name="adj2" fmla="val -5508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err="1" smtClean="0"/>
              <a:t>Музичний</a:t>
            </a:r>
            <a:r>
              <a:rPr lang="ru-RU" sz="2800" dirty="0" smtClean="0"/>
              <a:t> </a:t>
            </a:r>
            <a:r>
              <a:rPr lang="ru-RU" sz="2800" dirty="0"/>
              <a:t>темп, </a:t>
            </a:r>
            <a:r>
              <a:rPr lang="ru-RU" sz="2800" dirty="0" err="1" smtClean="0"/>
              <a:t>найбільш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характерний</a:t>
            </a:r>
            <a:r>
              <a:rPr lang="ru-RU" sz="2800" dirty="0" smtClean="0"/>
              <a:t> </a:t>
            </a:r>
            <a:r>
              <a:rPr lang="ru-RU" sz="2800" dirty="0"/>
              <a:t>для </a:t>
            </a:r>
            <a:r>
              <a:rPr lang="ru-RU" sz="2800" dirty="0" smtClean="0"/>
              <a:t>перших </a:t>
            </a:r>
            <a:r>
              <a:rPr lang="ru-RU" sz="2800" dirty="0" err="1" smtClean="0"/>
              <a:t>частин</a:t>
            </a:r>
            <a:r>
              <a:rPr lang="ru-RU" sz="2800" dirty="0" smtClean="0"/>
              <a:t> </a:t>
            </a:r>
            <a:r>
              <a:rPr lang="ru-RU" sz="2800" dirty="0" err="1" smtClean="0"/>
              <a:t>сонати</a:t>
            </a:r>
            <a:r>
              <a:rPr lang="ru-RU" sz="2800" dirty="0" smtClean="0"/>
              <a:t> </a:t>
            </a:r>
            <a:r>
              <a:rPr lang="ru-RU" sz="2800" dirty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симфонії</a:t>
            </a:r>
            <a:endParaRPr lang="ru-RU" sz="2800" dirty="0"/>
          </a:p>
          <a:p>
            <a:pPr algn="ctr">
              <a:defRPr/>
            </a:pPr>
            <a:endParaRPr lang="ru-RU" sz="2800" dirty="0"/>
          </a:p>
          <a:p>
            <a:pPr algn="ctr">
              <a:defRPr/>
            </a:pPr>
            <a:endParaRPr lang="ru-RU" sz="28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215074" y="5000636"/>
            <a:ext cx="242887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allegro</a:t>
            </a:r>
            <a:endParaRPr lang="ru-RU" sz="32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57224" y="5072074"/>
            <a:ext cx="242887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andante</a:t>
            </a:r>
            <a:endParaRPr lang="ru-RU" sz="3200" dirty="0"/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428596" y="3571876"/>
            <a:ext cx="8358187" cy="3000375"/>
          </a:xfrm>
          <a:prstGeom prst="wedgeRoundRectCallout">
            <a:avLst>
              <a:gd name="adj1" fmla="val 32671"/>
              <a:gd name="adj2" fmla="val -5479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/>
              <a:t> </a:t>
            </a:r>
            <a:r>
              <a:rPr lang="uk-UA" sz="3200" dirty="0" err="1" smtClean="0"/>
              <a:t>С</a:t>
            </a:r>
            <a:r>
              <a:rPr lang="ru-RU" sz="3200" dirty="0" err="1" smtClean="0"/>
              <a:t>инкопований</a:t>
            </a:r>
            <a:r>
              <a:rPr lang="ru-RU" sz="3200" dirty="0" smtClean="0"/>
              <a:t> ритм </a:t>
            </a:r>
            <a:r>
              <a:rPr lang="ru-RU" sz="3200" dirty="0" err="1" smtClean="0"/>
              <a:t>характерний</a:t>
            </a:r>
            <a:r>
              <a:rPr lang="ru-RU" sz="3200" dirty="0" smtClean="0"/>
              <a:t> для…</a:t>
            </a:r>
            <a:endParaRPr lang="ru-RU" sz="3200" dirty="0"/>
          </a:p>
          <a:p>
            <a:pPr algn="ctr">
              <a:defRPr/>
            </a:pPr>
            <a:endParaRPr lang="ru-RU" sz="3200" dirty="0"/>
          </a:p>
          <a:p>
            <a:pPr algn="ctr">
              <a:defRPr/>
            </a:pPr>
            <a:endParaRPr lang="ru-RU" sz="32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71538" y="5286388"/>
            <a:ext cx="2357437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smtClean="0"/>
              <a:t>свінгу</a:t>
            </a:r>
            <a:endParaRPr lang="ru-RU" sz="32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643570" y="5214950"/>
            <a:ext cx="2357437" cy="714375"/>
          </a:xfrm>
          <a:prstGeom prst="roundRect">
            <a:avLst>
              <a:gd name="adj" fmla="val 14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dirty="0" smtClean="0"/>
              <a:t>маршу</a:t>
            </a:r>
            <a:endParaRPr lang="ru-RU" sz="3200" dirty="0"/>
          </a:p>
        </p:txBody>
      </p:sp>
      <p:sp>
        <p:nvSpPr>
          <p:cNvPr id="49" name="Скругленная прямоугольная выноска 48"/>
          <p:cNvSpPr/>
          <p:nvPr/>
        </p:nvSpPr>
        <p:spPr>
          <a:xfrm>
            <a:off x="214282" y="214290"/>
            <a:ext cx="8358187" cy="2786063"/>
          </a:xfrm>
          <a:prstGeom prst="wedgeRoundRectCallout">
            <a:avLst>
              <a:gd name="adj1" fmla="val -33117"/>
              <a:gd name="adj2" fmla="val 5732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err="1" smtClean="0"/>
              <a:t>Наспівна</a:t>
            </a:r>
            <a:r>
              <a:rPr lang="ru-RU" sz="3200" dirty="0" smtClean="0"/>
              <a:t> </a:t>
            </a:r>
            <a:r>
              <a:rPr lang="ru-RU" sz="3200" dirty="0" err="1" smtClean="0"/>
              <a:t>мелодія</a:t>
            </a:r>
            <a:endParaRPr lang="ru-RU" sz="3200" dirty="0"/>
          </a:p>
          <a:p>
            <a:pPr algn="ctr">
              <a:defRPr/>
            </a:pPr>
            <a:endParaRPr lang="ru-RU" sz="3200" dirty="0"/>
          </a:p>
          <a:p>
            <a:pPr algn="ctr">
              <a:defRPr/>
            </a:pPr>
            <a:endParaRPr lang="ru-RU" sz="3200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00100" y="1643050"/>
            <a:ext cx="214312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речитатив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929190" y="1643050"/>
            <a:ext cx="2143125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кантилена</a:t>
            </a:r>
          </a:p>
        </p:txBody>
      </p:sp>
      <p:sp>
        <p:nvSpPr>
          <p:cNvPr id="56" name="Скругленная прямоугольная выноска 55"/>
          <p:cNvSpPr/>
          <p:nvPr/>
        </p:nvSpPr>
        <p:spPr>
          <a:xfrm>
            <a:off x="214282" y="214290"/>
            <a:ext cx="8358187" cy="2786063"/>
          </a:xfrm>
          <a:prstGeom prst="wedgeRoundRectCallout">
            <a:avLst>
              <a:gd name="adj1" fmla="val -320"/>
              <a:gd name="adj2" fmla="val 5685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/>
              <a:t> </a:t>
            </a:r>
            <a:r>
              <a:rPr lang="ru-RU" sz="2800" dirty="0" err="1" smtClean="0"/>
              <a:t>Розмір</a:t>
            </a:r>
            <a:r>
              <a:rPr lang="ru-RU" sz="2800" dirty="0" smtClean="0"/>
              <a:t>  ¾  </a:t>
            </a:r>
            <a:r>
              <a:rPr lang="ru-RU" sz="2800" dirty="0" err="1" smtClean="0"/>
              <a:t>характерний</a:t>
            </a:r>
            <a:r>
              <a:rPr lang="ru-RU" sz="2800" dirty="0" smtClean="0"/>
              <a:t> для…</a:t>
            </a:r>
            <a:endParaRPr lang="ru-RU" sz="2800" dirty="0"/>
          </a:p>
          <a:p>
            <a:pPr algn="ctr">
              <a:defRPr/>
            </a:pPr>
            <a:endParaRPr lang="ru-RU" sz="2800" dirty="0"/>
          </a:p>
          <a:p>
            <a:pPr algn="ctr">
              <a:defRPr/>
            </a:pPr>
            <a:r>
              <a:rPr lang="ru-RU" sz="2800" dirty="0"/>
              <a:t> 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14348" y="1571612"/>
            <a:ext cx="2286000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/>
              <a:t> вальсу</a:t>
            </a:r>
            <a:endParaRPr lang="ru-RU" sz="3200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786314" y="1571612"/>
            <a:ext cx="2286000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/>
              <a:t>польки      </a:t>
            </a:r>
            <a:endParaRPr lang="ru-RU" sz="3200" dirty="0"/>
          </a:p>
        </p:txBody>
      </p:sp>
      <p:pic>
        <p:nvPicPr>
          <p:cNvPr id="65" name="итальянская поль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392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Скругленная прямоугольная выноска 65"/>
          <p:cNvSpPr/>
          <p:nvPr/>
        </p:nvSpPr>
        <p:spPr>
          <a:xfrm>
            <a:off x="285720" y="285728"/>
            <a:ext cx="8358187" cy="2786063"/>
          </a:xfrm>
          <a:prstGeom prst="wedgeRoundRectCallout">
            <a:avLst>
              <a:gd name="adj1" fmla="val 34551"/>
              <a:gd name="adj2" fmla="val 5737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err="1" smtClean="0"/>
              <a:t>Який</a:t>
            </a:r>
            <a:r>
              <a:rPr lang="ru-RU" sz="3200" dirty="0" smtClean="0"/>
              <a:t> </a:t>
            </a:r>
            <a:r>
              <a:rPr lang="ru-RU" sz="3200" dirty="0"/>
              <a:t>тип </a:t>
            </a:r>
            <a:r>
              <a:rPr lang="ru-RU" sz="3200" dirty="0" err="1" smtClean="0"/>
              <a:t>фактури</a:t>
            </a:r>
            <a:r>
              <a:rPr lang="ru-RU" sz="3200" dirty="0" smtClean="0"/>
              <a:t>  </a:t>
            </a:r>
            <a:r>
              <a:rPr lang="ru-RU" sz="3200" dirty="0" err="1" smtClean="0"/>
              <a:t>використав</a:t>
            </a:r>
            <a:r>
              <a:rPr lang="ru-RU" sz="3200" dirty="0" smtClean="0"/>
              <a:t> Й.С</a:t>
            </a:r>
            <a:r>
              <a:rPr lang="ru-RU" sz="3200" dirty="0"/>
              <a:t>. Бах в </a:t>
            </a:r>
            <a:r>
              <a:rPr lang="ru-RU" sz="3200" dirty="0" err="1" smtClean="0"/>
              <a:t>інвенціях</a:t>
            </a:r>
            <a:r>
              <a:rPr lang="ru-RU" sz="3200" dirty="0" smtClean="0"/>
              <a:t> </a:t>
            </a:r>
            <a:r>
              <a:rPr lang="ru-RU" sz="3200" dirty="0"/>
              <a:t>і</a:t>
            </a:r>
            <a:r>
              <a:rPr lang="ru-RU" sz="3200" dirty="0" smtClean="0"/>
              <a:t> </a:t>
            </a:r>
            <a:r>
              <a:rPr lang="ru-RU" sz="3200" dirty="0"/>
              <a:t>фугах?</a:t>
            </a:r>
          </a:p>
          <a:p>
            <a:pPr algn="ctr">
              <a:defRPr/>
            </a:pPr>
            <a:endParaRPr lang="ru-RU" sz="3200" dirty="0"/>
          </a:p>
          <a:p>
            <a:pPr algn="ctr">
              <a:defRPr/>
            </a:pPr>
            <a:endParaRPr lang="ru-RU" sz="3200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500034" y="1785926"/>
            <a:ext cx="2786063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err="1" smtClean="0"/>
              <a:t>акордовий</a:t>
            </a:r>
            <a:endParaRPr lang="ru-RU" sz="2800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429124" y="1785926"/>
            <a:ext cx="2928938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err="1" smtClean="0"/>
              <a:t>поліфонічний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7C357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7C357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5C968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5C968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5C968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5C968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5C968"/>
                                      </p:to>
                                    </p:animClr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5C968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5C968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5C968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showWhenStopped="0">
                <p:cTn id="2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5C968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5C968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6" grpId="0" animBg="1"/>
      <p:bldP spid="36" grpId="1" animBg="1"/>
      <p:bldP spid="39" grpId="0" animBg="1"/>
      <p:bldP spid="39" grpId="1" animBg="1"/>
      <p:bldP spid="42" grpId="0" animBg="1"/>
      <p:bldP spid="42" grpId="1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6" grpId="0" animBg="1"/>
      <p:bldP spid="56" grpId="1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66" grpId="0" animBg="1"/>
      <p:bldP spid="66" grpId="1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 b="8571"/>
          <a:stretch>
            <a:fillRect/>
          </a:stretch>
        </p:blipFill>
        <p:spPr bwMode="auto">
          <a:xfrm>
            <a:off x="1587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 l="2326" t="2858" r="2344" b="11428"/>
          <a:stretch>
            <a:fillRect/>
          </a:stretch>
        </p:blipFill>
        <p:spPr bwMode="auto">
          <a:xfrm>
            <a:off x="0" y="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642938" y="1785938"/>
            <a:ext cx="2428875" cy="1357312"/>
            <a:chOff x="642910" y="1785926"/>
            <a:chExt cx="2428893" cy="1357322"/>
          </a:xfrm>
        </p:grpSpPr>
        <p:pic>
          <p:nvPicPr>
            <p:cNvPr id="1949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2910" y="1785926"/>
              <a:ext cx="2428893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071538" y="2143116"/>
              <a:ext cx="1580304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>
                <a:defRPr/>
              </a:pPr>
              <a:r>
                <a:rPr lang="ru-RU" sz="3200" b="1" i="1" dirty="0">
                  <a:ln w="50800"/>
                  <a:solidFill>
                    <a:schemeClr val="bg2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тембр</a:t>
              </a:r>
            </a:p>
          </p:txBody>
        </p:sp>
      </p:grpSp>
      <p:grpSp>
        <p:nvGrpSpPr>
          <p:cNvPr id="3" name="Группа 25"/>
          <p:cNvGrpSpPr>
            <a:grpSpLocks/>
          </p:cNvGrpSpPr>
          <p:nvPr/>
        </p:nvGrpSpPr>
        <p:grpSpPr bwMode="auto">
          <a:xfrm>
            <a:off x="3357563" y="1785938"/>
            <a:ext cx="2428875" cy="1357312"/>
            <a:chOff x="3357554" y="1785926"/>
            <a:chExt cx="2428892" cy="1357322"/>
          </a:xfrm>
        </p:grpSpPr>
        <p:pic>
          <p:nvPicPr>
            <p:cNvPr id="1949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57554" y="1785926"/>
              <a:ext cx="2428892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3643306" y="2143116"/>
              <a:ext cx="1838978" cy="58477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>
                <a:defRPr/>
              </a:pPr>
              <a:r>
                <a:rPr lang="ru-RU" sz="3200" b="1" i="1" dirty="0" err="1" smtClean="0">
                  <a:ln w="50800"/>
                  <a:solidFill>
                    <a:schemeClr val="bg2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рег</a:t>
              </a:r>
              <a:r>
                <a:rPr lang="uk-UA" sz="3200" b="1" i="1" dirty="0" smtClean="0">
                  <a:ln w="50800"/>
                  <a:solidFill>
                    <a:schemeClr val="bg2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і</a:t>
              </a:r>
              <a:r>
                <a:rPr lang="ru-RU" sz="3200" b="1" i="1" dirty="0" err="1" smtClean="0">
                  <a:ln w="50800"/>
                  <a:solidFill>
                    <a:schemeClr val="bg2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стр</a:t>
              </a:r>
              <a:endParaRPr lang="ru-RU" sz="3200" b="1" i="1" dirty="0">
                <a:ln w="50800"/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grpSp>
        <p:nvGrpSpPr>
          <p:cNvPr id="4" name="Группа 30"/>
          <p:cNvGrpSpPr>
            <a:grpSpLocks/>
          </p:cNvGrpSpPr>
          <p:nvPr/>
        </p:nvGrpSpPr>
        <p:grpSpPr bwMode="auto">
          <a:xfrm>
            <a:off x="642938" y="3429000"/>
            <a:ext cx="2428875" cy="1357313"/>
            <a:chOff x="642910" y="3429000"/>
            <a:chExt cx="2428892" cy="1357322"/>
          </a:xfrm>
        </p:grpSpPr>
        <p:pic>
          <p:nvPicPr>
            <p:cNvPr id="1949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2910" y="3429000"/>
              <a:ext cx="2428892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928662" y="3786190"/>
              <a:ext cx="1893467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>
                <a:defRPr/>
              </a:pPr>
              <a:r>
                <a:rPr lang="ru-RU" sz="3200" b="1" i="1" dirty="0">
                  <a:ln w="50800"/>
                  <a:solidFill>
                    <a:schemeClr val="bg2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штрихи</a:t>
              </a:r>
            </a:p>
          </p:txBody>
        </p:sp>
      </p:grpSp>
      <p:grpSp>
        <p:nvGrpSpPr>
          <p:cNvPr id="5" name="Группа 29"/>
          <p:cNvGrpSpPr>
            <a:grpSpLocks/>
          </p:cNvGrpSpPr>
          <p:nvPr/>
        </p:nvGrpSpPr>
        <p:grpSpPr bwMode="auto">
          <a:xfrm>
            <a:off x="6072188" y="1785938"/>
            <a:ext cx="2428875" cy="1357312"/>
            <a:chOff x="6072198" y="1785926"/>
            <a:chExt cx="2428892" cy="1357322"/>
          </a:xfrm>
        </p:grpSpPr>
        <p:pic>
          <p:nvPicPr>
            <p:cNvPr id="1949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72198" y="1785926"/>
              <a:ext cx="2428892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6715140" y="2143116"/>
              <a:ext cx="1330814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>
                <a:defRPr/>
              </a:pPr>
              <a:r>
                <a:rPr lang="ru-RU" sz="3200" b="1" i="1" dirty="0">
                  <a:ln w="50800"/>
                  <a:solidFill>
                    <a:schemeClr val="bg2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метр</a:t>
              </a:r>
            </a:p>
          </p:txBody>
        </p:sp>
      </p:grpSp>
      <p:grpSp>
        <p:nvGrpSpPr>
          <p:cNvPr id="6" name="Группа 37"/>
          <p:cNvGrpSpPr>
            <a:grpSpLocks/>
          </p:cNvGrpSpPr>
          <p:nvPr/>
        </p:nvGrpSpPr>
        <p:grpSpPr bwMode="auto">
          <a:xfrm>
            <a:off x="3357563" y="3429000"/>
            <a:ext cx="2428875" cy="1357313"/>
            <a:chOff x="3357554" y="3429000"/>
            <a:chExt cx="2428892" cy="1357322"/>
          </a:xfrm>
        </p:grpSpPr>
        <p:pic>
          <p:nvPicPr>
            <p:cNvPr id="1948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57554" y="3429000"/>
              <a:ext cx="2428892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571868" y="3786190"/>
              <a:ext cx="2214578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>
                <a:defRPr/>
              </a:pPr>
              <a:r>
                <a:rPr lang="ru-RU" sz="3200" b="1" i="1" dirty="0" err="1" smtClean="0">
                  <a:ln w="50800"/>
                  <a:solidFill>
                    <a:schemeClr val="bg2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гармонія</a:t>
              </a:r>
              <a:endParaRPr lang="ru-RU" sz="3200" b="1" i="1" dirty="0">
                <a:ln w="50800"/>
                <a:solidFill>
                  <a:schemeClr val="bg2"/>
                </a:solidFill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grpSp>
        <p:nvGrpSpPr>
          <p:cNvPr id="7" name="Группа 44"/>
          <p:cNvGrpSpPr>
            <a:grpSpLocks/>
          </p:cNvGrpSpPr>
          <p:nvPr/>
        </p:nvGrpSpPr>
        <p:grpSpPr bwMode="auto">
          <a:xfrm>
            <a:off x="6072188" y="3429000"/>
            <a:ext cx="2428875" cy="1357313"/>
            <a:chOff x="6072198" y="3429000"/>
            <a:chExt cx="2428892" cy="1357322"/>
          </a:xfrm>
        </p:grpSpPr>
        <p:pic>
          <p:nvPicPr>
            <p:cNvPr id="1948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72198" y="3429000"/>
              <a:ext cx="2428892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786578" y="3786190"/>
              <a:ext cx="920445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>
                <a:defRPr/>
              </a:pPr>
              <a:r>
                <a:rPr lang="ru-RU" sz="3200" b="1" i="1" dirty="0">
                  <a:ln w="50800"/>
                  <a:solidFill>
                    <a:schemeClr val="bg2"/>
                  </a:solidFill>
                  <a:effectLst>
                    <a:reflection blurRad="6350" stA="55000" endA="300" endPos="45500" dir="5400000" sy="-100000" algn="bl" rotWithShape="0"/>
                  </a:effectLst>
                </a:rPr>
                <a:t>лад</a:t>
              </a:r>
            </a:p>
          </p:txBody>
        </p:sp>
      </p:grpSp>
      <p:sp>
        <p:nvSpPr>
          <p:cNvPr id="18" name="Скругленная прямоугольная выноска 17"/>
          <p:cNvSpPr/>
          <p:nvPr/>
        </p:nvSpPr>
        <p:spPr>
          <a:xfrm>
            <a:off x="395536" y="4000500"/>
            <a:ext cx="8286750" cy="2857500"/>
          </a:xfrm>
          <a:prstGeom prst="wedgeRoundRectCallout">
            <a:avLst>
              <a:gd name="adj1" fmla="val -37902"/>
              <a:gd name="adj2" fmla="val -5623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err="1" smtClean="0"/>
              <a:t>Тембри</a:t>
            </a:r>
            <a:r>
              <a:rPr lang="ru-RU" sz="2800" dirty="0" smtClean="0"/>
              <a:t> </a:t>
            </a:r>
            <a:r>
              <a:rPr lang="ru-RU" sz="2800" dirty="0" err="1" smtClean="0"/>
              <a:t>якої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групи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інструментів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потрібно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би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використовувати</a:t>
            </a:r>
            <a:r>
              <a:rPr lang="ru-RU" sz="2800" dirty="0" smtClean="0"/>
              <a:t> </a:t>
            </a:r>
            <a:r>
              <a:rPr lang="ru-RU" sz="2800" dirty="0"/>
              <a:t>при </a:t>
            </a:r>
            <a:r>
              <a:rPr lang="ru-RU" sz="2800" dirty="0" err="1" smtClean="0"/>
              <a:t>створенні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пасторальної</a:t>
            </a:r>
            <a:r>
              <a:rPr lang="ru-RU" sz="2800" dirty="0" smtClean="0"/>
              <a:t> теми?</a:t>
            </a:r>
            <a:endParaRPr lang="ru-RU" sz="2800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85852" y="5643578"/>
            <a:ext cx="2143125" cy="92868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err="1" smtClean="0"/>
              <a:t>мідних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духових</a:t>
            </a:r>
            <a:endParaRPr lang="ru-RU" sz="28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0694" y="5715016"/>
            <a:ext cx="2143125" cy="92868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/>
              <a:t>дерев</a:t>
            </a:r>
            <a:r>
              <a:rPr lang="en-US" sz="2800" dirty="0" smtClean="0"/>
              <a:t>’</a:t>
            </a:r>
            <a:r>
              <a:rPr lang="ru-RU" sz="2800" dirty="0" err="1" smtClean="0"/>
              <a:t>яних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духових</a:t>
            </a:r>
            <a:endParaRPr lang="ru-RU" sz="2800" dirty="0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571472" y="4000500"/>
            <a:ext cx="8286750" cy="2857500"/>
          </a:xfrm>
          <a:prstGeom prst="wedgeRoundRectCallout">
            <a:avLst>
              <a:gd name="adj1" fmla="val -316"/>
              <a:gd name="adj2" fmla="val -5678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В </a:t>
            </a:r>
            <a:r>
              <a:rPr lang="ru-RU" sz="3200" dirty="0" err="1" smtClean="0"/>
              <a:t>якому</a:t>
            </a:r>
            <a:r>
              <a:rPr lang="ru-RU" sz="3200" dirty="0" smtClean="0"/>
              <a:t> </a:t>
            </a:r>
            <a:r>
              <a:rPr lang="ru-RU" sz="3200" dirty="0" err="1" smtClean="0"/>
              <a:t>регістрі</a:t>
            </a:r>
            <a:r>
              <a:rPr lang="ru-RU" sz="3200" dirty="0" smtClean="0"/>
              <a:t> </a:t>
            </a:r>
            <a:r>
              <a:rPr lang="ru-RU" sz="3200" dirty="0" err="1" smtClean="0"/>
              <a:t>можуть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виконувати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музику</a:t>
            </a:r>
            <a:r>
              <a:rPr lang="ru-RU" sz="3200" dirty="0" smtClean="0"/>
              <a:t> </a:t>
            </a:r>
            <a:r>
              <a:rPr lang="ru-RU" sz="3200" dirty="0"/>
              <a:t>фагот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/>
              <a:t>контрабас?</a:t>
            </a:r>
          </a:p>
          <a:p>
            <a:pPr algn="ctr">
              <a:defRPr/>
            </a:pPr>
            <a:endParaRPr lang="ru-RU" sz="3200" dirty="0"/>
          </a:p>
          <a:p>
            <a:pPr algn="ctr">
              <a:defRPr/>
            </a:pPr>
            <a:endParaRPr lang="ru-RU" sz="32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00100" y="5500702"/>
            <a:ext cx="2286000" cy="71437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err="1" smtClean="0"/>
              <a:t>низькому</a:t>
            </a:r>
            <a:endParaRPr lang="ru-RU" sz="32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72132" y="5572140"/>
            <a:ext cx="2448272" cy="71437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err="1" smtClean="0"/>
              <a:t>середньому</a:t>
            </a:r>
            <a:endParaRPr lang="ru-RU" sz="3200" dirty="0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467544" y="0"/>
            <a:ext cx="8286750" cy="2857500"/>
          </a:xfrm>
          <a:prstGeom prst="wedgeRoundRectCallout">
            <a:avLst>
              <a:gd name="adj1" fmla="val 33477"/>
              <a:gd name="adj2" fmla="val -5707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err="1" smtClean="0"/>
              <a:t>Музичний</a:t>
            </a:r>
            <a:r>
              <a:rPr lang="ru-RU" sz="3200" dirty="0" smtClean="0"/>
              <a:t> </a:t>
            </a:r>
            <a:r>
              <a:rPr lang="ru-RU" sz="3200" dirty="0"/>
              <a:t>метр, </a:t>
            </a:r>
            <a:r>
              <a:rPr lang="ru-RU" sz="3200" dirty="0" err="1" smtClean="0"/>
              <a:t>характерний</a:t>
            </a:r>
            <a:r>
              <a:rPr lang="ru-RU" sz="3200" dirty="0" smtClean="0"/>
              <a:t> </a:t>
            </a:r>
            <a:r>
              <a:rPr lang="ru-RU" sz="3200" dirty="0"/>
              <a:t>для </a:t>
            </a:r>
            <a:r>
              <a:rPr lang="ru-RU" sz="3200" dirty="0" smtClean="0"/>
              <a:t>маршу</a:t>
            </a:r>
            <a:endParaRPr lang="ru-RU" sz="3200" dirty="0"/>
          </a:p>
          <a:p>
            <a:pPr algn="ctr">
              <a:defRPr/>
            </a:pPr>
            <a:endParaRPr lang="ru-RU" sz="32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43608" y="1844824"/>
            <a:ext cx="2928938" cy="78581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err="1" smtClean="0"/>
              <a:t>тридольний</a:t>
            </a:r>
            <a:endParaRPr lang="ru-RU" sz="28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427984" y="1844824"/>
            <a:ext cx="3390082" cy="78581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err="1" smtClean="0"/>
              <a:t>чотиридольний</a:t>
            </a:r>
            <a:endParaRPr lang="ru-RU" sz="2800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571472" y="4286250"/>
            <a:ext cx="8286750" cy="2571750"/>
          </a:xfrm>
          <a:prstGeom prst="wedgeRoundRectCallout">
            <a:avLst>
              <a:gd name="adj1" fmla="val -37129"/>
              <a:gd name="adj2" fmla="val 5763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err="1" smtClean="0"/>
              <a:t>Визначте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/>
              <a:t>штрихи </a:t>
            </a:r>
            <a:r>
              <a:rPr lang="ru-RU" sz="2800" dirty="0" err="1" smtClean="0"/>
              <a:t>преважають</a:t>
            </a:r>
            <a:r>
              <a:rPr lang="ru-RU" sz="2800" dirty="0" smtClean="0"/>
              <a:t> </a:t>
            </a:r>
            <a:r>
              <a:rPr lang="ru-RU" sz="2800" dirty="0"/>
              <a:t>в </a:t>
            </a:r>
            <a:r>
              <a:rPr lang="ru-RU" sz="2800" dirty="0" err="1" smtClean="0"/>
              <a:t>п</a:t>
            </a:r>
            <a:r>
              <a:rPr lang="en-US" sz="2800" dirty="0" smtClean="0"/>
              <a:t>’</a:t>
            </a:r>
            <a:r>
              <a:rPr lang="ru-RU" sz="2800" dirty="0" err="1" smtClean="0"/>
              <a:t>єсі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Вілла</a:t>
            </a:r>
            <a:r>
              <a:rPr lang="ru-RU" sz="2800" dirty="0" smtClean="0"/>
              <a:t> </a:t>
            </a:r>
            <a:r>
              <a:rPr lang="ru-RU" sz="2800" dirty="0" err="1" smtClean="0"/>
              <a:t>Лобоса</a:t>
            </a:r>
            <a:r>
              <a:rPr lang="ru-RU" sz="2800" dirty="0" smtClean="0"/>
              <a:t> «</a:t>
            </a:r>
            <a:r>
              <a:rPr lang="ru-RU" sz="2800" dirty="0" err="1" smtClean="0"/>
              <a:t>Бразильська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бахіана</a:t>
            </a:r>
            <a:r>
              <a:rPr lang="ru-RU" sz="2800" dirty="0" smtClean="0"/>
              <a:t> №5»</a:t>
            </a:r>
            <a:endParaRPr lang="ru-RU" sz="2800" dirty="0"/>
          </a:p>
          <a:p>
            <a:pPr algn="ctr">
              <a:defRPr/>
            </a:pPr>
            <a:endParaRPr lang="ru-RU" sz="2800" dirty="0"/>
          </a:p>
          <a:p>
            <a:pPr algn="ctr">
              <a:defRPr/>
            </a:pPr>
            <a:endParaRPr lang="ru-RU" sz="28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71538" y="5786454"/>
            <a:ext cx="2500313" cy="8572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legato</a:t>
            </a:r>
            <a:endParaRPr lang="ru-RU" sz="32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715008" y="5715016"/>
            <a:ext cx="2500312" cy="8572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staccato</a:t>
            </a:r>
            <a:endParaRPr lang="ru-RU" sz="3200" dirty="0"/>
          </a:p>
        </p:txBody>
      </p:sp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29586" y="1571612"/>
            <a:ext cx="50006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ЧАЙКОВСКИЙ ДЕТСКИЙ АЛЬБОМ Игра в лошад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01063" y="3143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Скругленная прямоугольная выноска 38"/>
          <p:cNvSpPr/>
          <p:nvPr/>
        </p:nvSpPr>
        <p:spPr>
          <a:xfrm>
            <a:off x="500034" y="0"/>
            <a:ext cx="8286750" cy="2571750"/>
          </a:xfrm>
          <a:prstGeom prst="wedgeRoundRectCallout">
            <a:avLst>
              <a:gd name="adj1" fmla="val -833"/>
              <a:gd name="adj2" fmla="val 5861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В </a:t>
            </a:r>
            <a:r>
              <a:rPr lang="ru-RU" sz="3200" dirty="0" err="1" smtClean="0"/>
              <a:t>давньогрецькій</a:t>
            </a:r>
            <a:r>
              <a:rPr lang="ru-RU" sz="3200" dirty="0" smtClean="0"/>
              <a:t> </a:t>
            </a:r>
            <a:r>
              <a:rPr lang="ru-RU" sz="3200" dirty="0" err="1" smtClean="0"/>
              <a:t>міфології</a:t>
            </a:r>
            <a:r>
              <a:rPr lang="ru-RU" sz="3200" dirty="0" smtClean="0"/>
              <a:t> </a:t>
            </a:r>
            <a:r>
              <a:rPr lang="ru-RU" sz="3200" dirty="0" err="1" smtClean="0"/>
              <a:t>Гармонія</a:t>
            </a:r>
            <a:r>
              <a:rPr lang="ru-RU" sz="3200" dirty="0" smtClean="0"/>
              <a:t> </a:t>
            </a:r>
            <a:r>
              <a:rPr lang="ru-RU" sz="3200" dirty="0" err="1" smtClean="0"/>
              <a:t>була</a:t>
            </a:r>
            <a:r>
              <a:rPr lang="ru-RU" sz="3200" dirty="0" smtClean="0"/>
              <a:t> дочкою…</a:t>
            </a:r>
            <a:endParaRPr lang="ru-RU" sz="3200" dirty="0"/>
          </a:p>
          <a:p>
            <a:pPr algn="ctr">
              <a:defRPr/>
            </a:pPr>
            <a:endParaRPr lang="ru-RU" sz="3200" dirty="0"/>
          </a:p>
          <a:p>
            <a:pPr algn="ctr">
              <a:defRPr/>
            </a:pPr>
            <a:endParaRPr lang="ru-RU" sz="32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85786" y="1285860"/>
            <a:ext cx="3214687" cy="8572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Зевса </a:t>
            </a:r>
            <a:r>
              <a:rPr lang="uk-UA" sz="2800" dirty="0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Гери</a:t>
            </a:r>
            <a:endParaRPr lang="ru-RU" sz="28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143504" y="1285860"/>
            <a:ext cx="3214687" cy="8572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Ареса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Афродіти</a:t>
            </a:r>
            <a:endParaRPr lang="ru-RU" sz="2800" dirty="0"/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500034" y="214290"/>
            <a:ext cx="8286750" cy="2571750"/>
          </a:xfrm>
          <a:prstGeom prst="wedgeRoundRectCallout">
            <a:avLst>
              <a:gd name="adj1" fmla="val 34339"/>
              <a:gd name="adj2" fmla="val 5805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err="1" smtClean="0"/>
              <a:t>Виберіть</a:t>
            </a:r>
            <a:r>
              <a:rPr lang="ru-RU" sz="2800" dirty="0" smtClean="0"/>
              <a:t> </a:t>
            </a:r>
            <a:r>
              <a:rPr lang="ru-RU" sz="2800" dirty="0"/>
              <a:t>картину, </a:t>
            </a:r>
            <a:r>
              <a:rPr lang="ru-RU" sz="2800" dirty="0" smtClean="0"/>
              <a:t>яка  </a:t>
            </a:r>
            <a:r>
              <a:rPr lang="ru-RU" sz="2800" dirty="0" err="1" smtClean="0"/>
              <a:t>ілюструє</a:t>
            </a:r>
            <a:r>
              <a:rPr lang="ru-RU" sz="2800" dirty="0" smtClean="0"/>
              <a:t> </a:t>
            </a:r>
            <a:r>
              <a:rPr lang="ru-RU" sz="2800" dirty="0" err="1" smtClean="0"/>
              <a:t>музичний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твір</a:t>
            </a:r>
            <a:r>
              <a:rPr lang="ru-RU" sz="2800" dirty="0" smtClean="0"/>
              <a:t> </a:t>
            </a:r>
            <a:r>
              <a:rPr lang="ru-RU" sz="2800" dirty="0"/>
              <a:t>в </a:t>
            </a:r>
            <a:r>
              <a:rPr lang="ru-RU" sz="2800" dirty="0" smtClean="0"/>
              <a:t>мажорному </a:t>
            </a:r>
            <a:r>
              <a:rPr lang="ru-RU" sz="2800" dirty="0" err="1" smtClean="0"/>
              <a:t>ладі</a:t>
            </a:r>
            <a:endParaRPr lang="ru-RU" sz="2800" dirty="0"/>
          </a:p>
          <a:p>
            <a:pPr algn="ctr">
              <a:defRPr/>
            </a:pPr>
            <a:endParaRPr lang="ru-RU" sz="2800" dirty="0"/>
          </a:p>
          <a:p>
            <a:pPr algn="ctr">
              <a:defRPr/>
            </a:pPr>
            <a:endParaRPr lang="ru-RU" sz="2800" dirty="0"/>
          </a:p>
        </p:txBody>
      </p:sp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5852" y="1643050"/>
            <a:ext cx="1803810" cy="144304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2264" y="1428736"/>
            <a:ext cx="1720781" cy="14287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BB64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BB64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BB64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BB64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BB64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BB64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100000" showWhenStopped="0"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3976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BB64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BB64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BB64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BB64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18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3" dur="indefinite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4" dur="indefinite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9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8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9" dur="indefinite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80" dur="indefinite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0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2" grpId="0" animBg="1"/>
      <p:bldP spid="22" grpId="1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7" grpId="0" animBg="1"/>
      <p:bldP spid="27" grpId="1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2" grpId="0" animBg="1"/>
      <p:bldP spid="32" grpId="1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9" grpId="0" animBg="1"/>
      <p:bldP spid="39" grpId="1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l="3125" t="3112" r="3125" b="3527"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71625" y="4143375"/>
            <a:ext cx="6400800" cy="142875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0298" y="1571612"/>
            <a:ext cx="4643470" cy="1428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1" name="Заголовок 4"/>
          <p:cNvSpPr>
            <a:spLocks noGrp="1"/>
          </p:cNvSpPr>
          <p:nvPr>
            <p:ph type="ctrTitle"/>
          </p:nvPr>
        </p:nvSpPr>
        <p:spPr>
          <a:xfrm>
            <a:off x="2500313" y="1571625"/>
            <a:ext cx="4500562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ТУР</a:t>
            </a:r>
          </a:p>
        </p:txBody>
      </p:sp>
      <p:pic>
        <p:nvPicPr>
          <p:cNvPr id="9" name="самый умны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38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build="p"/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000500" y="5229200"/>
            <a:ext cx="4929188" cy="1628800"/>
          </a:xfrm>
        </p:spPr>
        <p:txBody>
          <a:bodyPr/>
          <a:lstStyle/>
          <a:p>
            <a:pPr algn="r">
              <a:defRPr/>
            </a:pPr>
            <a:r>
              <a:rPr lang="ru-RU" sz="2800" dirty="0" err="1" smtClean="0">
                <a:solidFill>
                  <a:schemeClr val="bg1">
                    <a:lumMod val="85000"/>
                  </a:schemeClr>
                </a:solidFill>
              </a:rPr>
              <a:t>Інтерактивна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85000"/>
                  </a:schemeClr>
                </a:solidFill>
              </a:rPr>
              <a:t>гра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ru-RU" sz="2800" dirty="0" err="1" smtClean="0">
                <a:solidFill>
                  <a:schemeClr val="bg1">
                    <a:lumMod val="8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85000"/>
                  </a:schemeClr>
                </a:solidFill>
              </a:rPr>
              <a:t>музичного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1">
                    <a:lumMod val="85000"/>
                  </a:schemeClr>
                </a:solidFill>
              </a:rPr>
              <a:t>мистецтва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  <a:t> для </a:t>
            </a:r>
            <a:r>
              <a:rPr lang="ru-RU" sz="2800" dirty="0" err="1" smtClean="0">
                <a:solidFill>
                  <a:schemeClr val="bg1">
                    <a:lumMod val="85000"/>
                  </a:schemeClr>
                </a:solidFill>
              </a:rPr>
              <a:t>учнів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</a:rPr>
              <a:t>8 </a:t>
            </a:r>
            <a:r>
              <a:rPr lang="ru-RU" sz="2800" dirty="0" err="1" smtClean="0">
                <a:solidFill>
                  <a:schemeClr val="bg1">
                    <a:lumMod val="85000"/>
                  </a:schemeClr>
                </a:solidFill>
              </a:rPr>
              <a:t>класів</a:t>
            </a:r>
            <a:endParaRPr lang="ru-RU" sz="28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714356"/>
            <a:ext cx="9144000" cy="3286148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 smtClean="0"/>
              <a:t>НАЙРОЗУМНІШИЙ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2344" t="2857" r="2326" b="11428"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1508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ru-RU" sz="6000" i="1" dirty="0" err="1" smtClean="0"/>
              <a:t>Категорії</a:t>
            </a:r>
            <a:r>
              <a:rPr lang="ru-RU" sz="6000" i="1" dirty="0" smtClean="0"/>
              <a:t> </a:t>
            </a:r>
            <a:r>
              <a:rPr lang="ru-RU" sz="6000" i="1" dirty="0" err="1" smtClean="0"/>
              <a:t>запитань</a:t>
            </a:r>
            <a:endParaRPr lang="ru-RU" sz="6000" i="1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712" y="192880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28712" y="2928934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712" y="3929066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4929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2357438" y="2071688"/>
            <a:ext cx="6391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Інструменти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симфонічного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оркестру</a:t>
            </a:r>
            <a:endParaRPr lang="ru-RU" sz="2400" i="1" dirty="0"/>
          </a:p>
        </p:txBody>
      </p:sp>
      <p:sp>
        <p:nvSpPr>
          <p:cNvPr id="21514" name="TextBox 10"/>
          <p:cNvSpPr txBox="1">
            <a:spLocks noChangeArrowheads="1"/>
          </p:cNvSpPr>
          <p:nvPr/>
        </p:nvSpPr>
        <p:spPr bwMode="auto">
          <a:xfrm>
            <a:off x="2357438" y="3071813"/>
            <a:ext cx="2462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8A3E"/>
                </a:solidFill>
              </a:rPr>
              <a:t>Музичні</a:t>
            </a:r>
            <a:r>
              <a:rPr lang="ru-RU" sz="2400" b="1" i="1" dirty="0" smtClean="0">
                <a:solidFill>
                  <a:srgbClr val="008A3E"/>
                </a:solidFill>
              </a:rPr>
              <a:t> </a:t>
            </a:r>
            <a:r>
              <a:rPr lang="ru-RU" sz="2400" b="1" i="1" dirty="0" err="1" smtClean="0">
                <a:solidFill>
                  <a:srgbClr val="008A3E"/>
                </a:solidFill>
              </a:rPr>
              <a:t>жанри</a:t>
            </a:r>
            <a:endParaRPr lang="ru-RU" sz="2400" i="1" dirty="0"/>
          </a:p>
        </p:txBody>
      </p:sp>
      <p:sp>
        <p:nvSpPr>
          <p:cNvPr id="21515" name="TextBox 11"/>
          <p:cNvSpPr txBox="1">
            <a:spLocks noChangeArrowheads="1"/>
          </p:cNvSpPr>
          <p:nvPr/>
        </p:nvSpPr>
        <p:spPr bwMode="auto">
          <a:xfrm>
            <a:off x="2357438" y="4071938"/>
            <a:ext cx="30519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accent1"/>
                </a:solidFill>
              </a:rPr>
              <a:t>Програмна</a:t>
            </a:r>
            <a:r>
              <a:rPr lang="ru-RU" sz="2400" b="1" i="1" dirty="0" smtClean="0">
                <a:solidFill>
                  <a:schemeClr val="accent1"/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/>
                </a:solidFill>
              </a:rPr>
              <a:t>музика</a:t>
            </a:r>
            <a:endParaRPr lang="ru-RU" sz="2400" i="1" dirty="0"/>
          </a:p>
        </p:txBody>
      </p:sp>
      <p:sp>
        <p:nvSpPr>
          <p:cNvPr id="21516" name="TextBox 12"/>
          <p:cNvSpPr txBox="1">
            <a:spLocks noChangeArrowheads="1"/>
          </p:cNvSpPr>
          <p:nvPr/>
        </p:nvSpPr>
        <p:spPr bwMode="auto">
          <a:xfrm>
            <a:off x="2357438" y="5072063"/>
            <a:ext cx="26850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</a:rPr>
              <a:t>Загальні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</a:rPr>
              <a:t>знання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3" grpId="0"/>
      <p:bldP spid="21514" grpId="0"/>
      <p:bldP spid="21515" grpId="0"/>
      <p:bldP spid="215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2344" t="2857" r="2326" b="11428"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2532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107156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107156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107156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264318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2643188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2643188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2643188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4214813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421481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421481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3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421481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3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1071563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8" name="TextBox 29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1857375" y="1071563"/>
            <a:ext cx="6143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1</a:t>
            </a:r>
          </a:p>
        </p:txBody>
      </p:sp>
      <p:pic>
        <p:nvPicPr>
          <p:cNvPr id="22545" name="Picture 4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01000" y="57150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500438" y="1143000"/>
            <a:ext cx="6143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5" name="TextBox 2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072063" y="1143000"/>
            <a:ext cx="6143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6" name="TextBox 2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643688" y="1143000"/>
            <a:ext cx="6143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7" name="TextBox 29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857375" y="2714625"/>
            <a:ext cx="6143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8" name="TextBox 2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500438" y="2714625"/>
            <a:ext cx="6143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9" name="TextBox 29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6429375" y="4286250"/>
            <a:ext cx="1044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0" name="TextBox 29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4857750" y="4286250"/>
            <a:ext cx="1044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1" name="TextBox 29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6643688" y="2714625"/>
            <a:ext cx="6143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2" name="TextBox 29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1857375" y="4286250"/>
            <a:ext cx="6143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3" name="TextBox 29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3286125" y="4286250"/>
            <a:ext cx="1044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4" name="TextBox 29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072063" y="2714625"/>
            <a:ext cx="6143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7</a:t>
            </a:r>
          </a:p>
        </p:txBody>
      </p:sp>
      <p:pic>
        <p:nvPicPr>
          <p:cNvPr id="22558" name="Picture 3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28875" y="1071563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71938" y="1071563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43563" y="1071563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15188" y="1071563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28875" y="2643188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71938" y="2643188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43563" y="2643188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15188" y="2643188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28875" y="4214813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71938" y="4214813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43563" y="4214813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15188" y="4214813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9" name="Picture 4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167563" y="571500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718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2344" t="2857" r="2326" b="11428"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484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71604" y="1071546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14678" y="1071546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86314" y="1071546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57950" y="1071546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264318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14678" y="2643182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86314" y="2643182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2643188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571604" y="4214818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14678" y="4214818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421481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57950" y="4214818"/>
            <a:ext cx="12144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8" name="TextBox 2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857375" y="1071563"/>
            <a:ext cx="6143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4" name="TextBox 29"/>
          <p:cNvSpPr txBox="1">
            <a:spLocks noChangeArrowheads="1"/>
          </p:cNvSpPr>
          <p:nvPr/>
        </p:nvSpPr>
        <p:spPr bwMode="auto">
          <a:xfrm>
            <a:off x="3500438" y="1143000"/>
            <a:ext cx="6143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5072063" y="1143000"/>
            <a:ext cx="6143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6" name="TextBox 29"/>
          <p:cNvSpPr txBox="1">
            <a:spLocks noChangeArrowheads="1"/>
          </p:cNvSpPr>
          <p:nvPr/>
        </p:nvSpPr>
        <p:spPr bwMode="auto">
          <a:xfrm>
            <a:off x="6643688" y="1143000"/>
            <a:ext cx="6143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7" name="TextBox 29"/>
          <p:cNvSpPr txBox="1">
            <a:spLocks noChangeArrowheads="1"/>
          </p:cNvSpPr>
          <p:nvPr/>
        </p:nvSpPr>
        <p:spPr bwMode="auto">
          <a:xfrm>
            <a:off x="1857375" y="2714625"/>
            <a:ext cx="6143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3500438" y="2714625"/>
            <a:ext cx="6143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9" name="TextBox 29"/>
          <p:cNvSpPr txBox="1">
            <a:spLocks noChangeArrowheads="1"/>
          </p:cNvSpPr>
          <p:nvPr/>
        </p:nvSpPr>
        <p:spPr bwMode="auto">
          <a:xfrm>
            <a:off x="6429375" y="4286250"/>
            <a:ext cx="1044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857750" y="4286250"/>
            <a:ext cx="1044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1" name="TextBox 29"/>
          <p:cNvSpPr txBox="1">
            <a:spLocks noChangeArrowheads="1"/>
          </p:cNvSpPr>
          <p:nvPr/>
        </p:nvSpPr>
        <p:spPr bwMode="auto">
          <a:xfrm>
            <a:off x="6643688" y="2714625"/>
            <a:ext cx="6143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2" name="TextBox 29"/>
          <p:cNvSpPr txBox="1">
            <a:spLocks noChangeArrowheads="1"/>
          </p:cNvSpPr>
          <p:nvPr/>
        </p:nvSpPr>
        <p:spPr bwMode="auto">
          <a:xfrm>
            <a:off x="1857375" y="4286250"/>
            <a:ext cx="6143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3" name="TextBox 29"/>
          <p:cNvSpPr txBox="1">
            <a:spLocks noChangeArrowheads="1"/>
          </p:cNvSpPr>
          <p:nvPr/>
        </p:nvSpPr>
        <p:spPr bwMode="auto">
          <a:xfrm>
            <a:off x="3286125" y="4286250"/>
            <a:ext cx="1044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4" name="TextBox 29"/>
          <p:cNvSpPr txBox="1">
            <a:spLocks noChangeArrowheads="1"/>
          </p:cNvSpPr>
          <p:nvPr/>
        </p:nvSpPr>
        <p:spPr bwMode="auto">
          <a:xfrm>
            <a:off x="5072063" y="2714625"/>
            <a:ext cx="6143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7</a:t>
            </a:r>
          </a:p>
        </p:txBody>
      </p:sp>
      <p:pic>
        <p:nvPicPr>
          <p:cNvPr id="23580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57150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 r="-18" b="85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71500" y="1928813"/>
            <a:ext cx="8001000" cy="29289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Інструменти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симфонічного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оркестру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64188" y="2214563"/>
            <a:ext cx="42426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i="1" dirty="0" err="1" smtClean="0"/>
              <a:t>Англійський</a:t>
            </a:r>
            <a:r>
              <a:rPr lang="ru-RU" sz="3200" i="1" dirty="0" smtClean="0"/>
              <a:t> </a:t>
            </a:r>
            <a:r>
              <a:rPr lang="ru-RU" sz="3200" i="1" dirty="0"/>
              <a:t>рожок –</a:t>
            </a:r>
          </a:p>
          <a:p>
            <a:pPr algn="ctr"/>
            <a:r>
              <a:rPr lang="ru-RU" sz="3200" i="1" dirty="0" err="1" smtClean="0"/>
              <a:t>різновид</a:t>
            </a:r>
            <a:r>
              <a:rPr lang="ru-RU" sz="3200" i="1" dirty="0" smtClean="0"/>
              <a:t> </a:t>
            </a:r>
            <a:r>
              <a:rPr lang="ru-RU" sz="3200" i="1" dirty="0"/>
              <a:t>гобоя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813" y="37147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13" y="37147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875" y="592931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5" dur="indefinite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1" dur="indefinite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4"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 r="-18" b="85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71500" y="1928813"/>
            <a:ext cx="8001000" cy="2857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Інструменти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симфонічного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оркестру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82368" y="2214563"/>
            <a:ext cx="53522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i="1" dirty="0"/>
              <a:t>Флейта, кларнет</a:t>
            </a:r>
            <a:r>
              <a:rPr lang="ru-RU" sz="3200" i="1" dirty="0" smtClean="0"/>
              <a:t>, </a:t>
            </a:r>
            <a:r>
              <a:rPr lang="ru-RU" sz="3200" i="1" dirty="0"/>
              <a:t>гобой –</a:t>
            </a:r>
          </a:p>
          <a:p>
            <a:pPr algn="ctr"/>
            <a:r>
              <a:rPr lang="uk-UA" sz="3200" i="1" dirty="0" smtClean="0"/>
              <a:t>мідні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духові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інструменти</a:t>
            </a:r>
            <a:endParaRPr lang="ru-RU" sz="3200" i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38" y="37147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688" y="37147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875" y="592931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5" dur="indefinite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1" dur="indefinite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4"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 r="-18" b="85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71500" y="1928813"/>
            <a:ext cx="8001000" cy="29289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Інструменти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симфонічного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оркестру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83801" y="2214563"/>
            <a:ext cx="648139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i="1" dirty="0"/>
              <a:t>Челеста </a:t>
            </a:r>
            <a:r>
              <a:rPr lang="ru-RU" sz="3200" i="1" dirty="0" smtClean="0"/>
              <a:t>за </a:t>
            </a:r>
            <a:r>
              <a:rPr lang="ru-RU" sz="3200" i="1" dirty="0" err="1" smtClean="0"/>
              <a:t>зовнішнім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виглядом</a:t>
            </a:r>
            <a:r>
              <a:rPr lang="ru-RU" sz="3200" i="1" dirty="0" smtClean="0"/>
              <a:t> </a:t>
            </a:r>
            <a:endParaRPr lang="ru-RU" sz="3200" i="1" dirty="0"/>
          </a:p>
          <a:p>
            <a:pPr algn="ctr"/>
            <a:r>
              <a:rPr lang="ru-RU" sz="3200" i="1" dirty="0" err="1" smtClean="0"/>
              <a:t>нагадує</a:t>
            </a:r>
            <a:r>
              <a:rPr lang="ru-RU" sz="3200" i="1" dirty="0" smtClean="0"/>
              <a:t> </a:t>
            </a:r>
            <a:r>
              <a:rPr lang="ru-RU" sz="3200" i="1" dirty="0"/>
              <a:t>арфу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38" y="36433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688" y="36433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875" y="592931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5" dur="indefinite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1" dur="indefinite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4"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 r="-18" b="85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57188" y="1928813"/>
            <a:ext cx="8429625" cy="30003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008A3E"/>
                </a:solidFill>
              </a:rPr>
              <a:t>Музичні</a:t>
            </a:r>
            <a:r>
              <a:rPr lang="ru-RU" b="1" i="1" dirty="0" smtClean="0">
                <a:solidFill>
                  <a:srgbClr val="008A3E"/>
                </a:solidFill>
              </a:rPr>
              <a:t> </a:t>
            </a:r>
            <a:r>
              <a:rPr lang="ru-RU" b="1" i="1" dirty="0" err="1" smtClean="0">
                <a:solidFill>
                  <a:srgbClr val="008A3E"/>
                </a:solidFill>
              </a:rPr>
              <a:t>жанри</a:t>
            </a:r>
            <a:endParaRPr lang="ru-RU" b="1" i="1" dirty="0" smtClean="0">
              <a:solidFill>
                <a:srgbClr val="008A3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2132" y="2357438"/>
            <a:ext cx="81060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/>
              <a:t>Концерт-це </a:t>
            </a:r>
            <a:r>
              <a:rPr lang="uk-UA" sz="2800" i="1" dirty="0" err="1" smtClean="0"/>
              <a:t>чотирьохчастинний</a:t>
            </a:r>
            <a:r>
              <a:rPr lang="uk-UA" sz="2800" i="1" dirty="0" smtClean="0"/>
              <a:t> твір для симфонічного оркестру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38" y="3786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688" y="3786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875" y="592931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5" dur="indefinite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1" dur="indefinite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4"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 r="-18" b="85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28625" y="1928813"/>
            <a:ext cx="8286750" cy="30718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008A3E"/>
                </a:solidFill>
              </a:rPr>
              <a:t>Музичні</a:t>
            </a:r>
            <a:r>
              <a:rPr lang="ru-RU" b="1" i="1" dirty="0" smtClean="0">
                <a:solidFill>
                  <a:srgbClr val="008A3E"/>
                </a:solidFill>
              </a:rPr>
              <a:t> </a:t>
            </a:r>
            <a:r>
              <a:rPr lang="ru-RU" b="1" i="1" dirty="0" err="1" smtClean="0">
                <a:solidFill>
                  <a:srgbClr val="008A3E"/>
                </a:solidFill>
              </a:rPr>
              <a:t>жанри</a:t>
            </a:r>
            <a:endParaRPr lang="ru-RU" b="1" i="1" dirty="0" smtClean="0">
              <a:solidFill>
                <a:srgbClr val="008A3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43125" y="2357438"/>
            <a:ext cx="39733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i="1" dirty="0" err="1" smtClean="0"/>
              <a:t>Попередником</a:t>
            </a:r>
            <a:r>
              <a:rPr lang="ru-RU" sz="2800" i="1" dirty="0" smtClean="0"/>
              <a:t> вальсу </a:t>
            </a:r>
            <a:endParaRPr lang="ru-RU" sz="2800" i="1" dirty="0"/>
          </a:p>
          <a:p>
            <a:pPr algn="ctr"/>
            <a:r>
              <a:rPr lang="ru-RU" sz="2800" i="1" dirty="0" err="1" smtClean="0"/>
              <a:t>вважається</a:t>
            </a:r>
            <a:r>
              <a:rPr lang="ru-RU" sz="2800" i="1" dirty="0" smtClean="0"/>
              <a:t>  </a:t>
            </a:r>
            <a:r>
              <a:rPr lang="ru-RU" sz="2800" i="1" dirty="0"/>
              <a:t>лендлер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38" y="3857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688" y="3857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875" y="592931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5" dur="indefinite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1" dur="indefinite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4"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 r="-18" b="85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28625" y="1928813"/>
            <a:ext cx="8286750" cy="30003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008A3E"/>
                </a:solidFill>
              </a:rPr>
              <a:t>Музичні</a:t>
            </a:r>
            <a:r>
              <a:rPr lang="ru-RU" b="1" i="1" dirty="0" smtClean="0">
                <a:solidFill>
                  <a:srgbClr val="008A3E"/>
                </a:solidFill>
              </a:rPr>
              <a:t> </a:t>
            </a:r>
            <a:r>
              <a:rPr lang="ru-RU" b="1" i="1" dirty="0" err="1" smtClean="0">
                <a:solidFill>
                  <a:srgbClr val="008A3E"/>
                </a:solidFill>
              </a:rPr>
              <a:t>жанри</a:t>
            </a:r>
            <a:endParaRPr lang="ru-RU" b="1" i="1" dirty="0" smtClean="0">
              <a:solidFill>
                <a:srgbClr val="008A3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0004" y="2357438"/>
            <a:ext cx="80443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i="1" dirty="0"/>
              <a:t>Фея Драже – </a:t>
            </a:r>
            <a:r>
              <a:rPr lang="ru-RU" sz="2800" i="1" dirty="0" err="1" smtClean="0"/>
              <a:t>героїня</a:t>
            </a:r>
            <a:r>
              <a:rPr lang="ru-RU" sz="2800" i="1" dirty="0" smtClean="0"/>
              <a:t> балету </a:t>
            </a:r>
            <a:r>
              <a:rPr lang="ru-RU" sz="2800" i="1" dirty="0"/>
              <a:t>П. </a:t>
            </a:r>
            <a:r>
              <a:rPr lang="ru-RU" sz="2800" i="1" dirty="0" smtClean="0"/>
              <a:t>І. </a:t>
            </a:r>
            <a:r>
              <a:rPr lang="ru-RU" sz="2800" i="1" dirty="0"/>
              <a:t>Чайковского</a:t>
            </a:r>
          </a:p>
          <a:p>
            <a:pPr algn="ctr"/>
            <a:r>
              <a:rPr lang="ru-RU" sz="2800" i="1" dirty="0"/>
              <a:t>«</a:t>
            </a:r>
            <a:r>
              <a:rPr lang="ru-RU" sz="2800" i="1" dirty="0" smtClean="0"/>
              <a:t>Лебедине </a:t>
            </a:r>
            <a:r>
              <a:rPr lang="ru-RU" sz="2800" i="1" dirty="0"/>
              <a:t>озеро»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500" y="3857625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688" y="3857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875" y="592931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5" dur="indefinite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1" dur="indefinite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4"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 r="-18" b="85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28625" y="1928813"/>
            <a:ext cx="8286750" cy="30003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chemeClr val="accent1"/>
                </a:solidFill>
              </a:rPr>
              <a:t>Програмна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музика</a:t>
            </a:r>
            <a:endParaRPr lang="ru-RU" b="1" i="1" dirty="0" smtClean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49719" y="2214563"/>
            <a:ext cx="59112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/>
              <a:t>Жорж </a:t>
            </a:r>
            <a:r>
              <a:rPr lang="ru-RU" sz="2800" i="1" dirty="0" err="1" smtClean="0"/>
              <a:t>Бізе</a:t>
            </a:r>
            <a:r>
              <a:rPr lang="ru-RU" sz="2800" i="1" dirty="0" smtClean="0"/>
              <a:t> – автор опер </a:t>
            </a:r>
            <a:r>
              <a:rPr lang="en-US" sz="2800" i="1" dirty="0" smtClean="0"/>
              <a:t>“</a:t>
            </a:r>
            <a:r>
              <a:rPr lang="ru-RU" sz="2800" i="1" dirty="0" err="1" smtClean="0"/>
              <a:t>Кармен</a:t>
            </a:r>
            <a:r>
              <a:rPr lang="en-US" sz="2800" i="1" dirty="0" smtClean="0"/>
              <a:t>”</a:t>
            </a:r>
            <a:endParaRPr lang="ru-RU" sz="2800" i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500" y="3857625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688" y="3857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875" y="592931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5" dur="indefinite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1" dur="indefinite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4"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l="3125" t="3112" r="3125" b="3527"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286116" y="2714620"/>
            <a:ext cx="4357718" cy="1428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1" name="Заголовок 4"/>
          <p:cNvSpPr>
            <a:spLocks noGrp="1"/>
          </p:cNvSpPr>
          <p:nvPr>
            <p:ph type="ctrTitle"/>
          </p:nvPr>
        </p:nvSpPr>
        <p:spPr>
          <a:xfrm>
            <a:off x="3357554" y="2643182"/>
            <a:ext cx="4214842" cy="1643074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ТУР</a:t>
            </a:r>
          </a:p>
        </p:txBody>
      </p:sp>
      <p:pic>
        <p:nvPicPr>
          <p:cNvPr id="9" name="самый умны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25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0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 r="-18" b="85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28625" y="1928813"/>
            <a:ext cx="8286750" cy="30003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chemeClr val="accent1"/>
                </a:solidFill>
              </a:rPr>
              <a:t>Програмна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музика</a:t>
            </a:r>
            <a:endParaRPr lang="ru-RU" b="1" i="1" dirty="0" smtClean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99593" y="2214563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i="1" dirty="0" err="1" smtClean="0"/>
              <a:t>“Стіна”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–назва</a:t>
            </a:r>
            <a:r>
              <a:rPr lang="uk-UA" sz="2800" i="1" dirty="0" smtClean="0"/>
              <a:t> рок-опери гурту</a:t>
            </a:r>
            <a:r>
              <a:rPr lang="en-US" sz="2800" i="1" dirty="0" smtClean="0"/>
              <a:t> </a:t>
            </a:r>
            <a:r>
              <a:rPr lang="uk-UA" sz="2800" i="1" dirty="0" smtClean="0"/>
              <a:t>“</a:t>
            </a:r>
            <a:r>
              <a:rPr lang="en-US" sz="2800" i="1" dirty="0" smtClean="0"/>
              <a:t>Pink Floyd</a:t>
            </a:r>
            <a:r>
              <a:rPr lang="uk-UA" sz="2800" i="1" dirty="0" smtClean="0"/>
              <a:t>”</a:t>
            </a:r>
            <a:endParaRPr lang="ru-RU" sz="2800" i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500" y="3857625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688" y="3857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875" y="592931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5" dur="indefinite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1" dur="indefinite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4"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 r="-18" b="85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28625" y="1928813"/>
            <a:ext cx="8286750" cy="30003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chemeClr val="accent1"/>
                </a:solidFill>
              </a:rPr>
              <a:t>Програмна</a:t>
            </a:r>
            <a:r>
              <a:rPr lang="ru-RU" b="1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</a:rPr>
              <a:t>музика</a:t>
            </a:r>
            <a:endParaRPr lang="ru-RU" b="1" i="1" dirty="0" smtClean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83882" y="2214563"/>
            <a:ext cx="6857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i="1" dirty="0" err="1" smtClean="0"/>
              <a:t>Йоган</a:t>
            </a:r>
            <a:r>
              <a:rPr lang="ru-RU" sz="2800" i="1" dirty="0" smtClean="0"/>
              <a:t> Штраус написав балет </a:t>
            </a:r>
            <a:r>
              <a:rPr lang="en-US" sz="2800" i="1" dirty="0" smtClean="0"/>
              <a:t>“</a:t>
            </a:r>
            <a:r>
              <a:rPr lang="ru-RU" sz="2800" i="1" dirty="0" err="1" smtClean="0"/>
              <a:t>Гаяне</a:t>
            </a:r>
            <a:r>
              <a:rPr lang="en-US" sz="2800" i="1" dirty="0" smtClean="0"/>
              <a:t>”</a:t>
            </a:r>
            <a:endParaRPr lang="ru-RU" sz="2800" i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500" y="3857625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688" y="3857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875" y="592931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5" dur="indefinite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1" dur="indefinite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4"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 r="-18" b="85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28625" y="1928813"/>
            <a:ext cx="8286750" cy="3000375"/>
          </a:xfrm>
          <a:prstGeom prst="round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Загальні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знання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55720" y="2643188"/>
            <a:ext cx="70214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dirty="0" err="1"/>
              <a:t>Опера-буффа</a:t>
            </a:r>
            <a:r>
              <a:rPr lang="ru-RU" sz="2800" dirty="0"/>
              <a:t> – </a:t>
            </a:r>
            <a:r>
              <a:rPr lang="uk-UA" sz="2800" dirty="0" smtClean="0"/>
              <a:t>велика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серйозна</a:t>
            </a:r>
            <a:r>
              <a:rPr lang="ru-RU" sz="2800" dirty="0" smtClean="0"/>
              <a:t> </a:t>
            </a:r>
            <a:r>
              <a:rPr lang="ru-RU" sz="2800" dirty="0"/>
              <a:t>опера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38" y="3857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688" y="3857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875" y="592931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5" dur="indefinite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 r="-18" b="85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28625" y="1928813"/>
            <a:ext cx="8286750" cy="3000375"/>
          </a:xfrm>
          <a:prstGeom prst="round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Загальні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знання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1108" y="2214563"/>
            <a:ext cx="692830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600" dirty="0" smtClean="0"/>
              <a:t>Михайло </a:t>
            </a:r>
            <a:r>
              <a:rPr lang="ru-RU" sz="2600" dirty="0" err="1" smtClean="0"/>
              <a:t>Вербицький</a:t>
            </a:r>
            <a:r>
              <a:rPr lang="ru-RU" sz="2600" dirty="0" smtClean="0"/>
              <a:t>  </a:t>
            </a:r>
            <a:r>
              <a:rPr lang="ru-RU" sz="2600" dirty="0" err="1" smtClean="0"/>
              <a:t>є</a:t>
            </a:r>
            <a:r>
              <a:rPr lang="ru-RU" sz="2600" dirty="0" smtClean="0"/>
              <a:t> автором </a:t>
            </a:r>
            <a:r>
              <a:rPr lang="ru-RU" sz="2600" dirty="0" err="1" smtClean="0"/>
              <a:t>музичного</a:t>
            </a:r>
            <a:endParaRPr lang="ru-RU" sz="2600" dirty="0" smtClean="0"/>
          </a:p>
          <a:p>
            <a:pPr algn="ctr"/>
            <a:r>
              <a:rPr lang="ru-RU" sz="2600" dirty="0" smtClean="0"/>
              <a:t> тексту </a:t>
            </a:r>
            <a:r>
              <a:rPr lang="ru-RU" sz="2600" dirty="0" err="1" smtClean="0"/>
              <a:t>Гімну</a:t>
            </a:r>
            <a:r>
              <a:rPr lang="ru-RU" sz="2600" dirty="0" smtClean="0"/>
              <a:t> </a:t>
            </a:r>
            <a:r>
              <a:rPr lang="ru-RU" sz="2600" dirty="0" err="1" smtClean="0"/>
              <a:t>України</a:t>
            </a:r>
            <a:endParaRPr lang="ru-RU" sz="26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38" y="3857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688" y="3857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875" y="592931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5" dur="indefinite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1" dur="indefinite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4"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 r="-18" b="85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28625" y="1928813"/>
            <a:ext cx="8286750" cy="3000375"/>
          </a:xfrm>
          <a:prstGeom prst="round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Загальні</a:t>
            </a:r>
            <a:r>
              <a:rPr lang="ru-RU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bg1">
                    <a:lumMod val="50000"/>
                  </a:schemeClr>
                </a:solidFill>
              </a:rPr>
              <a:t>знання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56308" y="2071688"/>
            <a:ext cx="712028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600" dirty="0" err="1" smtClean="0"/>
              <a:t>Піцикато</a:t>
            </a:r>
            <a:r>
              <a:rPr lang="ru-RU" sz="2600" dirty="0" smtClean="0"/>
              <a:t> </a:t>
            </a:r>
            <a:r>
              <a:rPr lang="ru-RU" sz="2600" dirty="0"/>
              <a:t>– </a:t>
            </a:r>
            <a:r>
              <a:rPr lang="ru-RU" sz="2600" dirty="0" err="1" smtClean="0"/>
              <a:t>це</a:t>
            </a:r>
            <a:r>
              <a:rPr lang="ru-RU" sz="2600" dirty="0" smtClean="0"/>
              <a:t> </a:t>
            </a:r>
            <a:r>
              <a:rPr lang="ru-RU" sz="2600" dirty="0" err="1" smtClean="0"/>
              <a:t>особливий</a:t>
            </a:r>
            <a:r>
              <a:rPr lang="ru-RU" sz="2600" dirty="0" smtClean="0"/>
              <a:t> </a:t>
            </a:r>
            <a:r>
              <a:rPr lang="ru-RU" sz="2600" dirty="0" err="1" smtClean="0"/>
              <a:t>прийом</a:t>
            </a:r>
            <a:r>
              <a:rPr lang="ru-RU" sz="2600" dirty="0" smtClean="0"/>
              <a:t> </a:t>
            </a:r>
            <a:r>
              <a:rPr lang="ru-RU" sz="2600" dirty="0" err="1" smtClean="0"/>
              <a:t>гри</a:t>
            </a:r>
            <a:r>
              <a:rPr lang="ru-RU" sz="2600" dirty="0" smtClean="0"/>
              <a:t> </a:t>
            </a:r>
            <a:endParaRPr lang="ru-RU" sz="2600" dirty="0"/>
          </a:p>
          <a:p>
            <a:pPr algn="ctr"/>
            <a:r>
              <a:rPr lang="ru-RU" sz="2600" dirty="0"/>
              <a:t>на </a:t>
            </a:r>
            <a:r>
              <a:rPr lang="ru-RU" sz="2600" dirty="0" err="1" smtClean="0"/>
              <a:t>струнних</a:t>
            </a:r>
            <a:r>
              <a:rPr lang="ru-RU" sz="2600" dirty="0" smtClean="0"/>
              <a:t> </a:t>
            </a:r>
            <a:r>
              <a:rPr lang="ru-RU" sz="2600" dirty="0" err="1" smtClean="0"/>
              <a:t>смичкових</a:t>
            </a:r>
            <a:r>
              <a:rPr lang="ru-RU" sz="2600" dirty="0" smtClean="0"/>
              <a:t> </a:t>
            </a:r>
            <a:r>
              <a:rPr lang="ru-RU" sz="2600" dirty="0" err="1"/>
              <a:t>і</a:t>
            </a:r>
            <a:r>
              <a:rPr lang="ru-RU" sz="2600" dirty="0" err="1" smtClean="0"/>
              <a:t>нструментах</a:t>
            </a:r>
            <a:r>
              <a:rPr lang="ru-RU" sz="2600" dirty="0"/>
              <a:t>, </a:t>
            </a:r>
          </a:p>
          <a:p>
            <a:pPr algn="ctr"/>
            <a:r>
              <a:rPr lang="ru-RU" sz="2600" dirty="0"/>
              <a:t>при </a:t>
            </a:r>
            <a:r>
              <a:rPr lang="ru-RU" sz="2600" dirty="0" err="1" smtClean="0"/>
              <a:t>якому</a:t>
            </a:r>
            <a:r>
              <a:rPr lang="ru-RU" sz="2600" dirty="0" smtClean="0"/>
              <a:t> </a:t>
            </a:r>
            <a:r>
              <a:rPr lang="ru-RU" sz="2600" dirty="0" err="1" smtClean="0"/>
              <a:t>виконавець</a:t>
            </a:r>
            <a:r>
              <a:rPr lang="ru-RU" sz="2600" dirty="0" smtClean="0"/>
              <a:t> </a:t>
            </a:r>
            <a:r>
              <a:rPr lang="ru-RU" sz="2600" dirty="0" err="1" smtClean="0"/>
              <a:t>грає</a:t>
            </a:r>
            <a:r>
              <a:rPr lang="ru-RU" sz="2600" dirty="0" smtClean="0"/>
              <a:t> </a:t>
            </a:r>
            <a:r>
              <a:rPr lang="ru-RU" sz="2600" dirty="0" err="1" smtClean="0"/>
              <a:t>тільки</a:t>
            </a:r>
            <a:r>
              <a:rPr lang="ru-RU" sz="2600" dirty="0" smtClean="0"/>
              <a:t> </a:t>
            </a:r>
            <a:r>
              <a:rPr lang="ru-RU" sz="2600" dirty="0" err="1" smtClean="0"/>
              <a:t>пальцями</a:t>
            </a:r>
            <a:r>
              <a:rPr lang="ru-RU" sz="2600" dirty="0"/>
              <a:t>,</a:t>
            </a:r>
          </a:p>
          <a:p>
            <a:pPr algn="ctr"/>
            <a:r>
              <a:rPr lang="ru-RU" sz="2600" dirty="0"/>
              <a:t> </a:t>
            </a:r>
            <a:r>
              <a:rPr lang="ru-RU" sz="2600" dirty="0" err="1" smtClean="0"/>
              <a:t>защипуючи</a:t>
            </a:r>
            <a:r>
              <a:rPr lang="ru-RU" sz="2600" dirty="0" smtClean="0"/>
              <a:t> струни</a:t>
            </a:r>
            <a:endParaRPr lang="ru-RU" sz="26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75" y="3857625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688" y="3857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875" y="592931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as2_133BP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5" dur="indefinite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1" dur="indefinite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4"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1331640" y="980728"/>
            <a:ext cx="7812360" cy="381642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8000" dirty="0" smtClean="0"/>
              <a:t>ГРУ</a:t>
            </a:r>
          </a:p>
          <a:p>
            <a:pPr algn="ctr">
              <a:defRPr/>
            </a:pPr>
            <a:r>
              <a:rPr lang="uk-UA" sz="8000" dirty="0" smtClean="0"/>
              <a:t>ЗАВЕРШЕНО</a:t>
            </a:r>
            <a:endParaRPr lang="en-US" sz="8000" dirty="0"/>
          </a:p>
          <a:p>
            <a:pPr algn="ctr">
              <a:defRPr/>
            </a:pPr>
            <a:endParaRPr lang="ru-RU" sz="8000" dirty="0"/>
          </a:p>
        </p:txBody>
      </p:sp>
      <p:pic>
        <p:nvPicPr>
          <p:cNvPr id="6" name="самый умны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25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br>
              <a:rPr lang="en-US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мистецтва </a:t>
            </a:r>
            <a:r>
              <a:rPr lang="en-US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</a:t>
            </a:r>
            <a:r>
              <a:rPr lang="uk-UA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століття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i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2143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5" y="3286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143375" y="4500563"/>
            <a:ext cx="571500" cy="571500"/>
          </a:xfrm>
          <a:noFill/>
        </p:spPr>
      </p:pic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5" y="5715000"/>
            <a:ext cx="5476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000500" y="3071813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500" y="1928813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500" y="4286250"/>
            <a:ext cx="4071938" cy="9286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00500" y="5500688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14876" y="2143116"/>
            <a:ext cx="145443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БЛЮЗ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5715016"/>
            <a:ext cx="131074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БАРД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4876" y="4500570"/>
            <a:ext cx="191411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БАРОКО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4876" y="3286124"/>
            <a:ext cx="218502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БАРИТОН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307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стежина</a:t>
            </a:r>
            <a:r>
              <a:rPr lang="en-US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uk-UA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Пісня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вчительку</a:t>
            </a:r>
            <a:r>
              <a:rPr lang="en-US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написав…</a:t>
            </a: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2143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5" y="3286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143375" y="4500563"/>
            <a:ext cx="571500" cy="571500"/>
          </a:xfrm>
          <a:noFill/>
        </p:spPr>
      </p:pic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5" y="5715000"/>
            <a:ext cx="5476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000500" y="3071813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500" y="1928813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500" y="4286250"/>
            <a:ext cx="4071938" cy="9286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00500" y="5500688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14876" y="2143116"/>
            <a:ext cx="177163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І ШАМО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5715016"/>
            <a:ext cx="342478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П. МАЙБОРОДА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4876" y="4500570"/>
            <a:ext cx="299633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А.ПАШКЕВИЧ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4876" y="3286124"/>
            <a:ext cx="346742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Т. ПЕТРИНЕНКО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307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Англія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батьківщина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гурту…</a:t>
            </a: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2143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5" y="3286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143375" y="4500563"/>
            <a:ext cx="571500" cy="571500"/>
          </a:xfrm>
          <a:noFill/>
        </p:spPr>
      </p:pic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5" y="5715000"/>
            <a:ext cx="5476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000500" y="3071813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500" y="1928813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500" y="4286250"/>
            <a:ext cx="4071938" cy="9286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00500" y="5500688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14876" y="2143116"/>
            <a:ext cx="268317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САМОЦВІТИ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5715016"/>
            <a:ext cx="391485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MODERN TALKING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4877" y="4500570"/>
            <a:ext cx="328614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БІТЛЗ</a:t>
            </a:r>
            <a:endParaRPr lang="ru-RU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4876" y="3286124"/>
            <a:ext cx="181812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BONY-M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CF6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CF6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CF62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CF6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307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Спірічуелс-це</a:t>
            </a:r>
            <a:r>
              <a:rPr lang="ru-RU" sz="28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2143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5" y="3286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143375" y="4500563"/>
            <a:ext cx="571500" cy="571500"/>
          </a:xfrm>
          <a:noFill/>
        </p:spPr>
      </p:pic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5" y="5715000"/>
            <a:ext cx="5476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000500" y="3071813"/>
            <a:ext cx="4857780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500" y="1928813"/>
            <a:ext cx="4857780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500" y="4286250"/>
            <a:ext cx="4786342" cy="9286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00500" y="5500688"/>
            <a:ext cx="4714904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14876" y="2143116"/>
            <a:ext cx="309251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ЕПІЧНИЙ ТВІР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5715016"/>
            <a:ext cx="337566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СОЛЬНА ПІСНЯ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4876" y="4500570"/>
            <a:ext cx="418512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ЗАСІБ ВИРАЗНОСТІ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4876" y="3286124"/>
            <a:ext cx="376519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uk-UA" sz="3200" b="1" i="1" dirty="0" smtClean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ДУХОВНА ПІСНЯ </a:t>
            </a:r>
            <a:endParaRPr lang="ru-RU" sz="3200" b="1" i="1" dirty="0">
              <a:ln w="50800"/>
              <a:solidFill>
                <a:srgbClr val="806D6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CF6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CF6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CF6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BCF6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3075" grpId="0"/>
      <p:bldP spid="17" grpId="1" animBg="1"/>
      <p:bldP spid="19" grpId="1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Скільки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класичній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симфонії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2143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5" y="3286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143375" y="4500563"/>
            <a:ext cx="571500" cy="571500"/>
          </a:xfrm>
          <a:noFill/>
        </p:spPr>
      </p:pic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5" y="5715000"/>
            <a:ext cx="5476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000500" y="3071813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500" y="1928813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500" y="4286250"/>
            <a:ext cx="4071938" cy="9286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00500" y="5500688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14876" y="2143116"/>
            <a:ext cx="177805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     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4876" y="5715016"/>
            <a:ext cx="177805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     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14876" y="4500570"/>
            <a:ext cx="177805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      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4876" y="3286124"/>
            <a:ext cx="177805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     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307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  <a: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Австрійський</a:t>
            </a:r>
            <a:r>
              <a:rPr lang="ru-RU" sz="28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композитор, в </a:t>
            </a:r>
            <a:r>
              <a:rPr lang="ru-RU" sz="28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творчості</a:t>
            </a:r>
            <a:r>
              <a:rPr lang="ru-RU" sz="28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28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остаточно </a:t>
            </a:r>
            <a:r>
              <a:rPr lang="ru-RU" sz="28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утвердилася</a:t>
            </a:r>
            <a:r>
              <a:rPr lang="ru-RU" sz="28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класична</a:t>
            </a:r>
            <a:r>
              <a:rPr lang="ru-RU" sz="28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сонатна</a:t>
            </a:r>
            <a:r>
              <a:rPr lang="ru-RU" sz="28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форма</a:t>
            </a: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2143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5" y="328612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143375" y="4500563"/>
            <a:ext cx="571500" cy="571500"/>
          </a:xfrm>
          <a:noFill/>
        </p:spPr>
      </p:pic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5" y="5715000"/>
            <a:ext cx="5476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000500" y="3071813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500" y="1928813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500" y="4286250"/>
            <a:ext cx="4071938" cy="9286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00500" y="5500688"/>
            <a:ext cx="4071938" cy="9286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14876" y="2143116"/>
            <a:ext cx="160011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ГАЙДН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4876" y="5715016"/>
            <a:ext cx="245394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БЕТХОВЕН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14876" y="4500570"/>
            <a:ext cx="139275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ГЛЮК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4876" y="3286124"/>
            <a:ext cx="194995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ru-RU" sz="3200" b="1" i="1" dirty="0">
                <a:ln w="50800"/>
                <a:solidFill>
                  <a:srgbClr val="806D6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МОЦАРТ</a:t>
            </a:r>
          </a:p>
        </p:txBody>
      </p:sp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1785926"/>
            <a:ext cx="3429024" cy="433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B85C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_tone_chime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307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427</Words>
  <Application>Microsoft Office PowerPoint</Application>
  <PresentationFormat>Экран (4:3)</PresentationFormat>
  <Paragraphs>180</Paragraphs>
  <Slides>35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1 ТУР</vt:lpstr>
      <vt:lpstr>Запитання  1 Стиль мистецтва XVII століття </vt:lpstr>
      <vt:lpstr>Запитання 2 “Моя стежина”,“Пісня про вчительку” написав…</vt:lpstr>
      <vt:lpstr>Запитання 3 Англія- батьківщина гурту…</vt:lpstr>
      <vt:lpstr>Запитання 4 Спірічуелс-це …</vt:lpstr>
      <vt:lpstr>Запитання 5 Скільки частин є у класичній симфонії?</vt:lpstr>
      <vt:lpstr>Запитання 6 Австрійський композитор, в творчості якого остаточно утвердилася класична сонатна форма</vt:lpstr>
      <vt:lpstr>Запитання 7 Батьківщиною джазу є…</vt:lpstr>
      <vt:lpstr>Запитання  8  Сонату №14 («Місячну») написав…</vt:lpstr>
      <vt:lpstr>Запитання 9 Для якого календарно-обрядового циклу найбільш характерні величальні пісні?</vt:lpstr>
      <vt:lpstr>Запитання 10 Автором  якої з цих пісень був В. Івасюк ?</vt:lpstr>
      <vt:lpstr>Запитання  11 Народна і сучасна французька естрадна пісня…</vt:lpstr>
      <vt:lpstr>Запитання 12 З 1963 року стало дуже популярним писати англійську назву  комахи з помилкою.   Це слово…</vt:lpstr>
      <vt:lpstr>2 ТУР</vt:lpstr>
      <vt:lpstr>Слайд 17</vt:lpstr>
      <vt:lpstr>Слайд 18</vt:lpstr>
      <vt:lpstr>3 ТУР</vt:lpstr>
      <vt:lpstr>Категорії запитань</vt:lpstr>
      <vt:lpstr>Слайд 21</vt:lpstr>
      <vt:lpstr>Слайд 22</vt:lpstr>
      <vt:lpstr>Інструменти  симфонічного оркестру</vt:lpstr>
      <vt:lpstr>Інструменти  симфонічного оркестру</vt:lpstr>
      <vt:lpstr>Інструменти  симфонічного оркестру</vt:lpstr>
      <vt:lpstr>Музичні жанри</vt:lpstr>
      <vt:lpstr>Музичні жанри</vt:lpstr>
      <vt:lpstr>Музичні жанри</vt:lpstr>
      <vt:lpstr>Програмна музика</vt:lpstr>
      <vt:lpstr>Програмна музика</vt:lpstr>
      <vt:lpstr>Програмна музика</vt:lpstr>
      <vt:lpstr>Загальні знання</vt:lpstr>
      <vt:lpstr>Загальні знання</vt:lpstr>
      <vt:lpstr>Загальні знання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285</cp:revision>
  <dcterms:created xsi:type="dcterms:W3CDTF">2011-06-16T14:11:08Z</dcterms:created>
  <dcterms:modified xsi:type="dcterms:W3CDTF">2013-01-08T21:12:21Z</dcterms:modified>
</cp:coreProperties>
</file>