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5" r:id="rId5"/>
    <p:sldId id="274" r:id="rId6"/>
    <p:sldId id="275" r:id="rId7"/>
    <p:sldId id="276" r:id="rId8"/>
    <p:sldId id="277" r:id="rId9"/>
    <p:sldId id="262" r:id="rId10"/>
    <p:sldId id="264" r:id="rId11"/>
    <p:sldId id="266" r:id="rId12"/>
    <p:sldId id="267" r:id="rId13"/>
    <p:sldId id="271" r:id="rId14"/>
    <p:sldId id="269" r:id="rId15"/>
    <p:sldId id="25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4" autoAdjust="0"/>
    <p:restoredTop sz="94633" autoAdjust="0"/>
  </p:normalViewPr>
  <p:slideViewPr>
    <p:cSldViewPr>
      <p:cViewPr>
        <p:scale>
          <a:sx n="66" d="100"/>
          <a:sy n="66" d="100"/>
        </p:scale>
        <p:origin x="-149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23D0F-EAF9-4FE7-83D3-D5076400331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6AD12-3022-421E-AFAD-58510013F8B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8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C7E01-EB4E-4367-9E28-913F5DA0CCE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7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7CD77-6675-4804-82D6-F3CD1A1D2A5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6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F5988-98B6-4E83-A66C-A6EDA4EEAA1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CDBFC-538F-47DB-B1B4-656CF1EC451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74286-18A5-48BB-86FF-403B0FE0A8B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1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11553-FD3C-4AEE-AEF5-C44E89036A7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6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3D3B8-8C1F-494E-BFD3-373484DBF09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25026-A158-42B1-8555-E8AD79D3133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2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3D926-B85B-4953-A89B-90D2E3904E1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6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D41F09-FDF1-4335-A40A-825434C779B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333375"/>
            <a:ext cx="7772400" cy="1470025"/>
          </a:xfrm>
        </p:spPr>
        <p:txBody>
          <a:bodyPr/>
          <a:lstStyle/>
          <a:p>
            <a:r>
              <a:rPr lang="uk-UA" sz="2400" dirty="0" smtClean="0"/>
              <a:t>Вчитель музичного мистецтва та художньої культури</a:t>
            </a:r>
            <a:br>
              <a:rPr lang="uk-UA" sz="2400" dirty="0" smtClean="0"/>
            </a:br>
            <a:r>
              <a:rPr lang="uk-UA" sz="2400" dirty="0" smtClean="0"/>
              <a:t>Збаразької загальноосвітньої школи І-ІІІ ст. №1 Тернопільської обл.   </a:t>
            </a:r>
            <a:endParaRPr lang="uk-UA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48064" y="3573016"/>
            <a:ext cx="4392488" cy="2376264"/>
          </a:xfrm>
        </p:spPr>
        <p:txBody>
          <a:bodyPr/>
          <a:lstStyle/>
          <a:p>
            <a:r>
              <a:rPr lang="uk-UA" sz="4000" b="1" dirty="0" smtClean="0"/>
              <a:t>Грищук </a:t>
            </a:r>
          </a:p>
          <a:p>
            <a:r>
              <a:rPr lang="uk-UA" sz="4000" b="1" dirty="0" smtClean="0"/>
              <a:t>Олена</a:t>
            </a:r>
          </a:p>
          <a:p>
            <a:r>
              <a:rPr lang="uk-UA" sz="4000" b="1" dirty="0" smtClean="0"/>
              <a:t> Анатоліївна</a:t>
            </a:r>
            <a:endParaRPr lang="uk-UA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3600450" cy="5130548"/>
          </a:xfrm>
          <a:prstGeom prst="rect">
            <a:avLst/>
          </a:prstGeom>
        </p:spPr>
      </p:pic>
      <p:pic>
        <p:nvPicPr>
          <p:cNvPr id="10" name="Picture 4" descr="5661579ba1e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0450" y="1700806"/>
            <a:ext cx="2987675" cy="25352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Mocart - Simfoniya 6 fortepiano.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Участь у позакласній роботі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" y="1716832"/>
            <a:ext cx="9139854" cy="5141168"/>
          </a:xfrm>
        </p:spPr>
      </p:pic>
    </p:spTree>
    <p:extLst>
      <p:ext uri="{BB962C8B-B14F-4D97-AF65-F5344CB8AC3E}">
        <p14:creationId xmlns:p14="http://schemas.microsoft.com/office/powerpoint/2010/main" val="32266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9236" y="44624"/>
            <a:ext cx="8229600" cy="93610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Участь у позакласній роботі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05672"/>
            <a:ext cx="3672409" cy="29523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713335" cy="27850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613016" cy="27097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32856"/>
            <a:ext cx="2664296" cy="42850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97868"/>
            <a:ext cx="2220099" cy="2960132"/>
          </a:xfr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764704"/>
            <a:ext cx="247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Звітний концерт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14399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204" y="11266"/>
            <a:ext cx="8229600" cy="70609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Участь у конкурсах,фестивалях,концертах</a:t>
            </a:r>
            <a:endParaRPr lang="uk-UA" sz="32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421940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7" y="3717032"/>
            <a:ext cx="4351295" cy="3115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5" y="911968"/>
            <a:ext cx="4367968" cy="2605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2"/>
            <a:ext cx="4219408" cy="3095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98815">
            <a:off x="4673452" y="916940"/>
            <a:ext cx="3903524" cy="248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721">
            <a:off x="5204763" y="3587356"/>
            <a:ext cx="3741642" cy="2468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4760">
            <a:off x="616552" y="3974682"/>
            <a:ext cx="4423436" cy="2485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387">
            <a:off x="183786" y="1352789"/>
            <a:ext cx="4208415" cy="2365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6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45" y="3233505"/>
            <a:ext cx="1441655" cy="2088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Наші досягнення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2" y="751662"/>
            <a:ext cx="1201869" cy="20508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5" y="5012235"/>
            <a:ext cx="1317092" cy="17438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73" y="1191295"/>
            <a:ext cx="1234023" cy="22065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292" y="5074060"/>
            <a:ext cx="1296144" cy="16201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77396"/>
            <a:ext cx="1296144" cy="16724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63" y="3197638"/>
            <a:ext cx="1428157" cy="18764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38" y="1453371"/>
            <a:ext cx="1440160" cy="16565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41" y="5160238"/>
            <a:ext cx="1368152" cy="16329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35" y="4742798"/>
            <a:ext cx="1489284" cy="211520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59" y="3406960"/>
            <a:ext cx="1494247" cy="2124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77" y="3469974"/>
            <a:ext cx="1296144" cy="15189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42" y="1579334"/>
            <a:ext cx="1535664" cy="1947146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2" y="2732989"/>
            <a:ext cx="1597405" cy="2205319"/>
          </a:xfrm>
        </p:spPr>
      </p:pic>
    </p:spTree>
    <p:extLst>
      <p:ext uri="{BB962C8B-B14F-4D97-AF65-F5344CB8AC3E}">
        <p14:creationId xmlns:p14="http://schemas.microsoft.com/office/powerpoint/2010/main" val="13295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4" dur="4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4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8" dur="4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4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4" dur="4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8" dur="4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0" dur="4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2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Випускники, які навчаються в </a:t>
            </a: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узичних закладах</a:t>
            </a:r>
            <a:endParaRPr lang="uk-U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28800"/>
            <a:ext cx="5029173" cy="3771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11560" y="6165335"/>
            <a:ext cx="2432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Кравчук </a:t>
            </a:r>
            <a:r>
              <a:rPr lang="uk-UA" sz="2400" dirty="0"/>
              <a:t>В</a:t>
            </a:r>
            <a:r>
              <a:rPr lang="uk-UA" sz="2400" dirty="0" smtClean="0"/>
              <a:t>асиль</a:t>
            </a:r>
            <a:endParaRPr lang="uk-U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6165304"/>
            <a:ext cx="2565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Нікуліна Вікторія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450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5608">
            <a:off x="5356308" y="1054156"/>
            <a:ext cx="3492645" cy="2619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7" y="35087"/>
            <a:ext cx="8229600" cy="1143000"/>
          </a:xfrm>
        </p:spPr>
        <p:txBody>
          <a:bodyPr/>
          <a:lstStyle/>
          <a:p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Громадська діяльність</a:t>
            </a:r>
            <a:endParaRPr lang="uk-UA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027060" y="1031531"/>
            <a:ext cx="579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Народний аматорський хор «Союз Українок»</a:t>
            </a:r>
            <a:endParaRPr lang="uk-UA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279906" cy="27790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072"/>
            <a:ext cx="2232247" cy="27809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603">
            <a:off x="5533782" y="3890016"/>
            <a:ext cx="3275856" cy="2456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153">
            <a:off x="2230166" y="2833070"/>
            <a:ext cx="3392869" cy="25446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spc="50" dirty="0" smtClean="0">
                <a:ln w="11430">
                  <a:solidFill>
                    <a:srgbClr val="7030A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Моє педагогічне кредо</a:t>
            </a:r>
            <a:endParaRPr lang="uk-UA" sz="5400" b="1" spc="50" dirty="0">
              <a:ln w="11430">
                <a:solidFill>
                  <a:srgbClr val="7030A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3" name="Picture 4" descr="5661579ba1e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2763"/>
            <a:ext cx="2987675" cy="25352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2708920"/>
            <a:ext cx="8460432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800" b="1" u="sng" cap="all" dirty="0" smtClean="0">
                <a:ln w="0"/>
                <a:solidFill>
                  <a:schemeClr val="tx2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« Вміння </a:t>
            </a:r>
            <a:r>
              <a:rPr lang="uk-UA" sz="2800" b="1" u="sng" cap="all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знаходити обдарованих та здібних дітей – талант, вміння їх вирощувати – мистецтво. Але найважливішим є любов до дитини</a:t>
            </a:r>
            <a:r>
              <a:rPr lang="uk-UA" sz="2800" b="1" u="sng" cap="all" dirty="0" smtClean="0">
                <a:ln w="0"/>
                <a:solidFill>
                  <a:schemeClr val="tx2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. »</a:t>
            </a:r>
            <a:endParaRPr lang="uk-UA" sz="2800" b="1" cap="all" dirty="0">
              <a:ln w="0"/>
              <a:solidFill>
                <a:schemeClr val="tx2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uk-UA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72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162731">
            <a:off x="-105691" y="885141"/>
            <a:ext cx="54329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Тема, над якою</a:t>
            </a:r>
            <a:b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працюю</a:t>
            </a:r>
            <a:endParaRPr lang="uk-U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3356993"/>
            <a:ext cx="8640960" cy="34778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Розвиток творчої активності учнів на уроках художньо – естетичного циклу  шляхом  впровадження </a:t>
            </a:r>
          </a:p>
          <a:p>
            <a:pPr algn="ctr"/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інформаційно–комунікаційних технологій</a:t>
            </a:r>
            <a:endParaRPr lang="uk-U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52" y="620688"/>
            <a:ext cx="381657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04856" cy="10081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Актуальність проблеми</a:t>
            </a:r>
            <a:endParaRPr lang="uk-UA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078017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b="1" dirty="0">
                <a:solidFill>
                  <a:schemeClr val="tx2"/>
                </a:solidFill>
              </a:rPr>
              <a:t>розвиток  творчих  здібностей, почуттів і мислення школярів, і розуміння ними, мистецької культури;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b="1" dirty="0">
                <a:solidFill>
                  <a:schemeClr val="tx2"/>
                </a:solidFill>
              </a:rPr>
              <a:t>сприяння індивідуальному самовираженню;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b="1" dirty="0">
                <a:solidFill>
                  <a:schemeClr val="tx2"/>
                </a:solidFill>
              </a:rPr>
              <a:t>виховання толерантності до різних точок зору, поваги до інших національних традицій, правильного сприйняття мистецтва;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b="1" dirty="0">
                <a:solidFill>
                  <a:schemeClr val="tx2"/>
                </a:solidFill>
              </a:rPr>
              <a:t>підготовка школярів до життєдіяльності в полікультурному просторі;</a:t>
            </a:r>
          </a:p>
          <a:p>
            <a:endParaRPr lang="uk-UA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907704" y="1637857"/>
            <a:ext cx="5036974" cy="1440160"/>
          </a:xfrm>
          <a:prstGeom prst="down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uk-UA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Синтез  мистецтв  на  уроці музичного мистецтва забезпечує:</a:t>
            </a:r>
            <a:endParaRPr kumimoji="1"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08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яна\Desktop\мама\PB081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-1"/>
            <a:ext cx="2368406" cy="177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94" y="5039215"/>
            <a:ext cx="3336889" cy="1865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58"/>
            <a:ext cx="2491176" cy="170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56" y="5039215"/>
            <a:ext cx="2852544" cy="183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4" name="Солнце 3"/>
          <p:cNvSpPr/>
          <p:nvPr/>
        </p:nvSpPr>
        <p:spPr>
          <a:xfrm>
            <a:off x="2449105" y="1844824"/>
            <a:ext cx="4176464" cy="3024336"/>
          </a:xfrm>
          <a:prstGeom prst="sun">
            <a:avLst>
              <a:gd name="adj" fmla="val 179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Інноваційні технології</a:t>
            </a:r>
            <a:endParaRPr lang="uk-U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721084" y="1521658"/>
            <a:ext cx="145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мікрофон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3140968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Диспут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4530193"/>
            <a:ext cx="144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Робота в </a:t>
            </a:r>
          </a:p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парах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378" y="4499827"/>
            <a:ext cx="1343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Групова </a:t>
            </a:r>
          </a:p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робота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485" y="1700808"/>
            <a:ext cx="140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Відгадай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мелодію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7122" y="875327"/>
            <a:ext cx="15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Мозковий</a:t>
            </a:r>
          </a:p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штурм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9750" y="3172326"/>
            <a:ext cx="137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Дискусія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0702" y="5116073"/>
            <a:ext cx="135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проектів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8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4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4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4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4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0" dur="4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2" dur="4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4" dur="4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6" dur="4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188640"/>
            <a:ext cx="4040188" cy="18002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i="1" dirty="0"/>
              <a:t> </a:t>
            </a:r>
            <a:endParaRPr lang="uk-UA" i="1" dirty="0" smtClean="0"/>
          </a:p>
          <a:p>
            <a:endParaRPr lang="uk-UA" i="1" dirty="0"/>
          </a:p>
          <a:p>
            <a:endParaRPr lang="uk-UA" i="1" dirty="0" smtClean="0"/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uk-UA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Кредо </a:t>
            </a:r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Інтерактивного</a:t>
            </a:r>
          </a:p>
          <a:p>
            <a:pPr algn="ctr"/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Навчання:</a:t>
            </a:r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uk-UA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548680"/>
            <a:ext cx="4248472" cy="144016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Правила інтерактивного навчання  для учнів.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402473"/>
            <a:ext cx="4464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1200" b="1" dirty="0"/>
              <a:t> 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 Те, що я чую, я забуваю. </a:t>
            </a:r>
            <a:endParaRPr lang="uk-UA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Те , що я бачу й чую, я трохи пам'ятаю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Те, що я  чую,  бачу  й обговорюю - я починаю розуміти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Коли я чую, бачу,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обговорюю</a:t>
            </a:r>
          </a:p>
          <a:p>
            <a:pPr marL="0" indent="0">
              <a:buNone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й роблю – я здобуваю знання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Коли я передаю знання іншим, я стаю майстром”.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2382923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Кожна думка важлива.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Не бійся висловитися!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Ми всі – партнери!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Обговорюємо сказане, а не людину!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Обдумав, сформулював, висловив!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Говори чітко, ясно, красиво!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Вислухав, висловився, вислухав!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Тільки обґрунтовані докази!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Вмій погодитися і не погодитися! 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Важлива кожна роль.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48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1" nodeType="clickEffect">
                                  <p:stCondLst>
                                    <p:cond delay="4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яна\Desktop\мама\IMG_1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81748"/>
            <a:ext cx="1770618" cy="317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8395907" cy="1003604"/>
          </a:xfrm>
        </p:spPr>
        <p:txBody>
          <a:bodyPr/>
          <a:lstStyle/>
          <a:p>
            <a:pPr algn="ctr"/>
            <a:endParaRPr lang="uk-UA" sz="3200" dirty="0" smtClean="0"/>
          </a:p>
          <a:p>
            <a:pPr algn="ctr"/>
            <a:endParaRPr lang="uk-UA" sz="3200" dirty="0"/>
          </a:p>
          <a:p>
            <a:pPr algn="ctr"/>
            <a:r>
              <a:rPr lang="uk-UA" sz="3200" dirty="0" smtClean="0"/>
              <a:t>Особливості активного та інтерактивного навчання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412776"/>
            <a:ext cx="4040188" cy="3024336"/>
          </a:xfrm>
        </p:spPr>
        <p:txBody>
          <a:bodyPr/>
          <a:lstStyle/>
          <a:p>
            <a:pPr marL="0" indent="0" algn="ctr">
              <a:buNone/>
            </a:pPr>
            <a:endParaRPr lang="uk-UA" sz="2000" dirty="0" smtClean="0"/>
          </a:p>
          <a:p>
            <a:r>
              <a:rPr lang="uk-UA" sz="1600" dirty="0" smtClean="0"/>
              <a:t>учень змушений бути активним незалежно від того, бажає він цього чи ні;</a:t>
            </a:r>
          </a:p>
          <a:p>
            <a:r>
              <a:rPr lang="uk-UA" sz="1600" dirty="0"/>
              <a:t>с</a:t>
            </a:r>
            <a:r>
              <a:rPr lang="uk-UA" sz="1600" dirty="0" smtClean="0"/>
              <a:t>амостійний творчий пошук учнями, підвищений ступінь мотивації;</a:t>
            </a:r>
          </a:p>
          <a:p>
            <a:r>
              <a:rPr lang="uk-UA" sz="1600" dirty="0"/>
              <a:t>п</a:t>
            </a:r>
            <a:r>
              <a:rPr lang="uk-UA" sz="1600" dirty="0" smtClean="0"/>
              <a:t>остійна взаємодія вчителя з учнями за допомогою прямих і творчих зв'язків;</a:t>
            </a:r>
            <a:endParaRPr lang="uk-UA" sz="1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2225" y="3194337"/>
            <a:ext cx="4041775" cy="3628256"/>
          </a:xfrm>
        </p:spPr>
        <p:txBody>
          <a:bodyPr/>
          <a:lstStyle/>
          <a:p>
            <a:pPr marL="0" indent="0" algn="ctr">
              <a:buNone/>
            </a:pPr>
            <a:r>
              <a:rPr lang="uk-UA" sz="1800" smtClean="0"/>
              <a:t>Результати:</a:t>
            </a:r>
            <a:endParaRPr lang="uk-UA" sz="1800" dirty="0" smtClean="0"/>
          </a:p>
          <a:p>
            <a:r>
              <a:rPr lang="uk-UA" sz="1600" dirty="0"/>
              <a:t>з</a:t>
            </a:r>
            <a:r>
              <a:rPr lang="uk-UA" sz="1600" dirty="0" smtClean="0"/>
              <a:t>ростає інтерес учнів до навчання;</a:t>
            </a:r>
          </a:p>
          <a:p>
            <a:r>
              <a:rPr lang="uk-UA" sz="1600" dirty="0" smtClean="0"/>
              <a:t>учні виявляють та розвивають свої індивідуальні можливості, творчі здібності, обдарованість;</a:t>
            </a:r>
          </a:p>
          <a:p>
            <a:r>
              <a:rPr lang="uk-UA" sz="1600" dirty="0" smtClean="0"/>
              <a:t> успішне навчання учнів наближає їх до рівня їхніх реальних можливостей;</a:t>
            </a:r>
          </a:p>
          <a:p>
            <a:r>
              <a:rPr lang="uk-UA" sz="1600" dirty="0"/>
              <a:t>п</a:t>
            </a:r>
            <a:r>
              <a:rPr lang="uk-UA" sz="1600" dirty="0" smtClean="0"/>
              <a:t>ідвищуються показники рівня  навчальних досягнень, вихованості й освіченості учнів.</a:t>
            </a:r>
          </a:p>
          <a:p>
            <a:r>
              <a:rPr lang="uk-UA" sz="1600" dirty="0" smtClean="0"/>
              <a:t>в учнів формуються навички самоосвіти.</a:t>
            </a:r>
            <a:endParaRPr lang="uk-UA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32880"/>
            <a:ext cx="358758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Участь у методичній роботі</a:t>
            </a:r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роведення відкритих уроків;</a:t>
            </a:r>
          </a:p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виступи на районних та обласних методичних об'єднань, семінарах; </a:t>
            </a:r>
          </a:p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керівник районного методичного об'єднання та семінарів - практикумів  вчителів музичного мистецтва.  </a:t>
            </a:r>
            <a:endParaRPr lang="uk-UA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89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21433277">
            <a:off x="2271700" y="1925674"/>
            <a:ext cx="3358612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«Він житиме в </a:t>
            </a:r>
          </a:p>
          <a:p>
            <a:pPr algn="ctr"/>
            <a:r>
              <a:rPr lang="uk-UA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пісні»</a:t>
            </a:r>
            <a:endParaRPr lang="uk-UA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790" y="1682763"/>
            <a:ext cx="9172383" cy="51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Виховні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заходи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89" y="1707036"/>
            <a:ext cx="9226790" cy="5150964"/>
          </a:xfrm>
        </p:spPr>
      </p:pic>
      <p:sp>
        <p:nvSpPr>
          <p:cNvPr id="5" name="TextBox 4"/>
          <p:cNvSpPr txBox="1"/>
          <p:nvPr/>
        </p:nvSpPr>
        <p:spPr>
          <a:xfrm>
            <a:off x="0" y="106070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«В колиску дар пісень тобі поклала доля,  у серце налила добра і чистоти»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theme/theme1.xml><?xml version="1.0" encoding="utf-8"?>
<a:theme xmlns:a="http://schemas.openxmlformats.org/drawingml/2006/main" name="Музыкальный (голубой, шары и ноты)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Музыкальный (голубой, шары и ноты)</Template>
  <TotalTime>610</TotalTime>
  <Words>389</Words>
  <Application>Microsoft Office PowerPoint</Application>
  <PresentationFormat>Экран (4:3)</PresentationFormat>
  <Paragraphs>131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Музыкальный (голубой, шары и ноты)</vt:lpstr>
      <vt:lpstr>Вчитель музичного мистецтва та художньої культури Збаразької загальноосвітньої школи І-ІІІ ст. №1 Тернопільської обл.   </vt:lpstr>
      <vt:lpstr>Моє педагогічне кредо</vt:lpstr>
      <vt:lpstr>Презентация PowerPoint</vt:lpstr>
      <vt:lpstr>Актуальність проблеми</vt:lpstr>
      <vt:lpstr>Презентация PowerPoint</vt:lpstr>
      <vt:lpstr>Презентация PowerPoint</vt:lpstr>
      <vt:lpstr>Презентация PowerPoint</vt:lpstr>
      <vt:lpstr>Участь у методичній роботі</vt:lpstr>
      <vt:lpstr>Виховні заходи</vt:lpstr>
      <vt:lpstr>Участь у позакласній роботі</vt:lpstr>
      <vt:lpstr>Участь у позакласній роботі</vt:lpstr>
      <vt:lpstr>Участь у конкурсах,фестивалях,концертах</vt:lpstr>
      <vt:lpstr>Наші досягнення</vt:lpstr>
      <vt:lpstr>Випускники, які навчаються в музичних закладах</vt:lpstr>
      <vt:lpstr>Громадська діяльність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Маряна</dc:creator>
  <cp:lastModifiedBy>Маряна</cp:lastModifiedBy>
  <cp:revision>64</cp:revision>
  <dcterms:created xsi:type="dcterms:W3CDTF">2013-01-06T16:24:23Z</dcterms:created>
  <dcterms:modified xsi:type="dcterms:W3CDTF">2013-01-15T20:40:59Z</dcterms:modified>
</cp:coreProperties>
</file>