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7" r:id="rId2"/>
    <p:sldId id="264" r:id="rId3"/>
    <p:sldId id="292" r:id="rId4"/>
    <p:sldId id="295" r:id="rId5"/>
    <p:sldId id="293" r:id="rId6"/>
    <p:sldId id="270" r:id="rId7"/>
    <p:sldId id="288" r:id="rId8"/>
    <p:sldId id="289" r:id="rId9"/>
    <p:sldId id="290" r:id="rId10"/>
    <p:sldId id="277" r:id="rId11"/>
    <p:sldId id="280" r:id="rId12"/>
    <p:sldId id="282" r:id="rId13"/>
    <p:sldId id="285" r:id="rId14"/>
    <p:sldId id="283" r:id="rId15"/>
    <p:sldId id="279" r:id="rId16"/>
    <p:sldId id="278" r:id="rId17"/>
    <p:sldId id="262" r:id="rId18"/>
  </p:sldIdLst>
  <p:sldSz cx="12192000" cy="6858000"/>
  <p:notesSz cx="6858000" cy="9945688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7595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417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3092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9468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4584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7128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88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1677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4220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904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2929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0545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1634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7644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9153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9205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501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9" name="Группа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"/>
          </a:p>
        </p:txBody>
      </p: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84" name="Группа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grpSp>
        <p:nvGrpSpPr>
          <p:cNvPr id="97" name="Группа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dirty="0"/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smtClean="0"/>
              <a:t>24.08.2016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72760" y="1466100"/>
            <a:ext cx="7940675" cy="303212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5200" b="1" i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основ безпечної поведінки у дошкільників засобами ігрових технологій</a:t>
            </a:r>
            <a:endParaRPr lang="uk-UA" sz="52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6598" y="679862"/>
            <a:ext cx="11134725" cy="1201737"/>
          </a:xfrm>
        </p:spPr>
        <p:txBody>
          <a:bodyPr>
            <a:normAutofit lnSpcReduction="10000"/>
          </a:bodyPr>
          <a:lstStyle/>
          <a:p>
            <a:pPr algn="ctr">
              <a:spcBef>
                <a:spcPct val="0"/>
              </a:spcBef>
            </a:pP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ДОШКІЛЬНОЇ ОСВІТИ №2 </a:t>
            </a:r>
            <a:b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Прямокутник 3"/>
          <p:cNvSpPr>
            <a:spLocks noChangeArrowheads="1"/>
          </p:cNvSpPr>
          <p:nvPr/>
        </p:nvSpPr>
        <p:spPr bwMode="auto">
          <a:xfrm>
            <a:off x="7713541" y="4683594"/>
            <a:ext cx="36195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 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Венгер Ганна Зеновіївна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189626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822367" y="387264"/>
            <a:ext cx="10058402" cy="1491640"/>
          </a:xfrm>
        </p:spPr>
        <p:txBody>
          <a:bodyPr rtlCol="0">
            <a:noAutofit/>
          </a:bodyPr>
          <a:lstStyle/>
          <a:p>
            <a:pPr algn="ctr"/>
            <a:r>
              <a:rPr lang="uk-UA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Моя професійна </a:t>
            </a:r>
            <a:br>
              <a:rPr lang="uk-UA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майстерність</a:t>
            </a:r>
            <a:endParaRPr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8816" y="2484719"/>
            <a:ext cx="3810000" cy="2857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1140">
            <a:off x="519050" y="3433947"/>
            <a:ext cx="2913781" cy="2185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261">
            <a:off x="467569" y="536324"/>
            <a:ext cx="2601797" cy="1951348"/>
          </a:xfrm>
          <a:prstGeom prst="rect">
            <a:avLst/>
          </a:prstGeom>
        </p:spPr>
      </p:pic>
      <p:sp>
        <p:nvSpPr>
          <p:cNvPr id="7" name="Заголовок 12"/>
          <p:cNvSpPr txBox="1">
            <a:spLocks/>
          </p:cNvSpPr>
          <p:nvPr/>
        </p:nvSpPr>
        <p:spPr>
          <a:xfrm rot="20423119">
            <a:off x="955293" y="2509169"/>
            <a:ext cx="2738501" cy="7123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«Водичко, водичко, умий моє личко»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2"/>
          <p:cNvSpPr txBox="1">
            <a:spLocks/>
          </p:cNvSpPr>
          <p:nvPr/>
        </p:nvSpPr>
        <p:spPr>
          <a:xfrm>
            <a:off x="4415641" y="5954236"/>
            <a:ext cx="3550912" cy="7123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«Щоб не трапилось біди, сірників ти не бери»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2"/>
          <p:cNvSpPr txBox="1">
            <a:spLocks/>
          </p:cNvSpPr>
          <p:nvPr/>
        </p:nvSpPr>
        <p:spPr>
          <a:xfrm rot="21207546">
            <a:off x="348214" y="5737174"/>
            <a:ext cx="3586531" cy="10449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«Щоб здоровими зростати – треба гартуватись»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58" y="3750505"/>
            <a:ext cx="3194274" cy="2002390"/>
          </a:xfrm>
          <a:prstGeom prst="rect">
            <a:avLst/>
          </a:prstGeom>
        </p:spPr>
      </p:pic>
      <p:sp>
        <p:nvSpPr>
          <p:cNvPr id="12" name="Заголовок 12"/>
          <p:cNvSpPr txBox="1">
            <a:spLocks/>
          </p:cNvSpPr>
          <p:nvPr/>
        </p:nvSpPr>
        <p:spPr>
          <a:xfrm>
            <a:off x="8257559" y="6307318"/>
            <a:ext cx="3455607" cy="3593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«Їстівні - неїстівні гриби.»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72418">
            <a:off x="8594825" y="750143"/>
            <a:ext cx="3076189" cy="230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3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5647" y="1208327"/>
            <a:ext cx="4622800" cy="3467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3" y="304800"/>
            <a:ext cx="3567428" cy="2186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778" y="304800"/>
            <a:ext cx="3650970" cy="24808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2" y="3247805"/>
            <a:ext cx="3616309" cy="2266950"/>
          </a:xfrm>
          <a:prstGeom prst="rect">
            <a:avLst/>
          </a:prstGeom>
        </p:spPr>
      </p:pic>
      <p:sp>
        <p:nvSpPr>
          <p:cNvPr id="9" name="Заголовок 12"/>
          <p:cNvSpPr txBox="1">
            <a:spLocks/>
          </p:cNvSpPr>
          <p:nvPr/>
        </p:nvSpPr>
        <p:spPr>
          <a:xfrm>
            <a:off x="-29303" y="2785667"/>
            <a:ext cx="3853411" cy="434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«Казка вчить, як на світі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жить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2"/>
          <p:cNvSpPr txBox="1">
            <a:spLocks/>
          </p:cNvSpPr>
          <p:nvPr/>
        </p:nvSpPr>
        <p:spPr>
          <a:xfrm>
            <a:off x="7742886" y="2773042"/>
            <a:ext cx="4110972" cy="4467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Подорож у «Країну безпеки»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2"/>
          <p:cNvSpPr txBox="1">
            <a:spLocks/>
          </p:cNvSpPr>
          <p:nvPr/>
        </p:nvSpPr>
        <p:spPr>
          <a:xfrm>
            <a:off x="130762" y="5959983"/>
            <a:ext cx="3616309" cy="7123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«Дорожні знаки діти знають, залюбки з частин складають»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2"/>
          <p:cNvSpPr txBox="1">
            <a:spLocks/>
          </p:cNvSpPr>
          <p:nvPr/>
        </p:nvSpPr>
        <p:spPr>
          <a:xfrm>
            <a:off x="4083496" y="5484235"/>
            <a:ext cx="3640787" cy="7123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казці діти побували і самі її зіграли»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Заголовок 12"/>
          <p:cNvSpPr txBox="1">
            <a:spLocks/>
          </p:cNvSpPr>
          <p:nvPr/>
        </p:nvSpPr>
        <p:spPr>
          <a:xfrm>
            <a:off x="7754477" y="5958754"/>
            <a:ext cx="3850271" cy="4757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гостях у тітоньки Сови»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778" y="3247805"/>
            <a:ext cx="3650970" cy="258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8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2"/>
          <p:cNvSpPr txBox="1">
            <a:spLocks/>
          </p:cNvSpPr>
          <p:nvPr/>
        </p:nvSpPr>
        <p:spPr>
          <a:xfrm>
            <a:off x="4302536" y="3834076"/>
            <a:ext cx="3328238" cy="16397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Добре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веселості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правила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6" b="20506"/>
          <a:stretch/>
        </p:blipFill>
        <p:spPr>
          <a:xfrm rot="5400000">
            <a:off x="8679581" y="1846287"/>
            <a:ext cx="4229101" cy="2304788"/>
          </a:xfrm>
          <a:prstGeom prst="rect">
            <a:avLst/>
          </a:prstGeom>
        </p:spPr>
      </p:pic>
      <p:sp>
        <p:nvSpPr>
          <p:cNvPr id="7" name="Заголовок 12"/>
          <p:cNvSpPr txBox="1">
            <a:spLocks/>
          </p:cNvSpPr>
          <p:nvPr/>
        </p:nvSpPr>
        <p:spPr>
          <a:xfrm>
            <a:off x="8721774" y="5261411"/>
            <a:ext cx="3224752" cy="4247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Навчальна евакуація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65" y="1278422"/>
            <a:ext cx="3718662" cy="2343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9" y="884131"/>
            <a:ext cx="3171825" cy="4229100"/>
          </a:xfrm>
        </p:spPr>
      </p:pic>
      <p:sp>
        <p:nvSpPr>
          <p:cNvPr id="11" name="Заголовок 12"/>
          <p:cNvSpPr txBox="1">
            <a:spLocks/>
          </p:cNvSpPr>
          <p:nvPr/>
        </p:nvSpPr>
        <p:spPr>
          <a:xfrm>
            <a:off x="486252" y="5261414"/>
            <a:ext cx="2738501" cy="7123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Цікава зустріч  малюків у садочку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5" b="21626"/>
          <a:stretch/>
        </p:blipFill>
        <p:spPr>
          <a:xfrm rot="5400000">
            <a:off x="6842039" y="2265909"/>
            <a:ext cx="4229103" cy="146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37563" y="1327753"/>
            <a:ext cx="6682637" cy="50119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37563" y="1327752"/>
            <a:ext cx="6682637" cy="50119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4592" y="2130722"/>
            <a:ext cx="5011980" cy="34060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5909" y="2195441"/>
            <a:ext cx="5011981" cy="3276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37562" y="1327749"/>
            <a:ext cx="6682638" cy="50119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6687" y="2098622"/>
            <a:ext cx="4947785" cy="34060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5909" y="2195437"/>
            <a:ext cx="5011980" cy="32766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37559" y="1327747"/>
            <a:ext cx="6682641" cy="501198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37557" y="1327742"/>
            <a:ext cx="6682647" cy="50119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37557" y="1327741"/>
            <a:ext cx="6682648" cy="501198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37557" y="1291743"/>
            <a:ext cx="6730645" cy="504798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57" y="1291742"/>
            <a:ext cx="6730645" cy="5047984"/>
          </a:xfrm>
          <a:prstGeom prst="rect">
            <a:avLst/>
          </a:prstGeom>
        </p:spPr>
      </p:pic>
      <p:sp>
        <p:nvSpPr>
          <p:cNvPr id="17" name="Заголовок 12"/>
          <p:cNvSpPr txBox="1">
            <a:spLocks/>
          </p:cNvSpPr>
          <p:nvPr/>
        </p:nvSpPr>
        <p:spPr>
          <a:xfrm>
            <a:off x="3675135" y="670560"/>
            <a:ext cx="4475966" cy="5417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Методичні доробки, наочність, атрибути до занять</a:t>
            </a:r>
            <a:endParaRPr lang="uk-UA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37557" y="1291742"/>
            <a:ext cx="6730645" cy="50479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57" y="1291737"/>
            <a:ext cx="6730645" cy="5047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57" y="1291737"/>
            <a:ext cx="6730645" cy="504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6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9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2"/>
          <p:cNvSpPr>
            <a:spLocks noGrp="1"/>
          </p:cNvSpPr>
          <p:nvPr>
            <p:ph type="title"/>
          </p:nvPr>
        </p:nvSpPr>
        <p:spPr>
          <a:xfrm>
            <a:off x="834893" y="438411"/>
            <a:ext cx="10058402" cy="826718"/>
          </a:xfrm>
        </p:spPr>
        <p:txBody>
          <a:bodyPr rtlCol="0">
            <a:noAutofit/>
          </a:bodyPr>
          <a:lstStyle/>
          <a:p>
            <a:pPr algn="ctr"/>
            <a:r>
              <a:rPr lang="uk-UA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Співпраця </a:t>
            </a:r>
            <a:endParaRPr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2"/>
          <p:cNvSpPr txBox="1">
            <a:spLocks/>
          </p:cNvSpPr>
          <p:nvPr/>
        </p:nvSpPr>
        <p:spPr>
          <a:xfrm>
            <a:off x="4717827" y="5617283"/>
            <a:ext cx="2738501" cy="462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«Круглий стіл»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054" y="1265129"/>
            <a:ext cx="3182049" cy="4229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30" y="1565857"/>
            <a:ext cx="3824613" cy="28684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85" y="1501496"/>
            <a:ext cx="3996242" cy="2997181"/>
          </a:xfrm>
          <a:prstGeom prst="rect">
            <a:avLst/>
          </a:prstGeom>
        </p:spPr>
      </p:pic>
      <p:sp>
        <p:nvSpPr>
          <p:cNvPr id="7" name="Заголовок 12"/>
          <p:cNvSpPr txBox="1">
            <a:spLocks/>
          </p:cNvSpPr>
          <p:nvPr/>
        </p:nvSpPr>
        <p:spPr>
          <a:xfrm>
            <a:off x="384130" y="4563038"/>
            <a:ext cx="3886542" cy="462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 динамічної групи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2"/>
          <p:cNvSpPr txBox="1">
            <a:spLocks/>
          </p:cNvSpPr>
          <p:nvPr/>
        </p:nvSpPr>
        <p:spPr>
          <a:xfrm>
            <a:off x="7682275" y="4575667"/>
            <a:ext cx="4217452" cy="4623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Консультування батьків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7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2"/>
          <p:cNvSpPr>
            <a:spLocks noGrp="1"/>
          </p:cNvSpPr>
          <p:nvPr>
            <p:ph type="title"/>
          </p:nvPr>
        </p:nvSpPr>
        <p:spPr>
          <a:xfrm>
            <a:off x="1139867" y="688410"/>
            <a:ext cx="10058402" cy="2130989"/>
          </a:xfrm>
        </p:spPr>
        <p:txBody>
          <a:bodyPr rtlCol="0"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uk-U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Матеріали  дослідно-експериментальної роботи  за темою 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uk-U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Інклюзивне навчання дошкільників в контексті </a:t>
            </a:r>
            <a:r>
              <a:rPr lang="uk-UA" sz="2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дитиноцентризму</a:t>
            </a:r>
            <a:r>
              <a:rPr lang="uk-UA" sz="2400" dirty="0"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lang="en-US" sz="2400" dirty="0">
                <a:latin typeface="Calibri"/>
                <a:ea typeface="Times New Roman" pitchFamily="18" charset="0"/>
                <a:cs typeface="Times New Roman" pitchFamily="18" charset="0"/>
              </a:rPr>
              <a:t/>
            </a:r>
            <a:br>
              <a:rPr lang="en-US" sz="2400" dirty="0">
                <a:latin typeface="Calibri"/>
                <a:ea typeface="Times New Roman" pitchFamily="18" charset="0"/>
                <a:cs typeface="Times New Roman" pitchFamily="18" charset="0"/>
              </a:rPr>
            </a:br>
            <a:r>
              <a:rPr lang="uk-U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базі Тернопільського дошкільного навчального закладу</a:t>
            </a: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Управління освіти і науки Тернопільської міської ради</a:t>
            </a:r>
            <a:r>
              <a:rPr lang="ru-RU" sz="2000" dirty="0">
                <a:latin typeface="Arial" pitchFamily="34" charset="0"/>
              </a:rPr>
              <a:t/>
            </a:r>
            <a:br>
              <a:rPr lang="ru-RU" sz="2000" dirty="0">
                <a:latin typeface="Arial" pitchFamily="34" charset="0"/>
              </a:rPr>
            </a:br>
            <a:r>
              <a:rPr lang="uk-UA" sz="4800" dirty="0"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Тепла долоня</a:t>
            </a:r>
            <a:endParaRPr lang="ru-RU" sz="4800" dirty="0">
              <a:latin typeface="Arial" pitchFamily="34" charset="0"/>
            </a:endParaRPr>
          </a:p>
        </p:txBody>
      </p:sp>
      <p:pic>
        <p:nvPicPr>
          <p:cNvPr id="5" name="Рисунок 1" descr="ima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4589" y="2819399"/>
            <a:ext cx="2928958" cy="25717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883068" y="5503878"/>
            <a:ext cx="457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Навчально-методичний посібник</a:t>
            </a:r>
            <a:endParaRPr lang="ru-RU" sz="1100" dirty="0" smtClean="0">
              <a:solidFill>
                <a:schemeClr val="tx1">
                  <a:lumMod val="50000"/>
                </a:schemeClr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Тернопіль  -  2017</a:t>
            </a:r>
            <a:endParaRPr lang="ru-RU" sz="1100" dirty="0" smtClean="0">
              <a:solidFill>
                <a:schemeClr val="tx1">
                  <a:lumMod val="50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4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826717" y="737994"/>
            <a:ext cx="10058402" cy="709807"/>
          </a:xfrm>
        </p:spPr>
        <p:txBody>
          <a:bodyPr rtlCol="0">
            <a:normAutofit/>
          </a:bodyPr>
          <a:lstStyle/>
          <a:p>
            <a:pPr algn="ctr"/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endParaRPr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2"/>
          <p:cNvSpPr txBox="1">
            <a:spLocks/>
          </p:cNvSpPr>
          <p:nvPr/>
        </p:nvSpPr>
        <p:spPr bwMode="auto">
          <a:xfrm>
            <a:off x="588722" y="1878904"/>
            <a:ext cx="11436263" cy="409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571500" indent="-5715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marL="0" indent="0">
              <a:lnSpc>
                <a:spcPct val="114000"/>
              </a:lnSpc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Тісна 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співпраця усіх учасників освітнього процесу, наявність комфортного середовища, спеціальні 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-розвивальні заходи, </a:t>
            </a:r>
            <a:endParaRPr lang="uk-UA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4000"/>
              </a:lnSpc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постійна 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стимуляція пізнавальної діяльності та щохвилинний позитивний приклад дорослих, - дозволяють дітям з ООП здобути необхідні знання, вміння та навички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основ 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 життєдіяльності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53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Три ребенка в плащах держатся за руки и играют на улице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861" y="979059"/>
            <a:ext cx="5948878" cy="4576060"/>
          </a:xfrm>
        </p:spPr>
      </p:pic>
      <p:sp>
        <p:nvSpPr>
          <p:cNvPr id="4" name="Прямоугольник 3"/>
          <p:cNvSpPr/>
          <p:nvPr/>
        </p:nvSpPr>
        <p:spPr>
          <a:xfrm>
            <a:off x="7252570" y="1051097"/>
            <a:ext cx="471341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28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uk-UA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Пам’ятаймо! </a:t>
            </a:r>
            <a:r>
              <a:rPr lang="uk-UA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 - це наше майбутнє! 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Дбаймо </a:t>
            </a:r>
            <a:r>
              <a:rPr lang="uk-UA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їхнє життя! Ніколи не 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забуваймо, </a:t>
            </a:r>
            <a:r>
              <a:rPr lang="uk-UA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 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 </a:t>
            </a:r>
            <a:r>
              <a:rPr lang="uk-UA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 прикладом для своїх вихованців, і, якщо 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 </a:t>
            </a:r>
            <a:r>
              <a:rPr lang="uk-UA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uk-UA" sz="2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навчимо </a:t>
            </a:r>
            <a:r>
              <a:rPr lang="uk-UA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 вести себе правильно, слухати інших, дотримуватись правил поведінки, то їх завжди чекатиме небезпека, біда, яким запобігти завжди не можна.</a:t>
            </a:r>
            <a:endParaRPr lang="uk-UA" sz="20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20266" y="5915358"/>
            <a:ext cx="35492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15108" y="860123"/>
            <a:ext cx="10058402" cy="709807"/>
          </a:xfrm>
        </p:spPr>
        <p:txBody>
          <a:bodyPr rtlCol="0">
            <a:normAutofit/>
          </a:bodyPr>
          <a:lstStyle/>
          <a:p>
            <a:pPr algn="ctr"/>
            <a:r>
              <a:rPr lang="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Актуальність:</a:t>
            </a:r>
            <a:endParaRPr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2"/>
          <p:cNvSpPr txBox="1">
            <a:spLocks/>
          </p:cNvSpPr>
          <p:nvPr/>
        </p:nvSpPr>
        <p:spPr>
          <a:xfrm>
            <a:off x="2482740" y="3858016"/>
            <a:ext cx="10058402" cy="2655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uk-UA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2"/>
          <p:cNvSpPr txBox="1">
            <a:spLocks/>
          </p:cNvSpPr>
          <p:nvPr/>
        </p:nvSpPr>
        <p:spPr>
          <a:xfrm>
            <a:off x="688931" y="1803748"/>
            <a:ext cx="11411211" cy="43841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вимога 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часу;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 кожної дитини на безпечне життя та </a:t>
            </a:r>
            <a:r>
              <a:rPr lang="uk-UA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рахування особливостей і потреб дошкільників з вадами мови та інтелекту;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</a:t>
            </a:r>
            <a:r>
              <a:rPr lang="uk-UA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язберігаючих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технологій з різними категоріями 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дітей;</a:t>
            </a: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 соціалізації дітей з різними нозологіями.</a:t>
            </a:r>
          </a:p>
        </p:txBody>
      </p:sp>
    </p:spTree>
    <p:extLst>
      <p:ext uri="{BB962C8B-B14F-4D97-AF65-F5344CB8AC3E}">
        <p14:creationId xmlns:p14="http://schemas.microsoft.com/office/powerpoint/2010/main" val="147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2"/>
          <p:cNvSpPr>
            <a:spLocks noGrp="1"/>
          </p:cNvSpPr>
          <p:nvPr>
            <p:ph type="title"/>
          </p:nvPr>
        </p:nvSpPr>
        <p:spPr>
          <a:xfrm>
            <a:off x="865144" y="2059227"/>
            <a:ext cx="10058400" cy="709613"/>
          </a:xfrm>
        </p:spPr>
        <p:txBody>
          <a:bodyPr/>
          <a:lstStyle/>
          <a:p>
            <a:pPr algn="ctr"/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</a:p>
        </p:txBody>
      </p:sp>
      <p:sp>
        <p:nvSpPr>
          <p:cNvPr id="19459" name="Заголовок 12"/>
          <p:cNvSpPr txBox="1">
            <a:spLocks/>
          </p:cNvSpPr>
          <p:nvPr/>
        </p:nvSpPr>
        <p:spPr bwMode="auto">
          <a:xfrm>
            <a:off x="551145" y="2555875"/>
            <a:ext cx="11067768" cy="16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Вироблення стереотипів безпечної </a:t>
            </a:r>
          </a:p>
          <a:p>
            <a:pPr algn="ctr">
              <a:lnSpc>
                <a:spcPct val="90000"/>
              </a:lnSpc>
            </a:pP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поведінки у </a:t>
            </a:r>
            <a:r>
              <a:rPr lang="uk-UA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дошкільників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6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2"/>
          <p:cNvSpPr>
            <a:spLocks noGrp="1"/>
          </p:cNvSpPr>
          <p:nvPr>
            <p:ph type="title"/>
          </p:nvPr>
        </p:nvSpPr>
        <p:spPr>
          <a:xfrm>
            <a:off x="827088" y="738188"/>
            <a:ext cx="10058400" cy="709612"/>
          </a:xfrm>
        </p:spPr>
        <p:txBody>
          <a:bodyPr/>
          <a:lstStyle/>
          <a:p>
            <a:pPr algn="ctr"/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</a:t>
            </a:r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завдання:</a:t>
            </a:r>
            <a:endParaRPr lang="uk-UA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1" name="Заголовок 12"/>
          <p:cNvSpPr txBox="1">
            <a:spLocks/>
          </p:cNvSpPr>
          <p:nvPr/>
        </p:nvSpPr>
        <p:spPr bwMode="auto">
          <a:xfrm>
            <a:off x="550863" y="1879600"/>
            <a:ext cx="11410950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571500" indent="-5715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uk-UA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Заголовок 12"/>
          <p:cNvSpPr txBox="1">
            <a:spLocks/>
          </p:cNvSpPr>
          <p:nvPr/>
        </p:nvSpPr>
        <p:spPr bwMode="auto">
          <a:xfrm>
            <a:off x="655789" y="1766866"/>
            <a:ext cx="11410950" cy="408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571500" indent="-5715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дати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дітям знання про предмети та явища, життєві ситуації, які можуть спричинити захворювання, нездужання… </a:t>
            </a:r>
            <a:endParaRPr lang="uk-UA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 елементарні вміння, навички поведінки в різних ситуаціях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навчати дітей неухильно дотримуватися правил безпечної поведінки вдома, на вулиці, в природі тощо; 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виховувати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дітей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бережливе ставлення до свого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 та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здоров’я. 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2"/>
          <p:cNvSpPr>
            <a:spLocks noGrp="1"/>
          </p:cNvSpPr>
          <p:nvPr>
            <p:ph type="title"/>
          </p:nvPr>
        </p:nvSpPr>
        <p:spPr>
          <a:xfrm>
            <a:off x="965200" y="1057123"/>
            <a:ext cx="10058400" cy="709612"/>
          </a:xfrm>
        </p:spPr>
        <p:txBody>
          <a:bodyPr/>
          <a:lstStyle/>
          <a:p>
            <a:pPr algn="ctr"/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</a:t>
            </a:r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напрямки:</a:t>
            </a:r>
            <a:endParaRPr lang="uk-UA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Заголовок 12"/>
          <p:cNvSpPr txBox="1">
            <a:spLocks/>
          </p:cNvSpPr>
          <p:nvPr/>
        </p:nvSpPr>
        <p:spPr bwMode="auto">
          <a:xfrm>
            <a:off x="781050" y="2111288"/>
            <a:ext cx="1089320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571500" indent="-5715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здорового способу життя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засвоєння правил пожежної безпеки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засвоєння 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дорожнього 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руху;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засвоєння 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безпечної поведінки вдома та на вулиці;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засвоєння правил безпечної поведінки у природі.</a:t>
            </a:r>
          </a:p>
        </p:txBody>
      </p:sp>
    </p:spTree>
    <p:extLst>
      <p:ext uri="{BB962C8B-B14F-4D97-AF65-F5344CB8AC3E}">
        <p14:creationId xmlns:p14="http://schemas.microsoft.com/office/powerpoint/2010/main" val="303012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4683169" y="3384116"/>
            <a:ext cx="2868460" cy="1326714"/>
          </a:xfrm>
          <a:prstGeom prst="ellips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/>
          <p:cNvSpPr/>
          <p:nvPr/>
        </p:nvSpPr>
        <p:spPr>
          <a:xfrm>
            <a:off x="7961855" y="4196218"/>
            <a:ext cx="2868460" cy="1326714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Овал 19"/>
          <p:cNvSpPr/>
          <p:nvPr/>
        </p:nvSpPr>
        <p:spPr>
          <a:xfrm>
            <a:off x="1254169" y="4196218"/>
            <a:ext cx="2868460" cy="1326714"/>
          </a:xfrm>
          <a:prstGeom prst="ellips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2931091" y="876821"/>
            <a:ext cx="6025019" cy="1590806"/>
          </a:xfrm>
          <a:prstGeom prst="horizontalScroll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14607" y="1317320"/>
            <a:ext cx="10058402" cy="709807"/>
          </a:xfrm>
        </p:spPr>
        <p:txBody>
          <a:bodyPr rtlCol="0">
            <a:normAutofit/>
          </a:bodyPr>
          <a:lstStyle/>
          <a:p>
            <a:pPr algn="ctr"/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Напрямки роботи:</a:t>
            </a:r>
            <a:endParaRPr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2"/>
          <p:cNvSpPr txBox="1">
            <a:spLocks/>
          </p:cNvSpPr>
          <p:nvPr/>
        </p:nvSpPr>
        <p:spPr>
          <a:xfrm>
            <a:off x="551145" y="1878904"/>
            <a:ext cx="11411211" cy="46346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Заголовок 12"/>
          <p:cNvSpPr txBox="1">
            <a:spLocks/>
          </p:cNvSpPr>
          <p:nvPr/>
        </p:nvSpPr>
        <p:spPr>
          <a:xfrm>
            <a:off x="1470244" y="4601748"/>
            <a:ext cx="2436311" cy="5073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батьками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Заголовок 12"/>
          <p:cNvSpPr txBox="1">
            <a:spLocks/>
          </p:cNvSpPr>
          <p:nvPr/>
        </p:nvSpPr>
        <p:spPr>
          <a:xfrm>
            <a:off x="4896111" y="3793821"/>
            <a:ext cx="2436311" cy="5073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дітьми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Заголовок 12"/>
          <p:cNvSpPr txBox="1">
            <a:spLocks/>
          </p:cNvSpPr>
          <p:nvPr/>
        </p:nvSpPr>
        <p:spPr>
          <a:xfrm>
            <a:off x="8091814" y="4601748"/>
            <a:ext cx="2738501" cy="5073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педагогами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2931091" y="2592888"/>
            <a:ext cx="1340284" cy="13528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999967" y="2580362"/>
            <a:ext cx="100208" cy="6388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7152362" y="2592888"/>
            <a:ext cx="1678487" cy="13528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56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лако 4"/>
          <p:cNvSpPr/>
          <p:nvPr/>
        </p:nvSpPr>
        <p:spPr>
          <a:xfrm rot="262375">
            <a:off x="3540125" y="2278063"/>
            <a:ext cx="4981575" cy="2259012"/>
          </a:xfrm>
          <a:prstGeom prst="cloud">
            <a:avLst/>
          </a:prstGeom>
          <a:solidFill>
            <a:schemeClr val="bg2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0" name="Овал 9"/>
          <p:cNvSpPr/>
          <p:nvPr/>
        </p:nvSpPr>
        <p:spPr>
          <a:xfrm>
            <a:off x="4608513" y="5226050"/>
            <a:ext cx="2868612" cy="1325563"/>
          </a:xfrm>
          <a:prstGeom prst="ellips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9" name="Овал 18"/>
          <p:cNvSpPr/>
          <p:nvPr/>
        </p:nvSpPr>
        <p:spPr>
          <a:xfrm>
            <a:off x="8237538" y="976313"/>
            <a:ext cx="2868612" cy="1327150"/>
          </a:xfrm>
          <a:prstGeom prst="ellips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0" name="Овал 19"/>
          <p:cNvSpPr/>
          <p:nvPr/>
        </p:nvSpPr>
        <p:spPr>
          <a:xfrm>
            <a:off x="50800" y="3043238"/>
            <a:ext cx="2867025" cy="1327150"/>
          </a:xfrm>
          <a:prstGeom prst="ellips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203575" y="2770188"/>
            <a:ext cx="5899150" cy="115887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br>
              <a:rPr lang="uk-UA" sz="44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 з дітьми</a:t>
            </a:r>
            <a:endParaRPr sz="4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4" name="Заголовок 12"/>
          <p:cNvSpPr txBox="1">
            <a:spLocks/>
          </p:cNvSpPr>
          <p:nvPr/>
        </p:nvSpPr>
        <p:spPr bwMode="auto">
          <a:xfrm>
            <a:off x="182563" y="3689350"/>
            <a:ext cx="26035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 зустрічі</a:t>
            </a:r>
          </a:p>
        </p:txBody>
      </p:sp>
      <p:sp>
        <p:nvSpPr>
          <p:cNvPr id="24585" name="Заголовок 12"/>
          <p:cNvSpPr txBox="1">
            <a:spLocks/>
          </p:cNvSpPr>
          <p:nvPr/>
        </p:nvSpPr>
        <p:spPr bwMode="auto">
          <a:xfrm>
            <a:off x="4687888" y="5888038"/>
            <a:ext cx="270986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Індивідуальна робота</a:t>
            </a:r>
          </a:p>
        </p:txBody>
      </p:sp>
      <p:sp>
        <p:nvSpPr>
          <p:cNvPr id="24586" name="Заголовок 12"/>
          <p:cNvSpPr txBox="1">
            <a:spLocks/>
          </p:cNvSpPr>
          <p:nvPr/>
        </p:nvSpPr>
        <p:spPr bwMode="auto">
          <a:xfrm>
            <a:off x="8367713" y="1417638"/>
            <a:ext cx="2738437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Дидактичні ігри</a:t>
            </a:r>
          </a:p>
        </p:txBody>
      </p:sp>
      <p:sp>
        <p:nvSpPr>
          <p:cNvPr id="14" name="Овал 13"/>
          <p:cNvSpPr/>
          <p:nvPr/>
        </p:nvSpPr>
        <p:spPr>
          <a:xfrm>
            <a:off x="1254125" y="4816475"/>
            <a:ext cx="2868613" cy="1325563"/>
          </a:xfrm>
          <a:prstGeom prst="ellips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4588" name="Заголовок 12"/>
          <p:cNvSpPr txBox="1">
            <a:spLocks/>
          </p:cNvSpPr>
          <p:nvPr/>
        </p:nvSpPr>
        <p:spPr bwMode="auto">
          <a:xfrm>
            <a:off x="1408113" y="5357813"/>
            <a:ext cx="2652712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Екскурсії, піші переходи</a:t>
            </a:r>
          </a:p>
        </p:txBody>
      </p:sp>
      <p:sp>
        <p:nvSpPr>
          <p:cNvPr id="21" name="Овал 20"/>
          <p:cNvSpPr/>
          <p:nvPr/>
        </p:nvSpPr>
        <p:spPr>
          <a:xfrm>
            <a:off x="9153525" y="2982913"/>
            <a:ext cx="2868613" cy="1325562"/>
          </a:xfrm>
          <a:prstGeom prst="ellips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4590" name="Заголовок 12"/>
          <p:cNvSpPr txBox="1">
            <a:spLocks/>
          </p:cNvSpPr>
          <p:nvPr/>
        </p:nvSpPr>
        <p:spPr bwMode="auto">
          <a:xfrm>
            <a:off x="9283700" y="3387725"/>
            <a:ext cx="27384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Рухливі ігри</a:t>
            </a:r>
          </a:p>
        </p:txBody>
      </p:sp>
      <p:sp>
        <p:nvSpPr>
          <p:cNvPr id="23" name="Овал 22"/>
          <p:cNvSpPr/>
          <p:nvPr/>
        </p:nvSpPr>
        <p:spPr>
          <a:xfrm>
            <a:off x="7902575" y="4748213"/>
            <a:ext cx="2868613" cy="1327150"/>
          </a:xfrm>
          <a:prstGeom prst="ellips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4592" name="Заголовок 12"/>
          <p:cNvSpPr txBox="1">
            <a:spLocks/>
          </p:cNvSpPr>
          <p:nvPr/>
        </p:nvSpPr>
        <p:spPr bwMode="auto">
          <a:xfrm>
            <a:off x="8032750" y="5403850"/>
            <a:ext cx="27384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Сюжетно-рольові ігри</a:t>
            </a:r>
          </a:p>
        </p:txBody>
      </p:sp>
      <p:sp>
        <p:nvSpPr>
          <p:cNvPr id="27" name="Овал 26"/>
          <p:cNvSpPr/>
          <p:nvPr/>
        </p:nvSpPr>
        <p:spPr>
          <a:xfrm>
            <a:off x="866775" y="1076325"/>
            <a:ext cx="2868613" cy="1325563"/>
          </a:xfrm>
          <a:prstGeom prst="ellips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4594" name="Заголовок 12"/>
          <p:cNvSpPr txBox="1">
            <a:spLocks/>
          </p:cNvSpPr>
          <p:nvPr/>
        </p:nvSpPr>
        <p:spPr bwMode="auto">
          <a:xfrm>
            <a:off x="950913" y="1343025"/>
            <a:ext cx="27384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Розв’язання ситуацій</a:t>
            </a:r>
          </a:p>
        </p:txBody>
      </p:sp>
      <p:sp>
        <p:nvSpPr>
          <p:cNvPr id="30" name="Овал 29"/>
          <p:cNvSpPr/>
          <p:nvPr/>
        </p:nvSpPr>
        <p:spPr>
          <a:xfrm>
            <a:off x="4311650" y="412750"/>
            <a:ext cx="2868613" cy="1327150"/>
          </a:xfrm>
          <a:prstGeom prst="ellips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4596" name="Заголовок 12"/>
          <p:cNvSpPr txBox="1">
            <a:spLocks/>
          </p:cNvSpPr>
          <p:nvPr/>
        </p:nvSpPr>
        <p:spPr bwMode="auto">
          <a:xfrm>
            <a:off x="4441825" y="993775"/>
            <a:ext cx="27384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Заняття,  розваги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3400425" y="2401888"/>
            <a:ext cx="385763" cy="34448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8601075" y="3622675"/>
            <a:ext cx="425450" cy="1905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6030913" y="4652963"/>
            <a:ext cx="85725" cy="49371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3689350" y="4284663"/>
            <a:ext cx="415925" cy="49212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3048000" y="3600450"/>
            <a:ext cx="417513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8177213" y="2209800"/>
            <a:ext cx="423862" cy="38258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7851775" y="4394200"/>
            <a:ext cx="385763" cy="34290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5732463" y="1879600"/>
            <a:ext cx="0" cy="33020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6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Овал 38"/>
          <p:cNvSpPr/>
          <p:nvPr/>
        </p:nvSpPr>
        <p:spPr>
          <a:xfrm>
            <a:off x="4595813" y="5248275"/>
            <a:ext cx="2868612" cy="1325563"/>
          </a:xfrm>
          <a:prstGeom prst="ellips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5" name="Облако 4"/>
          <p:cNvSpPr/>
          <p:nvPr/>
        </p:nvSpPr>
        <p:spPr>
          <a:xfrm rot="262375">
            <a:off x="3540125" y="2278063"/>
            <a:ext cx="4981575" cy="2259012"/>
          </a:xfrm>
          <a:prstGeom prst="cloud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9" name="Овал 18"/>
          <p:cNvSpPr/>
          <p:nvPr/>
        </p:nvSpPr>
        <p:spPr>
          <a:xfrm>
            <a:off x="8253413" y="977900"/>
            <a:ext cx="2868612" cy="1327150"/>
          </a:xfrm>
          <a:prstGeom prst="ellips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0" name="Овал 19"/>
          <p:cNvSpPr/>
          <p:nvPr/>
        </p:nvSpPr>
        <p:spPr>
          <a:xfrm>
            <a:off x="50800" y="3043238"/>
            <a:ext cx="2867025" cy="1327150"/>
          </a:xfrm>
          <a:prstGeom prst="ellips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203575" y="2770188"/>
            <a:ext cx="5899150" cy="115887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br>
              <a:rPr lang="uk-UA" sz="44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 з батьками</a:t>
            </a:r>
            <a:endParaRPr sz="4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8" name="Заголовок 12"/>
          <p:cNvSpPr txBox="1">
            <a:spLocks/>
          </p:cNvSpPr>
          <p:nvPr/>
        </p:nvSpPr>
        <p:spPr bwMode="auto">
          <a:xfrm>
            <a:off x="-33338" y="3452813"/>
            <a:ext cx="30210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Консультування</a:t>
            </a:r>
          </a:p>
        </p:txBody>
      </p:sp>
      <p:sp>
        <p:nvSpPr>
          <p:cNvPr id="25609" name="Заголовок 12"/>
          <p:cNvSpPr txBox="1">
            <a:spLocks/>
          </p:cNvSpPr>
          <p:nvPr/>
        </p:nvSpPr>
        <p:spPr bwMode="auto">
          <a:xfrm>
            <a:off x="4687888" y="5888038"/>
            <a:ext cx="270986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Поради, пам</a:t>
            </a:r>
            <a:r>
              <a:rPr lang="en-US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ятки</a:t>
            </a:r>
          </a:p>
        </p:txBody>
      </p:sp>
      <p:sp>
        <p:nvSpPr>
          <p:cNvPr id="25610" name="Заголовок 12"/>
          <p:cNvSpPr txBox="1">
            <a:spLocks/>
          </p:cNvSpPr>
          <p:nvPr/>
        </p:nvSpPr>
        <p:spPr bwMode="auto">
          <a:xfrm>
            <a:off x="8383588" y="1230313"/>
            <a:ext cx="2738437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Анкетування</a:t>
            </a:r>
          </a:p>
        </p:txBody>
      </p:sp>
      <p:sp>
        <p:nvSpPr>
          <p:cNvPr id="14" name="Овал 13"/>
          <p:cNvSpPr/>
          <p:nvPr/>
        </p:nvSpPr>
        <p:spPr>
          <a:xfrm>
            <a:off x="1254125" y="4816475"/>
            <a:ext cx="2868613" cy="1325563"/>
          </a:xfrm>
          <a:prstGeom prst="ellips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5612" name="Заголовок 12"/>
          <p:cNvSpPr txBox="1">
            <a:spLocks/>
          </p:cNvSpPr>
          <p:nvPr/>
        </p:nvSpPr>
        <p:spPr bwMode="auto">
          <a:xfrm>
            <a:off x="1419225" y="5432425"/>
            <a:ext cx="26527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Інформаційні брошури</a:t>
            </a:r>
          </a:p>
        </p:txBody>
      </p:sp>
      <p:sp>
        <p:nvSpPr>
          <p:cNvPr id="21" name="Овал 20"/>
          <p:cNvSpPr/>
          <p:nvPr/>
        </p:nvSpPr>
        <p:spPr>
          <a:xfrm>
            <a:off x="9153525" y="2982913"/>
            <a:ext cx="2868613" cy="1325562"/>
          </a:xfrm>
          <a:prstGeom prst="ellips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5614" name="Заголовок 12"/>
          <p:cNvSpPr txBox="1">
            <a:spLocks/>
          </p:cNvSpPr>
          <p:nvPr/>
        </p:nvSpPr>
        <p:spPr bwMode="auto">
          <a:xfrm>
            <a:off x="9297988" y="3675063"/>
            <a:ext cx="27384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Індивідуальна робота</a:t>
            </a:r>
          </a:p>
        </p:txBody>
      </p:sp>
      <p:sp>
        <p:nvSpPr>
          <p:cNvPr id="23" name="Овал 22"/>
          <p:cNvSpPr/>
          <p:nvPr/>
        </p:nvSpPr>
        <p:spPr>
          <a:xfrm>
            <a:off x="7902575" y="4748213"/>
            <a:ext cx="2868613" cy="1327150"/>
          </a:xfrm>
          <a:prstGeom prst="ellips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5616" name="Заголовок 12"/>
          <p:cNvSpPr txBox="1">
            <a:spLocks/>
          </p:cNvSpPr>
          <p:nvPr/>
        </p:nvSpPr>
        <p:spPr bwMode="auto">
          <a:xfrm>
            <a:off x="8032750" y="5403850"/>
            <a:ext cx="27384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 відкритих дверей</a:t>
            </a:r>
          </a:p>
        </p:txBody>
      </p:sp>
      <p:sp>
        <p:nvSpPr>
          <p:cNvPr id="27" name="Овал 26"/>
          <p:cNvSpPr/>
          <p:nvPr/>
        </p:nvSpPr>
        <p:spPr>
          <a:xfrm>
            <a:off x="866775" y="1076325"/>
            <a:ext cx="2868613" cy="1325563"/>
          </a:xfrm>
          <a:prstGeom prst="ellips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5618" name="Заголовок 12"/>
          <p:cNvSpPr txBox="1">
            <a:spLocks/>
          </p:cNvSpPr>
          <p:nvPr/>
        </p:nvSpPr>
        <p:spPr bwMode="auto">
          <a:xfrm>
            <a:off x="950913" y="1343025"/>
            <a:ext cx="2738437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Круглі </a:t>
            </a:r>
          </a:p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столи</a:t>
            </a:r>
          </a:p>
        </p:txBody>
      </p:sp>
      <p:sp>
        <p:nvSpPr>
          <p:cNvPr id="30" name="Овал 29"/>
          <p:cNvSpPr/>
          <p:nvPr/>
        </p:nvSpPr>
        <p:spPr>
          <a:xfrm>
            <a:off x="4376738" y="450850"/>
            <a:ext cx="2868612" cy="1325563"/>
          </a:xfrm>
          <a:prstGeom prst="ellips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5620" name="Заголовок 12"/>
          <p:cNvSpPr txBox="1">
            <a:spLocks/>
          </p:cNvSpPr>
          <p:nvPr/>
        </p:nvSpPr>
        <p:spPr bwMode="auto">
          <a:xfrm>
            <a:off x="4506913" y="855663"/>
            <a:ext cx="27384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Збори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3400425" y="2401888"/>
            <a:ext cx="385763" cy="34448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8601075" y="3622675"/>
            <a:ext cx="425450" cy="1905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6030913" y="4652963"/>
            <a:ext cx="85725" cy="49371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3689350" y="4284663"/>
            <a:ext cx="415925" cy="49212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3048000" y="3600450"/>
            <a:ext cx="417513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8177213" y="2209800"/>
            <a:ext cx="423862" cy="38258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7851775" y="4394200"/>
            <a:ext cx="385763" cy="34290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5732463" y="1879600"/>
            <a:ext cx="0" cy="33020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81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Овал 26"/>
          <p:cNvSpPr/>
          <p:nvPr/>
        </p:nvSpPr>
        <p:spPr>
          <a:xfrm>
            <a:off x="866775" y="1076325"/>
            <a:ext cx="2868613" cy="1325563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5" name="Облако 4"/>
          <p:cNvSpPr/>
          <p:nvPr/>
        </p:nvSpPr>
        <p:spPr>
          <a:xfrm rot="262375">
            <a:off x="3540125" y="2278063"/>
            <a:ext cx="4981575" cy="2259012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0" name="Овал 9"/>
          <p:cNvSpPr/>
          <p:nvPr/>
        </p:nvSpPr>
        <p:spPr>
          <a:xfrm>
            <a:off x="4608513" y="5226050"/>
            <a:ext cx="2868612" cy="1325563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9" name="Овал 18"/>
          <p:cNvSpPr/>
          <p:nvPr/>
        </p:nvSpPr>
        <p:spPr>
          <a:xfrm>
            <a:off x="8278813" y="906463"/>
            <a:ext cx="2868612" cy="132715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0" name="Овал 19"/>
          <p:cNvSpPr/>
          <p:nvPr/>
        </p:nvSpPr>
        <p:spPr>
          <a:xfrm>
            <a:off x="50800" y="3043238"/>
            <a:ext cx="2867025" cy="132715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189288" y="3046413"/>
            <a:ext cx="5899150" cy="115887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br>
              <a:rPr lang="uk-UA" sz="44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співпраці </a:t>
            </a:r>
            <a:br>
              <a:rPr lang="uk-UA" sz="44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педагогами</a:t>
            </a:r>
            <a:endParaRPr sz="4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3" name="Заголовок 12"/>
          <p:cNvSpPr txBox="1">
            <a:spLocks/>
          </p:cNvSpPr>
          <p:nvPr/>
        </p:nvSpPr>
        <p:spPr bwMode="auto">
          <a:xfrm>
            <a:off x="182563" y="3689350"/>
            <a:ext cx="26035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 зустрічі</a:t>
            </a:r>
          </a:p>
        </p:txBody>
      </p:sp>
      <p:sp>
        <p:nvSpPr>
          <p:cNvPr id="26634" name="Заголовок 12"/>
          <p:cNvSpPr txBox="1">
            <a:spLocks/>
          </p:cNvSpPr>
          <p:nvPr/>
        </p:nvSpPr>
        <p:spPr bwMode="auto">
          <a:xfrm>
            <a:off x="4687888" y="5368229"/>
            <a:ext cx="2709862" cy="102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 dirty="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Обмін досвідом</a:t>
            </a:r>
          </a:p>
        </p:txBody>
      </p:sp>
      <p:sp>
        <p:nvSpPr>
          <p:cNvPr id="26635" name="Заголовок 12"/>
          <p:cNvSpPr txBox="1">
            <a:spLocks/>
          </p:cNvSpPr>
          <p:nvPr/>
        </p:nvSpPr>
        <p:spPr bwMode="auto">
          <a:xfrm>
            <a:off x="8408988" y="1130300"/>
            <a:ext cx="2738437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Семінари</a:t>
            </a:r>
          </a:p>
        </p:txBody>
      </p:sp>
      <p:sp>
        <p:nvSpPr>
          <p:cNvPr id="14" name="Овал 13"/>
          <p:cNvSpPr/>
          <p:nvPr/>
        </p:nvSpPr>
        <p:spPr>
          <a:xfrm>
            <a:off x="1254125" y="4816475"/>
            <a:ext cx="2868613" cy="1325563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6637" name="Заголовок 12"/>
          <p:cNvSpPr txBox="1">
            <a:spLocks/>
          </p:cNvSpPr>
          <p:nvPr/>
        </p:nvSpPr>
        <p:spPr bwMode="auto">
          <a:xfrm>
            <a:off x="1392238" y="4947020"/>
            <a:ext cx="2652713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uk-UA" sz="3200" dirty="0" smtClean="0">
              <a:solidFill>
                <a:srgbClr val="4D290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endParaRPr lang="uk-UA" sz="3200" dirty="0">
              <a:solidFill>
                <a:srgbClr val="4D290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endParaRPr lang="uk-UA" sz="3200" dirty="0" smtClean="0">
              <a:solidFill>
                <a:srgbClr val="4D290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uk-UA" sz="3200" dirty="0" smtClean="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 динамічної групи</a:t>
            </a:r>
            <a:endParaRPr lang="uk-UA" sz="3200" dirty="0">
              <a:solidFill>
                <a:srgbClr val="4D290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9155113" y="2957513"/>
            <a:ext cx="2868612" cy="132715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6639" name="Заголовок 12"/>
          <p:cNvSpPr txBox="1">
            <a:spLocks/>
          </p:cNvSpPr>
          <p:nvPr/>
        </p:nvSpPr>
        <p:spPr bwMode="auto">
          <a:xfrm>
            <a:off x="9283700" y="3387725"/>
            <a:ext cx="27384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Круглі столи</a:t>
            </a:r>
          </a:p>
        </p:txBody>
      </p:sp>
      <p:sp>
        <p:nvSpPr>
          <p:cNvPr id="23" name="Овал 22"/>
          <p:cNvSpPr/>
          <p:nvPr/>
        </p:nvSpPr>
        <p:spPr>
          <a:xfrm>
            <a:off x="7902575" y="4748213"/>
            <a:ext cx="2868613" cy="132715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6641" name="Заголовок 12"/>
          <p:cNvSpPr txBox="1">
            <a:spLocks/>
          </p:cNvSpPr>
          <p:nvPr/>
        </p:nvSpPr>
        <p:spPr bwMode="auto">
          <a:xfrm>
            <a:off x="979488" y="1512888"/>
            <a:ext cx="27384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Тренінги</a:t>
            </a:r>
          </a:p>
        </p:txBody>
      </p:sp>
      <p:sp>
        <p:nvSpPr>
          <p:cNvPr id="26642" name="Заголовок 12"/>
          <p:cNvSpPr txBox="1">
            <a:spLocks/>
          </p:cNvSpPr>
          <p:nvPr/>
        </p:nvSpPr>
        <p:spPr bwMode="auto">
          <a:xfrm>
            <a:off x="8015288" y="5132388"/>
            <a:ext cx="2738437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  закладу</a:t>
            </a:r>
          </a:p>
        </p:txBody>
      </p:sp>
      <p:sp>
        <p:nvSpPr>
          <p:cNvPr id="30" name="Овал 29"/>
          <p:cNvSpPr/>
          <p:nvPr/>
        </p:nvSpPr>
        <p:spPr>
          <a:xfrm>
            <a:off x="4311650" y="412750"/>
            <a:ext cx="2868613" cy="132715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6644" name="Заголовок 12"/>
          <p:cNvSpPr txBox="1">
            <a:spLocks/>
          </p:cNvSpPr>
          <p:nvPr/>
        </p:nvSpPr>
        <p:spPr bwMode="auto">
          <a:xfrm>
            <a:off x="4441825" y="1303338"/>
            <a:ext cx="2738438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uk-UA" sz="3200">
                <a:solidFill>
                  <a:srgbClr val="4D29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Засідання педагогічної ради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3400425" y="2401888"/>
            <a:ext cx="385763" cy="34448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8601075" y="3622675"/>
            <a:ext cx="425450" cy="1905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6030913" y="4652963"/>
            <a:ext cx="85725" cy="49371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3689350" y="4284663"/>
            <a:ext cx="415925" cy="49212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3048000" y="3600450"/>
            <a:ext cx="417513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8177213" y="2209800"/>
            <a:ext cx="423862" cy="38258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7851775" y="4394200"/>
            <a:ext cx="385763" cy="34290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5732463" y="1879600"/>
            <a:ext cx="0" cy="33020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36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ирода 16 х 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Презентация, посвященная природе, представленная в альбомной ориентации (широкоэкранный формат)</Template>
  <TotalTime>404</TotalTime>
  <Words>379</Words>
  <Application>Microsoft Office PowerPoint</Application>
  <PresentationFormat>Широкоэкранный</PresentationFormat>
  <Paragraphs>105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Comic Sans MS</vt:lpstr>
      <vt:lpstr>Segoe Print</vt:lpstr>
      <vt:lpstr>Times New Roman</vt:lpstr>
      <vt:lpstr>Природа 16 х 9</vt:lpstr>
      <vt:lpstr>Формування основ безпечної поведінки у дошкільників засобами ігрових технологій</vt:lpstr>
      <vt:lpstr>Актуальність:</vt:lpstr>
      <vt:lpstr>Мета </vt:lpstr>
      <vt:lpstr>Основні завдання:</vt:lpstr>
      <vt:lpstr>Основні напрямки:</vt:lpstr>
      <vt:lpstr>Напрямки роботи:</vt:lpstr>
      <vt:lpstr>Форми роботи з дітьми</vt:lpstr>
      <vt:lpstr>Форми роботи з батьками</vt:lpstr>
      <vt:lpstr>Форми співпраці  з педагогами</vt:lpstr>
      <vt:lpstr>Моя професійна  майстерність</vt:lpstr>
      <vt:lpstr>Презентация PowerPoint</vt:lpstr>
      <vt:lpstr>Презентация PowerPoint</vt:lpstr>
      <vt:lpstr>Презентация PowerPoint</vt:lpstr>
      <vt:lpstr>Співпраця </vt:lpstr>
      <vt:lpstr>Матеріали  дослідно-експериментальної роботи  за темою   «Інклюзивне навчання дошкільників в контексті дитиноцентризму»  на базі Тернопільського дошкільного навчального закладу  Управління освіти і науки Тернопільської міської ради Тепла долоня</vt:lpstr>
      <vt:lpstr>Висновки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Формування основ безпечної поведінки у дошкільників засобами ігрових технологій</dc:title>
  <dc:creator>Пользователь Windows</dc:creator>
  <cp:lastModifiedBy>Пользователь Windows</cp:lastModifiedBy>
  <cp:revision>92</cp:revision>
  <cp:lastPrinted>2019-01-16T19:02:43Z</cp:lastPrinted>
  <dcterms:created xsi:type="dcterms:W3CDTF">2018-10-27T15:31:03Z</dcterms:created>
  <dcterms:modified xsi:type="dcterms:W3CDTF">2019-02-04T18:02:30Z</dcterms:modified>
</cp:coreProperties>
</file>