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57" r:id="rId3"/>
    <p:sldId id="259" r:id="rId4"/>
    <p:sldId id="262" r:id="rId5"/>
    <p:sldId id="260" r:id="rId6"/>
    <p:sldId id="261" r:id="rId7"/>
    <p:sldId id="279" r:id="rId8"/>
    <p:sldId id="258" r:id="rId9"/>
    <p:sldId id="265" r:id="rId10"/>
    <p:sldId id="266" r:id="rId11"/>
    <p:sldId id="276" r:id="rId12"/>
    <p:sldId id="270" r:id="rId13"/>
    <p:sldId id="269" r:id="rId14"/>
    <p:sldId id="277" r:id="rId15"/>
    <p:sldId id="264" r:id="rId16"/>
    <p:sldId id="278" r:id="rId17"/>
    <p:sldId id="274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DEF1"/>
    <a:srgbClr val="EBB3DF"/>
    <a:srgbClr val="CC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 varScale="1">
        <p:scale>
          <a:sx n="63" d="100"/>
          <a:sy n="63" d="100"/>
        </p:scale>
        <p:origin x="-492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619538314696578E-2"/>
          <c:y val="6.8985327551235084E-2"/>
          <c:w val="0.81895158912198585"/>
          <c:h val="0.803660247938442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C7-4827-8FA4-0A33A7329D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9C7-4827-8FA4-0A33A7329D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9C7-4827-8FA4-0A33A7329D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9C7-4827-8FA4-0A33A7329D93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високий рівень</c:v>
                </c:pt>
                <c:pt idx="1">
                  <c:v>середній рівень</c:v>
                </c:pt>
                <c:pt idx="2">
                  <c:v>низький рівень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9C7-4827-8FA4-0A33A7329D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0E-499A-B82A-28D63BCCA3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0E-499A-B82A-28D63BCCA3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0E-499A-B82A-28D63BCCA3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00E-499A-B82A-28D63BCCA361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високий рівень</c:v>
                </c:pt>
                <c:pt idx="1">
                  <c:v>середній рівень</c:v>
                </c:pt>
                <c:pt idx="2">
                  <c:v>низький рівень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73</c:v>
                </c:pt>
                <c:pt idx="1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00E-499A-B82A-28D63BCCA3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71B2D-94F2-4615-948F-BBC7CB61F6BA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43562-87CB-49EA-82CA-D39C4BC5D9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80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7151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6329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1269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382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7916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747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165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739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8072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6294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293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3835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02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43562-87CB-49EA-82CA-D39C4BC5D9A6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662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56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683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2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78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5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447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125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1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78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7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47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6EB73-0605-40A4-8F57-22E6FF0EA5FB}" type="datetimeFigureOut">
              <a:rPr lang="uk-UA" smtClean="0"/>
              <a:t>04.02.2019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D2B04-47E9-4680-A626-18F7FFBE88B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266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eg"/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16.png"/><Relationship Id="rId5" Type="http://schemas.openxmlformats.org/officeDocument/2006/relationships/image" Target="../media/image49.jpe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jpeg"/><Relationship Id="rId4" Type="http://schemas.openxmlformats.org/officeDocument/2006/relationships/image" Target="../media/image62.pn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2.png"/><Relationship Id="rId10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openxmlformats.org/officeDocument/2006/relationships/image" Target="../media/image19.emf"/><Relationship Id="rId1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2410" y="-2721592"/>
            <a:ext cx="6967182" cy="1219200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Горизонтальний сувій 4"/>
          <p:cNvSpPr/>
          <p:nvPr/>
        </p:nvSpPr>
        <p:spPr>
          <a:xfrm>
            <a:off x="1746739" y="482406"/>
            <a:ext cx="8698522" cy="1383323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rgbClr val="0070C0"/>
                </a:solidFill>
              </a:rPr>
              <a:t>Тернопільський навчально-виховний комплекс №7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3169920" y="1995794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Досвід роботи на тему: 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«Формування ключових </a:t>
            </a:r>
            <a:r>
              <a:rPr lang="uk-UA" sz="32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компетентностей</a:t>
            </a:r>
            <a:r>
              <a:rPr lang="uk-UA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дітей раннього віку засобами сенсорного розвитку під </a:t>
            </a:r>
            <a:r>
              <a:rPr lang="uk-UA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час освітнього процесу 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 закладі дошкільної освіти»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8665029" y="4858116"/>
            <a:ext cx="482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 </a:t>
            </a:r>
            <a:r>
              <a:rPr lang="uk-UA" b="1" i="1" dirty="0">
                <a:solidFill>
                  <a:srgbClr val="002060"/>
                </a:solidFill>
              </a:rPr>
              <a:t>Підготувала вихователь </a:t>
            </a:r>
          </a:p>
          <a:p>
            <a:r>
              <a:rPr lang="uk-UA" b="1" i="1" dirty="0" smtClean="0">
                <a:solidFill>
                  <a:srgbClr val="002060"/>
                </a:solidFill>
              </a:rPr>
              <a:t>  </a:t>
            </a:r>
            <a:r>
              <a:rPr lang="uk-UA" b="1" i="1" dirty="0" err="1">
                <a:solidFill>
                  <a:srgbClr val="002060"/>
                </a:solidFill>
              </a:rPr>
              <a:t>Котович</a:t>
            </a:r>
            <a:r>
              <a:rPr lang="uk-UA" b="1" i="1" dirty="0">
                <a:solidFill>
                  <a:srgbClr val="002060"/>
                </a:solidFill>
              </a:rPr>
              <a:t> Тетяна Іванівна</a:t>
            </a:r>
            <a:endParaRPr lang="uk-UA" i="1" dirty="0"/>
          </a:p>
        </p:txBody>
      </p:sp>
      <p:sp>
        <p:nvSpPr>
          <p:cNvPr id="13" name="Прямокутник 12"/>
          <p:cNvSpPr/>
          <p:nvPr/>
        </p:nvSpPr>
        <p:spPr>
          <a:xfrm>
            <a:off x="5243587" y="5671347"/>
            <a:ext cx="17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srgbClr val="002060"/>
                </a:solidFill>
              </a:rPr>
              <a:t>Тернопіль 2019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9044" y="-2664053"/>
            <a:ext cx="6853911" cy="12192001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048000" y="289039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Горизонтальний сувій 3"/>
          <p:cNvSpPr/>
          <p:nvPr/>
        </p:nvSpPr>
        <p:spPr>
          <a:xfrm>
            <a:off x="721951" y="106634"/>
            <a:ext cx="3802744" cy="1242703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rgbClr val="FF0000"/>
                </a:solidFill>
              </a:rPr>
              <a:t>Ігри -</a:t>
            </a:r>
            <a:r>
              <a:rPr lang="uk-UA" sz="2400" b="1" i="1" dirty="0" smtClean="0">
                <a:solidFill>
                  <a:srgbClr val="FF0000"/>
                </a:solidFill>
              </a:rPr>
              <a:t> </a:t>
            </a:r>
            <a:r>
              <a:rPr lang="uk-UA" sz="2400" b="1" i="1" dirty="0">
                <a:solidFill>
                  <a:srgbClr val="FF0000"/>
                </a:solidFill>
              </a:rPr>
              <a:t>дії з предметами</a:t>
            </a:r>
          </a:p>
        </p:txBody>
      </p:sp>
      <p:sp>
        <p:nvSpPr>
          <p:cNvPr id="7" name="Горизонтальний сувій 6"/>
          <p:cNvSpPr/>
          <p:nvPr/>
        </p:nvSpPr>
        <p:spPr>
          <a:xfrm>
            <a:off x="4822639" y="57536"/>
            <a:ext cx="3788229" cy="1206734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rgbClr val="FF0000"/>
                </a:solidFill>
              </a:rPr>
              <a:t>Ознайомлення з властивостями предметів та їх ознаками (кольором, формою, </a:t>
            </a:r>
            <a:r>
              <a:rPr lang="uk-UA" b="1" i="1" dirty="0" smtClean="0">
                <a:solidFill>
                  <a:srgbClr val="FF0000"/>
                </a:solidFill>
              </a:rPr>
              <a:t>величиною)</a:t>
            </a:r>
            <a:endParaRPr lang="uk-UA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2485" b="4778"/>
          <a:stretch/>
        </p:blipFill>
        <p:spPr>
          <a:xfrm>
            <a:off x="2722118" y="3642975"/>
            <a:ext cx="1909146" cy="2633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0379"/>
          <a:stretch/>
        </p:blipFill>
        <p:spPr>
          <a:xfrm>
            <a:off x="5018622" y="1253841"/>
            <a:ext cx="3890190" cy="230439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279" y="3708272"/>
            <a:ext cx="2093520" cy="25677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163" y="3802271"/>
            <a:ext cx="2085013" cy="24447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0348" y="816045"/>
            <a:ext cx="1802171" cy="26998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H:\Фото\20181023_100623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9" b="9075"/>
          <a:stretch/>
        </p:blipFill>
        <p:spPr bwMode="auto">
          <a:xfrm>
            <a:off x="1326616" y="1349337"/>
            <a:ext cx="2904079" cy="179959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2" descr="D:\TNVK #7\Презентація ТНВК №7\мама Котович\SAM_07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107" y="3998672"/>
            <a:ext cx="2736961" cy="205190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/>
          <a:srcRect b="24952"/>
          <a:stretch/>
        </p:blipFill>
        <p:spPr>
          <a:xfrm>
            <a:off x="332849" y="3252452"/>
            <a:ext cx="2176461" cy="266120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483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1190" y="-2719558"/>
            <a:ext cx="6909622" cy="12192001"/>
          </a:xfrm>
          <a:prstGeom prst="rect">
            <a:avLst/>
          </a:prstGeom>
        </p:spPr>
      </p:pic>
      <p:sp>
        <p:nvSpPr>
          <p:cNvPr id="4" name="Горизонтальний сувій 3"/>
          <p:cNvSpPr/>
          <p:nvPr/>
        </p:nvSpPr>
        <p:spPr>
          <a:xfrm>
            <a:off x="7909164" y="3604906"/>
            <a:ext cx="2424055" cy="876967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Ігри</a:t>
            </a:r>
            <a:r>
              <a:rPr lang="ru-RU" b="1" i="1" dirty="0" smtClean="0">
                <a:solidFill>
                  <a:srgbClr val="FF0000"/>
                </a:solidFill>
              </a:rPr>
              <a:t> з </a:t>
            </a:r>
            <a:r>
              <a:rPr lang="ru-RU" b="1" i="1" dirty="0" err="1" smtClean="0">
                <a:solidFill>
                  <a:srgbClr val="FF0000"/>
                </a:solidFill>
              </a:rPr>
              <a:t>кришечками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309" y="4437336"/>
            <a:ext cx="1717855" cy="239391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7" name="Горизонтальний сувій 6"/>
          <p:cNvSpPr/>
          <p:nvPr/>
        </p:nvSpPr>
        <p:spPr>
          <a:xfrm>
            <a:off x="4903889" y="458866"/>
            <a:ext cx="2424055" cy="876448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з </a:t>
            </a:r>
            <a:r>
              <a:rPr lang="ru-RU" b="1" i="1" dirty="0" err="1" smtClean="0">
                <a:solidFill>
                  <a:srgbClr val="FF0000"/>
                </a:solidFill>
              </a:rPr>
              <a:t>прищіпками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34100"/>
          <a:stretch/>
        </p:blipFill>
        <p:spPr>
          <a:xfrm>
            <a:off x="4903889" y="1463202"/>
            <a:ext cx="2512519" cy="2255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Горизонтальний сувій 8"/>
          <p:cNvSpPr/>
          <p:nvPr/>
        </p:nvSpPr>
        <p:spPr>
          <a:xfrm>
            <a:off x="9004544" y="558909"/>
            <a:ext cx="2067254" cy="878005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з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паличками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554">
            <a:off x="10732571" y="2010404"/>
            <a:ext cx="1272736" cy="213864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noFill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Горизонтальний сувій 10"/>
          <p:cNvSpPr/>
          <p:nvPr/>
        </p:nvSpPr>
        <p:spPr>
          <a:xfrm>
            <a:off x="2880868" y="1955324"/>
            <a:ext cx="2067254" cy="661927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з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насінням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t="20912" r="6612" b="10766"/>
          <a:stretch/>
        </p:blipFill>
        <p:spPr>
          <a:xfrm>
            <a:off x="4858159" y="3791858"/>
            <a:ext cx="2794052" cy="2804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236" y="3883061"/>
            <a:ext cx="2424808" cy="271367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rcRect l="4188" t="15792" r="9789" b="10457"/>
          <a:stretch/>
        </p:blipFill>
        <p:spPr>
          <a:xfrm>
            <a:off x="3016567" y="2597943"/>
            <a:ext cx="1684304" cy="276338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293" y="1598117"/>
            <a:ext cx="1953742" cy="199397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7" name="Горизонтальний сувій 16"/>
          <p:cNvSpPr/>
          <p:nvPr/>
        </p:nvSpPr>
        <p:spPr>
          <a:xfrm>
            <a:off x="744378" y="770157"/>
            <a:ext cx="2069170" cy="827960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з </a:t>
            </a:r>
            <a:r>
              <a:rPr lang="ru-RU" b="1" i="1" dirty="0" err="1" smtClean="0">
                <a:solidFill>
                  <a:srgbClr val="FF0000"/>
                </a:solidFill>
              </a:rPr>
              <a:t>гудзиками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/>
          <a:srcRect b="15064"/>
          <a:stretch/>
        </p:blipFill>
        <p:spPr>
          <a:xfrm>
            <a:off x="7717332" y="1163552"/>
            <a:ext cx="1307271" cy="1434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9" name="Горизонтальний сувій 18"/>
          <p:cNvSpPr/>
          <p:nvPr/>
        </p:nvSpPr>
        <p:spPr>
          <a:xfrm>
            <a:off x="128299" y="-128155"/>
            <a:ext cx="4388437" cy="1174041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207514" y="274200"/>
            <a:ext cx="4318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В </a:t>
            </a:r>
            <a:r>
              <a:rPr lang="ru-RU" b="1" i="1" dirty="0" err="1">
                <a:solidFill>
                  <a:srgbClr val="C00000"/>
                </a:solidFill>
              </a:rPr>
              <a:t>сенсорні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ігри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граєм</a:t>
            </a:r>
            <a:r>
              <a:rPr lang="ru-RU" b="1" i="1" dirty="0">
                <a:solidFill>
                  <a:srgbClr val="C00000"/>
                </a:solidFill>
              </a:rPr>
              <a:t> – </a:t>
            </a:r>
            <a:r>
              <a:rPr lang="ru-RU" b="1" i="1" dirty="0" err="1">
                <a:solidFill>
                  <a:srgbClr val="C00000"/>
                </a:solidFill>
              </a:rPr>
              <a:t>досвід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здобуваєм</a:t>
            </a:r>
            <a:endParaRPr lang="uk-UA" b="1" i="1" dirty="0">
              <a:solidFill>
                <a:srgbClr val="C0000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55113" y="4963086"/>
            <a:ext cx="1986540" cy="1677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r="19274"/>
          <a:stretch/>
        </p:blipFill>
        <p:spPr>
          <a:xfrm>
            <a:off x="8918123" y="1553162"/>
            <a:ext cx="1828775" cy="1890428"/>
          </a:xfrm>
          <a:prstGeom prst="ellipse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39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4429" y="-2739571"/>
            <a:ext cx="7003141" cy="12192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7" y="3883811"/>
            <a:ext cx="3190331" cy="221719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t="27527" r="3484" b="31828"/>
          <a:stretch/>
        </p:blipFill>
        <p:spPr>
          <a:xfrm>
            <a:off x="8348544" y="1353443"/>
            <a:ext cx="2652716" cy="2033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2" name="Горизонтальний сувій 11"/>
          <p:cNvSpPr/>
          <p:nvPr/>
        </p:nvSpPr>
        <p:spPr>
          <a:xfrm>
            <a:off x="4484224" y="-96381"/>
            <a:ext cx="3439752" cy="1242703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err="1" smtClean="0">
                <a:solidFill>
                  <a:srgbClr val="FF0000"/>
                </a:solidFill>
              </a:rPr>
              <a:t>Ігри-дії</a:t>
            </a:r>
            <a:r>
              <a:rPr lang="ru-RU" sz="2400" b="1" i="1" dirty="0" smtClean="0">
                <a:solidFill>
                  <a:srgbClr val="FF0000"/>
                </a:solidFill>
              </a:rPr>
              <a:t> з предметами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6" name="Горизонтальний сувій 15"/>
          <p:cNvSpPr/>
          <p:nvPr/>
        </p:nvSpPr>
        <p:spPr>
          <a:xfrm>
            <a:off x="8394012" y="157116"/>
            <a:ext cx="2131562" cy="989206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з резинками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8" name="Горизонтальний сувій 17"/>
          <p:cNvSpPr/>
          <p:nvPr/>
        </p:nvSpPr>
        <p:spPr>
          <a:xfrm>
            <a:off x="1180280" y="335763"/>
            <a:ext cx="2297900" cy="1017680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err="1" smtClean="0">
                <a:solidFill>
                  <a:srgbClr val="FF0000"/>
                </a:solidFill>
              </a:rPr>
              <a:t>із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шнурівками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4"/>
          <a:stretch/>
        </p:blipFill>
        <p:spPr>
          <a:xfrm>
            <a:off x="3496244" y="4209313"/>
            <a:ext cx="2385379" cy="1826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/>
          <a:srcRect l="10092" t="8168"/>
          <a:stretch/>
        </p:blipFill>
        <p:spPr>
          <a:xfrm>
            <a:off x="1215965" y="1484977"/>
            <a:ext cx="3334078" cy="219260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/>
          <a:srcRect t="-1" b="25025"/>
          <a:stretch/>
        </p:blipFill>
        <p:spPr>
          <a:xfrm>
            <a:off x="5186636" y="1226881"/>
            <a:ext cx="2779810" cy="2643777"/>
          </a:xfrm>
          <a:prstGeom prst="rect">
            <a:avLst/>
          </a:prstGeom>
          <a:ln>
            <a:solidFill>
              <a:srgbClr val="CC99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 r="10343"/>
          <a:stretch/>
        </p:blipFill>
        <p:spPr>
          <a:xfrm>
            <a:off x="6154529" y="4102662"/>
            <a:ext cx="1981794" cy="2122041"/>
          </a:xfrm>
          <a:prstGeom prst="rect">
            <a:avLst/>
          </a:prstGeom>
          <a:ln w="1270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9173" y="3789377"/>
            <a:ext cx="1950637" cy="24637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42156" y="4731657"/>
            <a:ext cx="1473330" cy="2126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88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1009" y="-2657435"/>
            <a:ext cx="6853911" cy="12192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10" t="979" r="5917" b="54441"/>
          <a:stretch/>
        </p:blipFill>
        <p:spPr>
          <a:xfrm>
            <a:off x="601820" y="3717303"/>
            <a:ext cx="2096193" cy="2717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9" y="539728"/>
            <a:ext cx="1995176" cy="289883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44" y="397674"/>
            <a:ext cx="3564452" cy="243653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9" name="Горизонтальний сувій 8"/>
          <p:cNvSpPr/>
          <p:nvPr/>
        </p:nvSpPr>
        <p:spPr>
          <a:xfrm>
            <a:off x="3145132" y="78775"/>
            <a:ext cx="4981433" cy="1242703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i="1" dirty="0">
                <a:solidFill>
                  <a:srgbClr val="FF0000"/>
                </a:solidFill>
              </a:rPr>
              <a:t>Осередок ігор з піском та водою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19" y="1575424"/>
            <a:ext cx="2235200" cy="3086875"/>
          </a:xfrm>
          <a:prstGeom prst="rect">
            <a:avLst/>
          </a:prstGeom>
          <a:ln w="762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2" descr="F:\P1080389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236753" y="4365940"/>
            <a:ext cx="2867629" cy="215072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Picture 3" descr="F:\P1080396.JPG"/>
          <p:cNvPicPr>
            <a:picLocks noChangeAspect="1" noChangeArrowheads="1"/>
          </p:cNvPicPr>
          <p:nvPr/>
        </p:nvPicPr>
        <p:blipFill rotWithShape="1">
          <a:blip r:embed="rId9" cstate="print"/>
          <a:srcRect l="7456" t="8671" r="11855"/>
          <a:stretch/>
        </p:blipFill>
        <p:spPr bwMode="auto">
          <a:xfrm>
            <a:off x="5625209" y="1321478"/>
            <a:ext cx="2326106" cy="19746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Picture 2" descr="F:\P1080398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345143" y="3296109"/>
            <a:ext cx="2581390" cy="193604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Прямокутник 4"/>
          <p:cNvSpPr/>
          <p:nvPr/>
        </p:nvSpPr>
        <p:spPr>
          <a:xfrm>
            <a:off x="6611258" y="5131667"/>
            <a:ext cx="5316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1200" b="1" i="1" kern="0" dirty="0" smtClean="0">
                <a:solidFill>
                  <a:srgbClr val="FF0000"/>
                </a:solidFill>
              </a:rPr>
              <a:t>Осередок </a:t>
            </a:r>
            <a:r>
              <a:rPr lang="uk-UA" sz="1200" b="1" i="1" kern="0" dirty="0">
                <a:solidFill>
                  <a:srgbClr val="FF0000"/>
                </a:solidFill>
              </a:rPr>
              <a:t>ігор з піском </a:t>
            </a:r>
            <a:r>
              <a:rPr lang="uk-UA" sz="1200" b="1" i="1" kern="0" dirty="0" smtClean="0">
                <a:solidFill>
                  <a:srgbClr val="FF0000"/>
                </a:solidFill>
              </a:rPr>
              <a:t>та водою</a:t>
            </a:r>
            <a:endParaRPr lang="uk-UA" sz="1200" b="1" i="1" kern="0" dirty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uk-UA" sz="1200" b="1" i="1" kern="0" dirty="0" smtClean="0">
                <a:solidFill>
                  <a:srgbClr val="002060"/>
                </a:solidFill>
              </a:rPr>
              <a:t>-гумові </a:t>
            </a:r>
            <a:r>
              <a:rPr lang="uk-UA" sz="1200" b="1" i="1" kern="0" dirty="0">
                <a:solidFill>
                  <a:srgbClr val="002060"/>
                </a:solidFill>
              </a:rPr>
              <a:t>іграшки;</a:t>
            </a:r>
          </a:p>
          <a:p>
            <a:pPr>
              <a:defRPr/>
            </a:pPr>
            <a:r>
              <a:rPr lang="uk-UA" sz="1200" b="1" i="1" kern="0" dirty="0" smtClean="0">
                <a:solidFill>
                  <a:srgbClr val="002060"/>
                </a:solidFill>
              </a:rPr>
              <a:t>-предмети</a:t>
            </a:r>
            <a:r>
              <a:rPr lang="uk-UA" sz="1200" b="1" i="1" kern="0" dirty="0">
                <a:solidFill>
                  <a:srgbClr val="002060"/>
                </a:solidFill>
              </a:rPr>
              <a:t>, плавають і тонуть: дерев'яні, металеві, гумові, пластмасові, </a:t>
            </a:r>
            <a:r>
              <a:rPr lang="uk-UA" sz="1200" b="1" i="1" kern="0" dirty="0" smtClean="0">
                <a:solidFill>
                  <a:srgbClr val="002060"/>
                </a:solidFill>
              </a:rPr>
              <a:t>поролонові</a:t>
            </a:r>
            <a:r>
              <a:rPr lang="uk-UA" sz="1200" b="1" i="1" kern="0" dirty="0">
                <a:solidFill>
                  <a:srgbClr val="002060"/>
                </a:solidFill>
              </a:rPr>
              <a:t>;</a:t>
            </a:r>
          </a:p>
          <a:p>
            <a:pPr lvl="0">
              <a:defRPr/>
            </a:pPr>
            <a:r>
              <a:rPr lang="uk-UA" sz="1200" b="1" i="1" kern="0" dirty="0" smtClean="0">
                <a:solidFill>
                  <a:srgbClr val="002060"/>
                </a:solidFill>
              </a:rPr>
              <a:t>-фігурки </a:t>
            </a:r>
            <a:r>
              <a:rPr lang="uk-UA" sz="1200" b="1" i="1" kern="0" dirty="0">
                <a:solidFill>
                  <a:srgbClr val="002060"/>
                </a:solidFill>
              </a:rPr>
              <a:t>людей, тварин, казкових персонажів;</a:t>
            </a:r>
          </a:p>
          <a:p>
            <a:pPr lvl="0">
              <a:defRPr/>
            </a:pPr>
            <a:r>
              <a:rPr lang="uk-UA" sz="1200" b="1" i="1" kern="0" dirty="0" smtClean="0">
                <a:solidFill>
                  <a:srgbClr val="002060"/>
                </a:solidFill>
              </a:rPr>
              <a:t>-предмети </a:t>
            </a:r>
            <a:r>
              <a:rPr lang="uk-UA" sz="1200" b="1" i="1" kern="0" dirty="0">
                <a:solidFill>
                  <a:srgbClr val="002060"/>
                </a:solidFill>
              </a:rPr>
              <a:t>для закопування в пісок: пластикові м'ячі, кільця, кульки, кубики</a:t>
            </a:r>
            <a:r>
              <a:rPr lang="uk-UA" sz="1200" b="1" i="1" kern="0" dirty="0" smtClean="0">
                <a:solidFill>
                  <a:srgbClr val="002060"/>
                </a:solidFill>
              </a:rPr>
              <a:t>;</a:t>
            </a:r>
            <a:endParaRPr lang="uk-UA" sz="1200" b="1" i="1" kern="0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074" t="4792" r="7782" b="6266"/>
          <a:stretch/>
        </p:blipFill>
        <p:spPr>
          <a:xfrm rot="20897565">
            <a:off x="9305009" y="2877001"/>
            <a:ext cx="2074194" cy="237860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717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3131" y="-2657153"/>
            <a:ext cx="6853911" cy="12192001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5206501" y="3999008"/>
            <a:ext cx="2106412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FF0000"/>
                </a:solidFill>
                <a:latin typeface="Calibri" panose="020F0502020204030204" pitchFamily="34" charset="0"/>
              </a:rPr>
              <a:t>«Цікавий куб»</a:t>
            </a:r>
            <a:endParaRPr lang="ru-RU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b="1" i="1" dirty="0" smtClean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i="1" dirty="0">
              <a:solidFill>
                <a:srgbClr val="FF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92" y="1633766"/>
            <a:ext cx="3018373" cy="121566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499" y="1188363"/>
            <a:ext cx="2106412" cy="188262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23168" r="5598" b="13165"/>
          <a:stretch/>
        </p:blipFill>
        <p:spPr bwMode="auto">
          <a:xfrm>
            <a:off x="4937849" y="3779763"/>
            <a:ext cx="3103771" cy="248067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3909" y="4633966"/>
            <a:ext cx="3828620" cy="173729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1" name="Прямокутник 10"/>
          <p:cNvSpPr/>
          <p:nvPr/>
        </p:nvSpPr>
        <p:spPr>
          <a:xfrm>
            <a:off x="299286" y="2989145"/>
            <a:ext cx="3120670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«Вправні пальчики</a:t>
            </a:r>
            <a:r>
              <a:rPr lang="uk-UA" sz="1600" b="1" i="1" dirty="0" smtClean="0">
                <a:solidFill>
                  <a:srgbClr val="FF0000"/>
                </a:solidFill>
              </a:rPr>
              <a:t>»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4977506" y="6393844"/>
            <a:ext cx="3120670" cy="338554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</a:rPr>
              <a:t>«</a:t>
            </a:r>
            <a:r>
              <a:rPr lang="ru-RU" sz="1600" b="1" i="1" dirty="0" err="1" smtClean="0">
                <a:solidFill>
                  <a:srgbClr val="FF0000"/>
                </a:solidFill>
              </a:rPr>
              <a:t>Квітник</a:t>
            </a:r>
            <a:r>
              <a:rPr lang="ru-RU" sz="1600" b="1" i="1" dirty="0" smtClean="0">
                <a:solidFill>
                  <a:srgbClr val="FF0000"/>
                </a:solidFill>
              </a:rPr>
              <a:t>»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8486025" y="6397672"/>
            <a:ext cx="3120670" cy="338554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«Весела шнурівка»</a:t>
            </a:r>
            <a:endParaRPr lang="ru-RU" sz="16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 flipH="1">
            <a:off x="8448842" y="3014089"/>
            <a:ext cx="125306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FF0000"/>
                </a:solidFill>
                <a:latin typeface="Calibri" panose="020F0502020204030204" pitchFamily="34" charset="0"/>
              </a:rPr>
              <a:t>«</a:t>
            </a:r>
            <a:r>
              <a:rPr lang="uk-UA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Геоборд</a:t>
            </a:r>
            <a:endParaRPr lang="ru-RU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3731647" y="3154540"/>
            <a:ext cx="1754615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«Цікавий куб»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9" y="86640"/>
            <a:ext cx="1473330" cy="1581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Результат пошуку зображень за запитом &quot;картинки із сенсорного матеріалу&quot;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26488" r="49108" b="37202"/>
          <a:stretch/>
        </p:blipFill>
        <p:spPr bwMode="auto">
          <a:xfrm>
            <a:off x="5899059" y="1496081"/>
            <a:ext cx="1934490" cy="165845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https://www.volynnews.com/resize/640x426/r/files/news/2017/01-28/210040/24w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9" b="14085"/>
          <a:stretch/>
        </p:blipFill>
        <p:spPr bwMode="auto">
          <a:xfrm>
            <a:off x="9833132" y="2849428"/>
            <a:ext cx="2305050" cy="186182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286" y="3585703"/>
            <a:ext cx="4245375" cy="2851337"/>
          </a:xfrm>
          <a:prstGeom prst="rect">
            <a:avLst/>
          </a:prstGeom>
        </p:spPr>
      </p:pic>
      <p:sp>
        <p:nvSpPr>
          <p:cNvPr id="13" name="Прямокутник 12"/>
          <p:cNvSpPr/>
          <p:nvPr/>
        </p:nvSpPr>
        <p:spPr>
          <a:xfrm>
            <a:off x="392285" y="6439751"/>
            <a:ext cx="351069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FF0000"/>
                </a:solidFill>
                <a:latin typeface="Calibri" panose="020F0502020204030204" pitchFamily="34" charset="0"/>
              </a:rPr>
              <a:t>Сенсорний </a:t>
            </a:r>
            <a:r>
              <a:rPr lang="uk-UA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бізіборд</a:t>
            </a:r>
            <a:r>
              <a:rPr lang="uk-UA" b="1" i="1" dirty="0" smtClean="0">
                <a:solidFill>
                  <a:srgbClr val="FF0000"/>
                </a:solidFill>
              </a:rPr>
              <a:t> </a:t>
            </a:r>
            <a:r>
              <a:rPr lang="uk-UA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«</a:t>
            </a:r>
            <a:r>
              <a:rPr lang="uk-UA" b="1" i="1" smtClean="0">
                <a:solidFill>
                  <a:srgbClr val="FF0000"/>
                </a:solidFill>
                <a:latin typeface="Calibri" panose="020F0502020204030204" pitchFamily="34" charset="0"/>
              </a:rPr>
              <a:t>П</a:t>
            </a:r>
            <a:r>
              <a:rPr lang="uk-UA" b="1" i="1" smtClean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</a:t>
            </a:r>
            <a:r>
              <a:rPr lang="uk-UA" b="1" i="1" smtClean="0">
                <a:solidFill>
                  <a:srgbClr val="FF0000"/>
                </a:solidFill>
                <a:latin typeface="Calibri" panose="020F0502020204030204" pitchFamily="34" charset="0"/>
              </a:rPr>
              <a:t>ятачок</a:t>
            </a:r>
            <a:r>
              <a:rPr lang="uk-UA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»</a:t>
            </a:r>
            <a:endParaRPr lang="ru-RU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7613" y="770592"/>
            <a:ext cx="3192205" cy="2143337"/>
          </a:xfrm>
          <a:prstGeom prst="rect">
            <a:avLst/>
          </a:prstGeom>
        </p:spPr>
      </p:pic>
      <p:sp>
        <p:nvSpPr>
          <p:cNvPr id="4" name="Горизонтальний сувій 3"/>
          <p:cNvSpPr/>
          <p:nvPr/>
        </p:nvSpPr>
        <p:spPr>
          <a:xfrm>
            <a:off x="1503829" y="27312"/>
            <a:ext cx="7839339" cy="1249524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Навчально-ігрові посібники</a:t>
            </a:r>
            <a:r>
              <a:rPr lang="uk-UA" sz="1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uk-UA" b="1" dirty="0" smtClean="0">
                <a:solidFill>
                  <a:srgbClr val="00206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незамінний </a:t>
            </a:r>
            <a:r>
              <a:rPr lang="uk-UA" b="1" dirty="0">
                <a:solidFill>
                  <a:srgbClr val="00206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 розвивального середовища, ефективний засіб сенсорного розвитку дітей. </a:t>
            </a:r>
            <a:endParaRPr lang="ru-RU" b="1" dirty="0">
              <a:solidFill>
                <a:srgbClr val="002060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4429" y="-2594430"/>
            <a:ext cx="7003143" cy="12192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042" y="5521078"/>
            <a:ext cx="1473330" cy="1581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88" y="5483242"/>
            <a:ext cx="5456904" cy="1420491"/>
          </a:xfrm>
          <a:prstGeom prst="ellipse">
            <a:avLst/>
          </a:prstGeom>
          <a:ln>
            <a:noFill/>
          </a:ln>
          <a:effectLst>
            <a:glow rad="101600">
              <a:srgbClr val="EBB3DF">
                <a:alpha val="60000"/>
              </a:srgbClr>
            </a:glow>
            <a:softEdge rad="112500"/>
          </a:effectLst>
        </p:spPr>
      </p:pic>
      <p:sp>
        <p:nvSpPr>
          <p:cNvPr id="13" name="Горизонтальний сувій 12"/>
          <p:cNvSpPr/>
          <p:nvPr/>
        </p:nvSpPr>
        <p:spPr>
          <a:xfrm>
            <a:off x="650369" y="317404"/>
            <a:ext cx="4752742" cy="1242703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rgbClr val="FF0000"/>
                </a:solidFill>
                <a:latin typeface="Calibri Light" panose="020F0302020204030204"/>
              </a:rPr>
              <a:t>Технології, що використовуються в освітньому процесі </a:t>
            </a:r>
            <a:endParaRPr lang="ru-RU" b="1" i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8" name="Горизонтальний сувій 7"/>
          <p:cNvSpPr/>
          <p:nvPr/>
        </p:nvSpPr>
        <p:spPr>
          <a:xfrm>
            <a:off x="874600" y="1548355"/>
            <a:ext cx="4528510" cy="3627897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accent5"/>
              </a:solidFill>
              <a:latin typeface="Calibri Light" panose="020F0302020204030204"/>
            </a:endParaRPr>
          </a:p>
          <a:p>
            <a:pPr algn="ctr"/>
            <a:endParaRPr lang="ru-RU" b="1" i="1" dirty="0">
              <a:solidFill>
                <a:schemeClr val="accent5"/>
              </a:solidFill>
              <a:latin typeface="Calibri Light" panose="020F0302020204030204"/>
            </a:endParaRPr>
          </a:p>
          <a:p>
            <a:pPr algn="ctr"/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Сендплей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 (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пісочна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анімація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)</a:t>
            </a:r>
          </a:p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Методика «Чудеса на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піску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»</a:t>
            </a:r>
          </a:p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Методика «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Чутливі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долоньки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»</a:t>
            </a:r>
          </a:p>
          <a:p>
            <a:pPr algn="ctr"/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Насіннєва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терапія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Calibri Light" panose="020F0302020204030204"/>
            </a:endParaRPr>
          </a:p>
          <a:p>
            <a:pPr algn="ctr"/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Технологія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М.Монтессорі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Calibri Light" panose="020F0302020204030204"/>
            </a:endParaRPr>
          </a:p>
          <a:p>
            <a:pPr algn="ctr"/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Нетрадиційні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техніки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малювання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: пальчиками, штампами</a:t>
            </a:r>
          </a:p>
          <a:p>
            <a:pPr algn="ctr"/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Технологія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  «Чую,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бачу,роблю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»</a:t>
            </a:r>
          </a:p>
          <a:p>
            <a:pPr algn="ctr"/>
            <a:endParaRPr lang="ru-RU" b="1" i="1" dirty="0" smtClean="0">
              <a:solidFill>
                <a:srgbClr val="FF0000"/>
              </a:solidFill>
              <a:latin typeface="Calibri Light" panose="020F0302020204030204"/>
            </a:endParaRPr>
          </a:p>
          <a:p>
            <a:pPr algn="ctr"/>
            <a:endParaRPr lang="ru-RU" b="1" i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0" name="Горизонтальний сувій 9"/>
          <p:cNvSpPr/>
          <p:nvPr/>
        </p:nvSpPr>
        <p:spPr>
          <a:xfrm>
            <a:off x="8215085" y="317404"/>
            <a:ext cx="3425371" cy="1242703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Практична значущість досв</a:t>
            </a:r>
            <a:r>
              <a:rPr lang="uk-UA" b="1" i="1" dirty="0">
                <a:solidFill>
                  <a:srgbClr val="FF0000"/>
                </a:solidFill>
              </a:rPr>
              <a:t>іду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2" name="Горизонтальний сувій 11"/>
          <p:cNvSpPr/>
          <p:nvPr/>
        </p:nvSpPr>
        <p:spPr>
          <a:xfrm>
            <a:off x="5744027" y="1108003"/>
            <a:ext cx="5896429" cy="5035779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Wingdings" panose="05000000000000000000" pitchFamily="2" charset="2"/>
              <a:buChar char="ü"/>
            </a:pP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Діти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поступово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оволодівають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способами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чуттєвого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пізнання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світу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наочно-образним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мисленням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Розширюються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сенсорні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можливості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дитини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що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забезпечують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перцептивну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моторну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й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мовленнєву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активність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зумовлюють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розвиток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фонематичного й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музичного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слуху.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Виявляються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особливості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процесу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сприйняття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сенсорних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еталонів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Обгрунтовується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значимість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гри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як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засобу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виховання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сенсорної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культури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дітей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раннього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віку</a:t>
            </a:r>
            <a:r>
              <a:rPr lang="ru-RU" b="1" i="1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241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9045" y="-2519813"/>
            <a:ext cx="6853911" cy="12192001"/>
          </a:xfrm>
          <a:prstGeom prst="rect">
            <a:avLst/>
          </a:prstGeom>
        </p:spPr>
      </p:pic>
      <p:sp>
        <p:nvSpPr>
          <p:cNvPr id="4" name="Горизонтальний сувій 3"/>
          <p:cNvSpPr/>
          <p:nvPr/>
        </p:nvSpPr>
        <p:spPr>
          <a:xfrm>
            <a:off x="3004458" y="311004"/>
            <a:ext cx="5863772" cy="1242703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>
                <a:solidFill>
                  <a:srgbClr val="FF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Рівні сформованості сприйняття сенсорних еталонів</a:t>
            </a:r>
            <a:endParaRPr lang="ru-RU" b="1" i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graphicFrame>
        <p:nvGraphicFramePr>
          <p:cNvPr id="5" name="Диаграмма 1"/>
          <p:cNvGraphicFramePr/>
          <p:nvPr>
            <p:extLst>
              <p:ext uri="{D42A27DB-BD31-4B8C-83A1-F6EECF244321}">
                <p14:modId xmlns:p14="http://schemas.microsoft.com/office/powerpoint/2010/main" val="1393093380"/>
              </p:ext>
            </p:extLst>
          </p:nvPr>
        </p:nvGraphicFramePr>
        <p:xfrm>
          <a:off x="951390" y="1617959"/>
          <a:ext cx="4984954" cy="3916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3"/>
          <p:cNvGraphicFramePr/>
          <p:nvPr>
            <p:extLst>
              <p:ext uri="{D42A27DB-BD31-4B8C-83A1-F6EECF244321}">
                <p14:modId xmlns:p14="http://schemas.microsoft.com/office/powerpoint/2010/main" val="2423138371"/>
              </p:ext>
            </p:extLst>
          </p:nvPr>
        </p:nvGraphicFramePr>
        <p:xfrm>
          <a:off x="6238101" y="1553707"/>
          <a:ext cx="5260257" cy="379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кутник 6"/>
          <p:cNvSpPr/>
          <p:nvPr/>
        </p:nvSpPr>
        <p:spPr>
          <a:xfrm>
            <a:off x="2169012" y="5164042"/>
            <a:ext cx="2164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Вересень </a:t>
            </a:r>
            <a:r>
              <a:rPr lang="uk-UA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uk-UA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endParaRPr lang="ru-RU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7849841" y="5155200"/>
            <a:ext cx="2036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Січень 2019 </a:t>
            </a:r>
            <a:r>
              <a:rPr lang="uk-UA" b="1" dirty="0">
                <a:solidFill>
                  <a:srgbClr val="002060"/>
                </a:solidFill>
              </a:rPr>
              <a:t>року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02" y="5033413"/>
            <a:ext cx="3444822" cy="1427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96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9044" y="-2586038"/>
            <a:ext cx="6853911" cy="12192001"/>
          </a:xfrm>
          <a:prstGeom prst="rect">
            <a:avLst/>
          </a:prstGeom>
        </p:spPr>
      </p:pic>
      <p:pic>
        <p:nvPicPr>
          <p:cNvPr id="3" name="Рисунок 2" descr="G:\КАРТИНКИ-головна\РАМКИ\ФОНи різнокольор\Фони фіолетові рожеві\1320048364_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08" y="1028144"/>
            <a:ext cx="9463314" cy="53412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Блок-схема: перфострічка 3"/>
          <p:cNvSpPr/>
          <p:nvPr/>
        </p:nvSpPr>
        <p:spPr>
          <a:xfrm>
            <a:off x="3665619" y="3801740"/>
            <a:ext cx="4863241" cy="1684341"/>
          </a:xfrm>
          <a:prstGeom prst="flowChartPunchedTape">
            <a:avLst/>
          </a:prstGeom>
          <a:gradFill flip="none" rotWithShape="1">
            <a:gsLst>
              <a:gs pos="0">
                <a:srgbClr val="EBB3DF">
                  <a:shade val="30000"/>
                  <a:satMod val="115000"/>
                </a:srgbClr>
              </a:gs>
              <a:gs pos="50000">
                <a:srgbClr val="EBB3DF">
                  <a:shade val="67500"/>
                  <a:satMod val="115000"/>
                </a:srgbClr>
              </a:gs>
              <a:gs pos="100000">
                <a:srgbClr val="EBB3DF">
                  <a:shade val="100000"/>
                  <a:satMod val="115000"/>
                </a:srgbClr>
              </a:gs>
            </a:gsLst>
            <a:lin ang="8100000" scaled="1"/>
            <a:tileRect/>
          </a:gra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rgbClr val="C00000"/>
                </a:solidFill>
              </a:rPr>
              <a:t>Дякую за увагу!</a:t>
            </a:r>
            <a:endParaRPr lang="uk-UA" sz="4400" b="1" i="1" dirty="0">
              <a:solidFill>
                <a:srgbClr val="C00000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665619" y="1667448"/>
            <a:ext cx="4860759" cy="2031325"/>
          </a:xfrm>
          <a:prstGeom prst="rect">
            <a:avLst/>
          </a:prstGeom>
          <a:solidFill>
            <a:srgbClr val="F6DEF1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uk-UA" b="1" i="1" dirty="0"/>
              <a:t>Люблю діток і </a:t>
            </a:r>
            <a:r>
              <a:rPr lang="uk-UA" b="1" i="1" dirty="0" smtClean="0"/>
              <a:t>навчаю їх любити </a:t>
            </a:r>
            <a:r>
              <a:rPr lang="uk-UA" b="1" i="1" dirty="0"/>
              <a:t>вчитись через цікаві ігри</a:t>
            </a:r>
            <a:r>
              <a:rPr lang="uk-UA" b="1" i="1" dirty="0" smtClean="0"/>
              <a:t>, </a:t>
            </a:r>
            <a:r>
              <a:rPr lang="uk-UA" b="1" i="1" dirty="0"/>
              <a:t>нетрадиційні методи  </a:t>
            </a:r>
            <a:r>
              <a:rPr lang="uk-UA" b="1" i="1" dirty="0" err="1" smtClean="0"/>
              <a:t>сенсориці</a:t>
            </a:r>
            <a:r>
              <a:rPr lang="uk-UA" b="1" i="1" dirty="0" smtClean="0"/>
              <a:t>, </a:t>
            </a:r>
            <a:r>
              <a:rPr lang="uk-UA" b="1" i="1" dirty="0" err="1" smtClean="0"/>
              <a:t>логіці</a:t>
            </a:r>
            <a:r>
              <a:rPr lang="uk-UA" b="1" i="1" dirty="0"/>
              <a:t>, </a:t>
            </a:r>
            <a:r>
              <a:rPr lang="uk-UA" b="1" i="1" dirty="0" smtClean="0"/>
              <a:t>розвитку </a:t>
            </a:r>
            <a:r>
              <a:rPr lang="uk-UA" b="1" i="1" dirty="0"/>
              <a:t>мовлення і </a:t>
            </a:r>
            <a:r>
              <a:rPr lang="uk-UA" b="1" i="1" dirty="0" smtClean="0"/>
              <a:t>пам'яті. </a:t>
            </a:r>
          </a:p>
          <a:p>
            <a:r>
              <a:rPr lang="uk-UA" b="1" i="1" dirty="0" smtClean="0"/>
              <a:t>А найкраща </a:t>
            </a:r>
            <a:r>
              <a:rPr lang="uk-UA" b="1" i="1" dirty="0"/>
              <a:t>нагорода -  </a:t>
            </a:r>
            <a:endParaRPr lang="uk-UA" b="1" i="1" dirty="0" smtClean="0"/>
          </a:p>
          <a:p>
            <a:r>
              <a:rPr lang="uk-UA" b="1" i="1" dirty="0" smtClean="0"/>
              <a:t>зацікавлені </a:t>
            </a:r>
            <a:r>
              <a:rPr lang="uk-UA" b="1" i="1" dirty="0"/>
              <a:t>очі </a:t>
            </a:r>
            <a:r>
              <a:rPr lang="uk-UA" b="1" i="1" dirty="0" smtClean="0"/>
              <a:t>дитини</a:t>
            </a:r>
          </a:p>
          <a:p>
            <a:r>
              <a:rPr lang="uk-UA" b="1" i="1" dirty="0" smtClean="0"/>
              <a:t> </a:t>
            </a:r>
            <a:r>
              <a:rPr lang="uk-UA" b="1" i="1" dirty="0"/>
              <a:t>і очікування </a:t>
            </a:r>
            <a:r>
              <a:rPr lang="uk-UA" b="1" i="1" dirty="0" smtClean="0"/>
              <a:t>кожної зустрічі з ними 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16555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9045" y="-2664956"/>
            <a:ext cx="6853911" cy="12192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241" y="5492097"/>
            <a:ext cx="3296479" cy="1365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44" y="5472295"/>
            <a:ext cx="1581547" cy="1335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Горизонтальний сувій 9"/>
          <p:cNvSpPr/>
          <p:nvPr/>
        </p:nvSpPr>
        <p:spPr>
          <a:xfrm>
            <a:off x="1794513" y="526964"/>
            <a:ext cx="8698522" cy="1231476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kern="0" dirty="0" smtClean="0">
                <a:solidFill>
                  <a:srgbClr val="FF0000"/>
                </a:solidFill>
              </a:rPr>
              <a:t>Базовий компонент дошкільної освіти в Україні</a:t>
            </a:r>
            <a:r>
              <a:rPr lang="uk-UA" sz="2800" b="1" i="1" kern="0" dirty="0" smtClean="0">
                <a:solidFill>
                  <a:srgbClr val="CC0000"/>
                </a:solidFill>
              </a:rPr>
              <a:t/>
            </a:r>
            <a:br>
              <a:rPr lang="uk-UA" sz="2800" b="1" i="1" kern="0" dirty="0" smtClean="0">
                <a:solidFill>
                  <a:srgbClr val="CC0000"/>
                </a:solidFill>
              </a:rPr>
            </a:b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11" name="Горизонтальний сувій 10"/>
          <p:cNvSpPr/>
          <p:nvPr/>
        </p:nvSpPr>
        <p:spPr>
          <a:xfrm>
            <a:off x="940418" y="2447681"/>
            <a:ext cx="5112050" cy="2837157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uk-UA" sz="2400" b="1" i="1" kern="0" dirty="0">
                <a:solidFill>
                  <a:srgbClr val="FF0000"/>
                </a:solidFill>
              </a:rPr>
              <a:t>В</a:t>
            </a:r>
            <a:r>
              <a:rPr lang="uk-UA" sz="2400" b="1" i="1" kern="0" dirty="0" smtClean="0">
                <a:solidFill>
                  <a:srgbClr val="FF0000"/>
                </a:solidFill>
              </a:rPr>
              <a:t>иокремлює </a:t>
            </a:r>
            <a:r>
              <a:rPr lang="uk-UA" sz="2400" b="1" i="1" kern="0" dirty="0">
                <a:solidFill>
                  <a:srgbClr val="FF0000"/>
                </a:solidFill>
              </a:rPr>
              <a:t>сенсорний розвиток </a:t>
            </a:r>
            <a:r>
              <a:rPr lang="uk-UA" sz="2400" b="1" i="1" kern="0" dirty="0">
                <a:solidFill>
                  <a:srgbClr val="002060"/>
                </a:solidFill>
              </a:rPr>
              <a:t>як основу формування всіх ключових  </a:t>
            </a:r>
            <a:r>
              <a:rPr lang="uk-UA" sz="2400" b="1" i="1" kern="0" dirty="0" err="1">
                <a:solidFill>
                  <a:srgbClr val="002060"/>
                </a:solidFill>
              </a:rPr>
              <a:t>компетентностей</a:t>
            </a:r>
            <a:r>
              <a:rPr lang="uk-UA" sz="2400" b="1" i="1" kern="0" dirty="0">
                <a:solidFill>
                  <a:srgbClr val="002060"/>
                </a:solidFill>
              </a:rPr>
              <a:t> дитини дошкільного віку.</a:t>
            </a:r>
          </a:p>
        </p:txBody>
      </p:sp>
      <p:sp>
        <p:nvSpPr>
          <p:cNvPr id="12" name="Горизонтальний сувій 11"/>
          <p:cNvSpPr/>
          <p:nvPr/>
        </p:nvSpPr>
        <p:spPr>
          <a:xfrm>
            <a:off x="6220850" y="1561444"/>
            <a:ext cx="5300589" cy="4412636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uk-UA" sz="2400" b="1" i="1" kern="0" dirty="0">
                <a:solidFill>
                  <a:srgbClr val="FF0000"/>
                </a:solidFill>
              </a:rPr>
              <a:t>Освітня лінія «Дитина в сенсорно-пізнавальному просторі»</a:t>
            </a:r>
            <a:r>
              <a:rPr lang="uk-UA" sz="2400" b="1" i="1" dirty="0">
                <a:solidFill>
                  <a:srgbClr val="FF0000"/>
                </a:solidFill>
              </a:rPr>
              <a:t>: </a:t>
            </a:r>
            <a:r>
              <a:rPr lang="uk-UA" sz="2400" b="1" i="1" dirty="0" smtClean="0">
                <a:solidFill>
                  <a:srgbClr val="002060"/>
                </a:solidFill>
                <a:ea typeface="Times New Roman"/>
              </a:rPr>
              <a:t>«Формування </a:t>
            </a:r>
            <a:r>
              <a:rPr lang="uk-UA" sz="2400" b="1" i="1" dirty="0">
                <a:solidFill>
                  <a:srgbClr val="002060"/>
                </a:solidFill>
                <a:ea typeface="Times New Roman"/>
              </a:rPr>
              <a:t>доступних дитині дошкільного віку уявлень, еталонів, що відображають ознаки, властивості, відношення предметів і об'єктів навколишнього світу». </a:t>
            </a:r>
            <a:endParaRPr lang="ru-RU" sz="2400" b="1" i="1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826" y="-2820027"/>
            <a:ext cx="7188437" cy="1242209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901" y="1198708"/>
            <a:ext cx="3743067" cy="2667943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ый прямоугольник 14"/>
          <p:cNvSpPr/>
          <p:nvPr/>
        </p:nvSpPr>
        <p:spPr>
          <a:xfrm>
            <a:off x="740429" y="67873"/>
            <a:ext cx="2678035" cy="914400"/>
          </a:xfrm>
          <a:prstGeom prst="roundRect">
            <a:avLst/>
          </a:prstGeom>
          <a:gradFill flip="none" rotWithShape="1">
            <a:gsLst>
              <a:gs pos="0">
                <a:srgbClr val="EBF010">
                  <a:shade val="30000"/>
                  <a:satMod val="115000"/>
                </a:srgbClr>
              </a:gs>
              <a:gs pos="50000">
                <a:srgbClr val="EBF010">
                  <a:shade val="67500"/>
                  <a:satMod val="115000"/>
                </a:srgbClr>
              </a:gs>
              <a:gs pos="100000">
                <a:srgbClr val="EBF01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rgbClr val="0070C0"/>
                </a:solidFill>
              </a:rPr>
              <a:t>Ознайомлення з сенсорними еталонами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5" name="Горизонтальний сувій 4"/>
          <p:cNvSpPr/>
          <p:nvPr/>
        </p:nvSpPr>
        <p:spPr>
          <a:xfrm>
            <a:off x="4041071" y="123283"/>
            <a:ext cx="4137763" cy="803579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0070C0"/>
                </a:solidFill>
              </a:rPr>
              <a:t>Сенсорний розвиток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6" name="Скругленный прямоугольник 17"/>
          <p:cNvSpPr/>
          <p:nvPr/>
        </p:nvSpPr>
        <p:spPr>
          <a:xfrm>
            <a:off x="8565530" y="1161832"/>
            <a:ext cx="2678035" cy="914400"/>
          </a:xfrm>
          <a:prstGeom prst="roundRect">
            <a:avLst/>
          </a:prstGeom>
          <a:gradFill flip="none" rotWithShape="1">
            <a:gsLst>
              <a:gs pos="0">
                <a:srgbClr val="EBF010">
                  <a:shade val="30000"/>
                  <a:satMod val="115000"/>
                </a:srgbClr>
              </a:gs>
              <a:gs pos="50000">
                <a:srgbClr val="EBF010">
                  <a:shade val="67500"/>
                  <a:satMod val="115000"/>
                </a:srgbClr>
              </a:gs>
              <a:gs pos="100000">
                <a:srgbClr val="EBF01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rgbClr val="0070C0"/>
                </a:solidFill>
              </a:rPr>
              <a:t>Розвиток психічних процесів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7" name="Скругленный прямоугольник 17"/>
          <p:cNvSpPr/>
          <p:nvPr/>
        </p:nvSpPr>
        <p:spPr>
          <a:xfrm>
            <a:off x="1195214" y="1189645"/>
            <a:ext cx="2678035" cy="914400"/>
          </a:xfrm>
          <a:prstGeom prst="roundRect">
            <a:avLst/>
          </a:prstGeom>
          <a:gradFill flip="none" rotWithShape="1">
            <a:gsLst>
              <a:gs pos="0">
                <a:srgbClr val="EBF010">
                  <a:shade val="30000"/>
                  <a:satMod val="115000"/>
                </a:srgbClr>
              </a:gs>
              <a:gs pos="50000">
                <a:srgbClr val="EBF010">
                  <a:shade val="67500"/>
                  <a:satMod val="115000"/>
                </a:srgbClr>
              </a:gs>
              <a:gs pos="100000">
                <a:srgbClr val="EBF010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rgbClr val="0070C0"/>
                </a:solidFill>
              </a:rPr>
              <a:t>Розвиток дрібної моторики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" name="Скругленный прямоугольник 16"/>
          <p:cNvSpPr/>
          <p:nvPr/>
        </p:nvSpPr>
        <p:spPr>
          <a:xfrm>
            <a:off x="1510124" y="2277823"/>
            <a:ext cx="2817911" cy="914400"/>
          </a:xfrm>
          <a:prstGeom prst="roundRect">
            <a:avLst/>
          </a:prstGeom>
          <a:gradFill flip="none" rotWithShape="1">
            <a:gsLst>
              <a:gs pos="0">
                <a:srgbClr val="EBF010">
                  <a:shade val="30000"/>
                  <a:satMod val="115000"/>
                </a:srgbClr>
              </a:gs>
              <a:gs pos="50000">
                <a:srgbClr val="EBF010">
                  <a:shade val="67500"/>
                  <a:satMod val="115000"/>
                </a:srgbClr>
              </a:gs>
              <a:gs pos="100000">
                <a:srgbClr val="EBF01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rgbClr val="0070C0"/>
                </a:solidFill>
              </a:rPr>
              <a:t>Розвиток загальної моторики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-1" b="25025"/>
          <a:stretch/>
        </p:blipFill>
        <p:spPr>
          <a:xfrm>
            <a:off x="8565530" y="3269518"/>
            <a:ext cx="2894950" cy="2978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9" y="3607954"/>
            <a:ext cx="3468226" cy="232241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Скругленный прямоугольник 16"/>
          <p:cNvSpPr/>
          <p:nvPr/>
        </p:nvSpPr>
        <p:spPr>
          <a:xfrm>
            <a:off x="8945372" y="38179"/>
            <a:ext cx="2817911" cy="914400"/>
          </a:xfrm>
          <a:prstGeom prst="roundRect">
            <a:avLst/>
          </a:prstGeom>
          <a:gradFill flip="none" rotWithShape="1">
            <a:gsLst>
              <a:gs pos="0">
                <a:srgbClr val="EBF010">
                  <a:shade val="30000"/>
                  <a:satMod val="115000"/>
                </a:srgbClr>
              </a:gs>
              <a:gs pos="50000">
                <a:srgbClr val="EBF010">
                  <a:shade val="67500"/>
                  <a:satMod val="115000"/>
                </a:srgbClr>
              </a:gs>
              <a:gs pos="100000">
                <a:srgbClr val="EBF01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2000" b="1" i="1" kern="0" dirty="0">
                <a:solidFill>
                  <a:srgbClr val="0070C0"/>
                </a:solidFill>
              </a:rPr>
              <a:t>Активізація мовленнєвого розвитку</a:t>
            </a:r>
            <a:endParaRPr lang="ru-RU" sz="2000" b="1" i="1" kern="0" dirty="0">
              <a:solidFill>
                <a:srgbClr val="0070C0"/>
              </a:solidFill>
            </a:endParaRPr>
          </a:p>
        </p:txBody>
      </p:sp>
      <p:sp>
        <p:nvSpPr>
          <p:cNvPr id="15" name="Скругленный прямоугольник 6"/>
          <p:cNvSpPr/>
          <p:nvPr/>
        </p:nvSpPr>
        <p:spPr>
          <a:xfrm>
            <a:off x="8178834" y="2249972"/>
            <a:ext cx="2678035" cy="942251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Формування навичок саморегуляції</a:t>
            </a:r>
            <a:endParaRPr kumimoji="0" lang="ru-RU" sz="20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Скругленный прямоугольник 7"/>
          <p:cNvSpPr/>
          <p:nvPr/>
        </p:nvSpPr>
        <p:spPr>
          <a:xfrm>
            <a:off x="4699044" y="4207062"/>
            <a:ext cx="3024000" cy="1103793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Формування наочних уявлень про явища та предмети навколишньої дійсності</a:t>
            </a:r>
            <a:endParaRPr kumimoji="0" lang="ru-RU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35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647" y="-2672354"/>
            <a:ext cx="6868706" cy="12192001"/>
          </a:xfrm>
          <a:prstGeom prst="rect">
            <a:avLst/>
          </a:prstGeom>
        </p:spPr>
      </p:pic>
      <p:sp>
        <p:nvSpPr>
          <p:cNvPr id="3" name="Горизонтальний сувій 2"/>
          <p:cNvSpPr/>
          <p:nvPr/>
        </p:nvSpPr>
        <p:spPr>
          <a:xfrm>
            <a:off x="856343" y="87085"/>
            <a:ext cx="4840876" cy="1202797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Мета та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завдання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4" name="Горизонтальний сувій 3"/>
          <p:cNvSpPr/>
          <p:nvPr/>
        </p:nvSpPr>
        <p:spPr>
          <a:xfrm>
            <a:off x="457199" y="1087614"/>
            <a:ext cx="4861560" cy="4678681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uk-UA" sz="2000" b="1" i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Мета: </a:t>
            </a:r>
          </a:p>
          <a:p>
            <a:pPr>
              <a:spcAft>
                <a:spcPts val="0"/>
              </a:spcAft>
            </a:pPr>
            <a:r>
              <a:rPr lang="uk-UA" sz="2000" b="1" i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- </a:t>
            </a:r>
            <a:r>
              <a:rPr lang="uk-UA" sz="2000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висвітлити теоретичні аспекти сенсорного розвитку дітей раннього віку</a:t>
            </a:r>
          </a:p>
          <a:p>
            <a:pPr>
              <a:spcAft>
                <a:spcPts val="0"/>
              </a:spcAft>
            </a:pPr>
            <a:r>
              <a:rPr lang="uk-UA" sz="2000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- систематизувати практичні матеріали  та посібники із сенсорного розвитку </a:t>
            </a:r>
          </a:p>
          <a:p>
            <a:pPr>
              <a:spcAft>
                <a:spcPts val="0"/>
              </a:spcAft>
            </a:pPr>
            <a:r>
              <a:rPr lang="uk-UA" sz="2000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-полегшити процес природного розвитку особистості дитини та підготовки до повноцінного життя</a:t>
            </a:r>
            <a:endParaRPr lang="ru-RU" sz="2800" b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Горизонтальний сувій 4"/>
          <p:cNvSpPr/>
          <p:nvPr/>
        </p:nvSpPr>
        <p:spPr>
          <a:xfrm>
            <a:off x="5442709" y="-292742"/>
            <a:ext cx="6246882" cy="6966258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endParaRPr lang="uk-UA" sz="2000" b="1" i="1" dirty="0" smtClean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uk-UA" sz="2000" b="1" i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uk-UA" sz="2000" b="1" i="1" dirty="0" smtClean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b="1" i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i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авдання</a:t>
            </a:r>
            <a:r>
              <a:rPr lang="ru-RU" sz="2000" b="1" i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i="1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54013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uk-UA" sz="2000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забезпечити </a:t>
            </a:r>
            <a:r>
              <a:rPr lang="uk-UA" sz="2000" b="1" i="1" dirty="0" smtClean="0">
                <a:solidFill>
                  <a:srgbClr val="002060"/>
                </a:solidFill>
                <a:ea typeface="Calibri" panose="020F0502020204030204" pitchFamily="34" charset="0"/>
              </a:rPr>
              <a:t>педагогічні умови </a:t>
            </a:r>
            <a:r>
              <a:rPr lang="uk-UA" sz="2000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для сенсорного розвитку дітей раннього віку</a:t>
            </a:r>
            <a:r>
              <a:rPr lang="uk-UA" sz="2000" b="1" i="1" dirty="0" smtClean="0">
                <a:solidFill>
                  <a:srgbClr val="002060"/>
                </a:solidFill>
                <a:ea typeface="Calibri" panose="020F0502020204030204" pitchFamily="34" charset="0"/>
              </a:rPr>
              <a:t>;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 lvl="0" indent="-265113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54013" algn="l"/>
              </a:tabLst>
            </a:pPr>
            <a:r>
              <a:rPr lang="uk-UA" sz="2000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формувати у дітей уявлення про сенсорні еталони та </a:t>
            </a:r>
            <a:r>
              <a:rPr lang="uk-UA" sz="2000" b="1" i="1" dirty="0" smtClean="0">
                <a:solidFill>
                  <a:srgbClr val="002060"/>
                </a:solidFill>
                <a:ea typeface="Calibri" panose="020F0502020204030204" pitchFamily="34" charset="0"/>
              </a:rPr>
              <a:t>уміння діяти з ними, </a:t>
            </a:r>
            <a:r>
              <a:rPr lang="uk-UA" sz="2000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самостійно використовувати сенсорні еталони в практичній і пізнавальній діяльності;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 lvl="0" indent="-265113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54013" algn="l"/>
              </a:tabLst>
            </a:pPr>
            <a:r>
              <a:rPr lang="uk-UA" sz="2000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творчо оволодіти сучасними методами  організації освітнього процесу із сенсорного розвитку дошкільників;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 lvl="0" indent="-265113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54013" algn="l"/>
              </a:tabLst>
            </a:pPr>
            <a:r>
              <a:rPr lang="uk-UA" sz="2000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реалізовувати завдання сенсорного розвитку під час різних видів діяльності дітей;</a:t>
            </a:r>
          </a:p>
          <a:p>
            <a:pPr lvl="0" indent="-265113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54013" algn="l"/>
              </a:tabLst>
            </a:pPr>
            <a:r>
              <a:rPr lang="uk-UA" sz="2000" b="1" i="1" dirty="0">
                <a:solidFill>
                  <a:srgbClr val="002060"/>
                </a:solidFill>
              </a:rPr>
              <a:t>з</a:t>
            </a:r>
            <a:r>
              <a:rPr lang="uk-UA" sz="2000" b="1" i="1" dirty="0" smtClean="0">
                <a:solidFill>
                  <a:srgbClr val="002060"/>
                </a:solidFill>
                <a:effectLst/>
              </a:rPr>
              <a:t>алучати батьків до процесу роботи з сенсорного розвитку</a:t>
            </a:r>
            <a:endParaRPr lang="uk-UA" sz="2000" b="1" i="1" dirty="0">
              <a:solidFill>
                <a:srgbClr val="002060"/>
              </a:solidFill>
              <a:effectLst/>
            </a:endParaRPr>
          </a:p>
          <a:p>
            <a:pPr lvl="0" indent="-265113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54013" algn="l"/>
              </a:tabLst>
            </a:pPr>
            <a:endParaRPr lang="uk-UA" sz="2000" b="1" i="1" dirty="0" smtClean="0">
              <a:solidFill>
                <a:srgbClr val="002060"/>
              </a:solidFill>
            </a:endParaRPr>
          </a:p>
          <a:p>
            <a:pPr lvl="0" indent="-265113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54013" algn="l"/>
              </a:tabLst>
            </a:pPr>
            <a:endParaRPr lang="uk-UA" sz="2000" b="1" i="1" dirty="0">
              <a:solidFill>
                <a:srgbClr val="002060"/>
              </a:solidFill>
              <a:effectLst/>
            </a:endParaRPr>
          </a:p>
          <a:p>
            <a:pPr lvl="0" indent="-265113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54013" algn="l"/>
              </a:tabLst>
            </a:pPr>
            <a:endParaRPr lang="ru-RU" sz="2000" b="1" i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5590892"/>
            <a:ext cx="2214387" cy="1869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6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9045" y="-2655033"/>
            <a:ext cx="6853911" cy="12192001"/>
          </a:xfrm>
          <a:prstGeom prst="rect">
            <a:avLst/>
          </a:prstGeom>
        </p:spPr>
      </p:pic>
      <p:sp>
        <p:nvSpPr>
          <p:cNvPr id="4" name="Горизонтальний сувій 3"/>
          <p:cNvSpPr/>
          <p:nvPr/>
        </p:nvSpPr>
        <p:spPr>
          <a:xfrm>
            <a:off x="3276601" y="348396"/>
            <a:ext cx="6217920" cy="1174345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Напрямки 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діяльності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5" name="Горизонтальний сувій 4"/>
          <p:cNvSpPr/>
          <p:nvPr/>
        </p:nvSpPr>
        <p:spPr>
          <a:xfrm>
            <a:off x="198120" y="1386840"/>
            <a:ext cx="3709180" cy="5655299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Створення сенсорного предметно-розвивального середовища:</a:t>
            </a:r>
            <a:endParaRPr lang="uk-UA" b="1" i="1" dirty="0" smtClean="0"/>
          </a:p>
          <a:p>
            <a:r>
              <a:rPr lang="uk-UA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   </a:t>
            </a:r>
            <a:r>
              <a:rPr lang="uk-UA" b="1" i="1" u="sng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сенсорно-пізнавальний центр </a:t>
            </a:r>
          </a:p>
          <a:p>
            <a:pPr marL="285750" indent="-285750">
              <a:buFontTx/>
              <a:buChar char="-"/>
            </a:pPr>
            <a:r>
              <a:rPr lang="uk-UA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осередки: </a:t>
            </a:r>
          </a:p>
          <a:p>
            <a:pPr marL="285750" indent="-285750">
              <a:buFontTx/>
              <a:buChar char="-"/>
            </a:pPr>
            <a:r>
              <a:rPr lang="uk-UA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розвивальних ігор</a:t>
            </a:r>
          </a:p>
          <a:p>
            <a:r>
              <a:rPr lang="uk-UA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-    </a:t>
            </a:r>
            <a:r>
              <a:rPr lang="uk-UA" b="1" i="1" dirty="0" err="1" smtClean="0">
                <a:solidFill>
                  <a:srgbClr val="002060"/>
                </a:solidFill>
                <a:ea typeface="Times New Roman" panose="02020603050405020304" pitchFamily="18" charset="0"/>
              </a:rPr>
              <a:t>сенсорики</a:t>
            </a:r>
            <a:r>
              <a:rPr lang="uk-UA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uk-UA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-    ігор з піском та водою</a:t>
            </a:r>
          </a:p>
          <a:p>
            <a:r>
              <a:rPr lang="uk-UA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-    дидактичних ігор</a:t>
            </a:r>
          </a:p>
          <a:p>
            <a:r>
              <a:rPr lang="uk-UA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-    ігор та  дій з      предметами</a:t>
            </a:r>
          </a:p>
          <a:p>
            <a:pPr marL="285750" indent="-285750">
              <a:buFontTx/>
              <a:buChar char="-"/>
            </a:pPr>
            <a:r>
              <a:rPr lang="uk-UA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н</a:t>
            </a:r>
            <a:r>
              <a:rPr lang="uk-UA" b="1" i="1" dirty="0" err="1" smtClean="0">
                <a:solidFill>
                  <a:srgbClr val="002060"/>
                </a:solidFill>
                <a:ea typeface="Times New Roman" panose="02020603050405020304" pitchFamily="18" charset="0"/>
              </a:rPr>
              <a:t>астільно</a:t>
            </a:r>
            <a:r>
              <a:rPr lang="uk-UA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 -друкованих ігор</a:t>
            </a:r>
          </a:p>
          <a:p>
            <a:pPr marL="285750" indent="-285750">
              <a:buFontTx/>
              <a:buChar char="-"/>
            </a:pPr>
            <a:r>
              <a:rPr lang="uk-UA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словесних ігор</a:t>
            </a:r>
            <a:endParaRPr lang="uk-UA" b="1" i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Горизонтальний сувій 5"/>
          <p:cNvSpPr/>
          <p:nvPr/>
        </p:nvSpPr>
        <p:spPr>
          <a:xfrm>
            <a:off x="4191000" y="1386840"/>
            <a:ext cx="3489960" cy="5471160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Робота з дітьми </a:t>
            </a:r>
          </a:p>
          <a:p>
            <a:r>
              <a:rPr lang="uk-UA" b="1" i="1" dirty="0" smtClean="0">
                <a:solidFill>
                  <a:srgbClr val="002060"/>
                </a:solidFill>
              </a:rPr>
              <a:t>- Заняття</a:t>
            </a:r>
          </a:p>
          <a:p>
            <a:r>
              <a:rPr lang="uk-UA" b="1" i="1" dirty="0" smtClean="0">
                <a:solidFill>
                  <a:srgbClr val="002060"/>
                </a:solidFill>
                <a:ea typeface="Calibri" panose="020F0502020204030204" pitchFamily="34" charset="0"/>
              </a:rPr>
              <a:t>- ігри-заняття </a:t>
            </a:r>
          </a:p>
          <a:p>
            <a:pPr marL="285750" indent="-285750">
              <a:buFontTx/>
              <a:buChar char="-"/>
            </a:pPr>
            <a:r>
              <a:rPr lang="uk-UA" b="1" i="1" dirty="0" smtClean="0">
                <a:solidFill>
                  <a:srgbClr val="002060"/>
                </a:solidFill>
                <a:ea typeface="Calibri" panose="020F0502020204030204" pitchFamily="34" charset="0"/>
              </a:rPr>
              <a:t>ігри-експериментування,</a:t>
            </a:r>
          </a:p>
          <a:p>
            <a:r>
              <a:rPr lang="uk-UA" b="1" i="1" dirty="0" smtClean="0">
                <a:solidFill>
                  <a:srgbClr val="002060"/>
                </a:solidFill>
                <a:ea typeface="Calibri" panose="020F0502020204030204" pitchFamily="34" charset="0"/>
              </a:rPr>
              <a:t> - </a:t>
            </a:r>
            <a:r>
              <a:rPr lang="uk-UA" b="1" i="1" dirty="0" smtClean="0">
                <a:solidFill>
                  <a:srgbClr val="002060"/>
                </a:solidFill>
              </a:rPr>
              <a:t>спостереження</a:t>
            </a:r>
          </a:p>
          <a:p>
            <a:r>
              <a:rPr lang="uk-UA" b="1" i="1" dirty="0" smtClean="0">
                <a:solidFill>
                  <a:srgbClr val="002060"/>
                </a:solidFill>
              </a:rPr>
              <a:t>- дидактичні ігри та вправи</a:t>
            </a:r>
          </a:p>
          <a:p>
            <a:r>
              <a:rPr lang="uk-UA" b="1" i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дидактичні ігри з використанням нетрадиційних матеріалів та посібників</a:t>
            </a:r>
            <a:endParaRPr lang="uk-UA" b="1" i="1" dirty="0">
              <a:solidFill>
                <a:srgbClr val="002060"/>
              </a:solidFill>
            </a:endParaRPr>
          </a:p>
        </p:txBody>
      </p:sp>
      <p:sp>
        <p:nvSpPr>
          <p:cNvPr id="7" name="Горизонтальний сувій 6"/>
          <p:cNvSpPr/>
          <p:nvPr/>
        </p:nvSpPr>
        <p:spPr>
          <a:xfrm>
            <a:off x="7964660" y="1386840"/>
            <a:ext cx="3489960" cy="5471160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Робота з батьками</a:t>
            </a:r>
            <a:endParaRPr lang="uk-UA" b="1" i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tabLst>
                <a:tab pos="265113" algn="l"/>
                <a:tab pos="354013" algn="l"/>
              </a:tabLst>
            </a:pPr>
            <a:r>
              <a:rPr lang="uk-UA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-анкетування,</a:t>
            </a:r>
          </a:p>
          <a:p>
            <a:pPr>
              <a:tabLst>
                <a:tab pos="265113" algn="l"/>
                <a:tab pos="354013" algn="l"/>
              </a:tabLst>
            </a:pPr>
            <a:r>
              <a:rPr lang="uk-UA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-тестування,</a:t>
            </a:r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uk-UA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-спостереження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fontAlgn="t"/>
            <a:r>
              <a:rPr lang="uk-UA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-консультації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fontAlgn="t"/>
            <a:r>
              <a:rPr lang="uk-UA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-батьківські збори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fontAlgn="t"/>
            <a:r>
              <a:rPr lang="uk-UA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-родинні свята та розваги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fontAlgn="t"/>
            <a:r>
              <a:rPr lang="uk-UA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-дні добрих справ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fontAlgn="t"/>
            <a:r>
              <a:rPr lang="uk-UA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-практичний показ роботи з дітьми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fontAlgn="t"/>
            <a:r>
              <a:rPr lang="uk-UA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-індивідуальні та групові бесіди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fontAlgn="t"/>
            <a:r>
              <a:rPr lang="uk-UA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-дні відкритих дверей</a:t>
            </a:r>
          </a:p>
          <a:p>
            <a:pPr fontAlgn="t"/>
            <a:r>
              <a:rPr lang="uk-UA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-пам'ятки та рекомендації для батьків</a:t>
            </a:r>
          </a:p>
        </p:txBody>
      </p:sp>
    </p:spTree>
    <p:extLst>
      <p:ext uri="{BB962C8B-B14F-4D97-AF65-F5344CB8AC3E}">
        <p14:creationId xmlns:p14="http://schemas.microsoft.com/office/powerpoint/2010/main" val="24427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2"/>
            <a:ext cx="6857999" cy="12192001"/>
          </a:xfrm>
          <a:prstGeom prst="rect">
            <a:avLst/>
          </a:prstGeom>
          <a:ln>
            <a:noFill/>
          </a:ln>
          <a:effectLst>
            <a:glow rad="101600">
              <a:srgbClr val="CC99FF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7" y="1497687"/>
            <a:ext cx="6007408" cy="3615395"/>
          </a:xfrm>
          <a:prstGeom prst="rect">
            <a:avLst/>
          </a:prstGeom>
          <a:ln>
            <a:solidFill>
              <a:srgbClr val="CC99FF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581547" cy="1335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ий сувій 6"/>
          <p:cNvSpPr/>
          <p:nvPr/>
        </p:nvSpPr>
        <p:spPr>
          <a:xfrm>
            <a:off x="3747219" y="5241620"/>
            <a:ext cx="3799213" cy="743920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b="1" i="1" kern="0" dirty="0">
                <a:solidFill>
                  <a:srgbClr val="FF0000"/>
                </a:solidFill>
              </a:rPr>
              <a:t>Осередок розвивальних ігор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741" y="1137676"/>
            <a:ext cx="3597792" cy="284083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Прямокутник 3"/>
          <p:cNvSpPr/>
          <p:nvPr/>
        </p:nvSpPr>
        <p:spPr>
          <a:xfrm>
            <a:off x="7891120" y="3860800"/>
            <a:ext cx="3690337" cy="2677656"/>
          </a:xfrm>
          <a:prstGeom prst="rect">
            <a:avLst/>
          </a:prstGeom>
          <a:gradFill flip="none" rotWithShape="1">
            <a:gsLst>
              <a:gs pos="0">
                <a:srgbClr val="EBB3DF">
                  <a:shade val="30000"/>
                  <a:satMod val="115000"/>
                </a:srgbClr>
              </a:gs>
              <a:gs pos="50000">
                <a:srgbClr val="EBB3DF">
                  <a:shade val="67500"/>
                  <a:satMod val="115000"/>
                </a:srgbClr>
              </a:gs>
              <a:gs pos="100000">
                <a:srgbClr val="EBB3DF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sz="1400" b="1" i="1" kern="0" dirty="0">
                <a:solidFill>
                  <a:srgbClr val="FF0000"/>
                </a:solidFill>
              </a:rPr>
              <a:t>Осередок </a:t>
            </a:r>
            <a:r>
              <a:rPr lang="uk-UA" sz="1400" b="1" i="1" kern="0" dirty="0" err="1" smtClean="0">
                <a:solidFill>
                  <a:srgbClr val="FF0000"/>
                </a:solidFill>
              </a:rPr>
              <a:t>сенсорики</a:t>
            </a:r>
            <a:endParaRPr lang="uk-UA" sz="1400" b="1" i="1" kern="0" dirty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uk-UA" sz="1400" i="1" kern="0" dirty="0" smtClean="0">
                <a:solidFill>
                  <a:srgbClr val="002060"/>
                </a:solidFill>
              </a:rPr>
              <a:t>-Пірамідки</a:t>
            </a:r>
            <a:r>
              <a:rPr lang="uk-UA" sz="1400" i="1" kern="0" dirty="0">
                <a:solidFill>
                  <a:srgbClr val="002060"/>
                </a:solidFill>
              </a:rPr>
              <a:t>, втулки, вкладки, іграшки для нанизування, закрутки, </a:t>
            </a:r>
            <a:r>
              <a:rPr lang="uk-UA" sz="1400" i="1" kern="0" dirty="0" smtClean="0">
                <a:solidFill>
                  <a:srgbClr val="002060"/>
                </a:solidFill>
              </a:rPr>
              <a:t>гвинтики, </a:t>
            </a:r>
            <a:r>
              <a:rPr lang="uk-UA" sz="1400" i="1" kern="0" dirty="0">
                <a:solidFill>
                  <a:srgbClr val="002060"/>
                </a:solidFill>
              </a:rPr>
              <a:t>застібки та зав'язки, мозаїка, лото;</a:t>
            </a:r>
          </a:p>
          <a:p>
            <a:pPr lvl="0">
              <a:defRPr/>
            </a:pPr>
            <a:r>
              <a:rPr lang="uk-UA" sz="1400" b="1" i="1" kern="0" dirty="0" smtClean="0">
                <a:solidFill>
                  <a:srgbClr val="002060"/>
                </a:solidFill>
              </a:rPr>
              <a:t>-іграшки:</a:t>
            </a:r>
          </a:p>
          <a:p>
            <a:pPr lvl="0">
              <a:defRPr/>
            </a:pPr>
            <a:r>
              <a:rPr lang="uk-UA" sz="1400" b="1" i="1" kern="0" dirty="0" smtClean="0">
                <a:solidFill>
                  <a:srgbClr val="002060"/>
                </a:solidFill>
              </a:rPr>
              <a:t>-природні </a:t>
            </a:r>
            <a:r>
              <a:rPr lang="uk-UA" sz="1400" b="1" i="1" kern="0" dirty="0">
                <a:solidFill>
                  <a:srgbClr val="002060"/>
                </a:solidFill>
              </a:rPr>
              <a:t>матеріали:</a:t>
            </a:r>
          </a:p>
          <a:p>
            <a:pPr lvl="0">
              <a:defRPr/>
            </a:pPr>
            <a:r>
              <a:rPr lang="uk-UA" sz="1400" i="1" kern="0" dirty="0">
                <a:solidFill>
                  <a:srgbClr val="002060"/>
                </a:solidFill>
              </a:rPr>
              <a:t>каштани, жолуді, шишки,</a:t>
            </a:r>
            <a:r>
              <a:rPr lang="ru-RU" sz="1400" i="1" kern="0" dirty="0">
                <a:solidFill>
                  <a:srgbClr val="002060"/>
                </a:solidFill>
              </a:rPr>
              <a:t> </a:t>
            </a:r>
            <a:r>
              <a:rPr lang="uk-UA" sz="1400" i="1" kern="0" dirty="0">
                <a:solidFill>
                  <a:srgbClr val="002060"/>
                </a:solidFill>
              </a:rPr>
              <a:t>горох, квасоля, насіння;</a:t>
            </a:r>
          </a:p>
          <a:p>
            <a:pPr lvl="0">
              <a:defRPr/>
            </a:pPr>
            <a:r>
              <a:rPr lang="uk-UA" sz="1400" b="1" i="1" kern="0" dirty="0" smtClean="0">
                <a:solidFill>
                  <a:srgbClr val="002060"/>
                </a:solidFill>
              </a:rPr>
              <a:t>-матеріал </a:t>
            </a:r>
            <a:r>
              <a:rPr lang="uk-UA" sz="1400" b="1" i="1" kern="0" dirty="0">
                <a:solidFill>
                  <a:srgbClr val="002060"/>
                </a:solidFill>
              </a:rPr>
              <a:t>для класифікації:</a:t>
            </a:r>
          </a:p>
          <a:p>
            <a:pPr lvl="0">
              <a:defRPr/>
            </a:pPr>
            <a:r>
              <a:rPr lang="uk-UA" sz="1400" i="1" kern="0" dirty="0">
                <a:solidFill>
                  <a:srgbClr val="002060"/>
                </a:solidFill>
              </a:rPr>
              <a:t>парні картинки, розрізні картинки, розрізні картинки на кубиках/ брусках, коробки з паличками, баночки різної величини, </a:t>
            </a:r>
            <a:r>
              <a:rPr lang="uk-UA" sz="1400" i="1" kern="0" dirty="0" err="1" smtClean="0">
                <a:solidFill>
                  <a:srgbClr val="002060"/>
                </a:solidFill>
              </a:rPr>
              <a:t>пазли</a:t>
            </a:r>
            <a:endParaRPr lang="ru-RU" sz="1400" i="1" kern="0" dirty="0">
              <a:solidFill>
                <a:srgbClr val="002060"/>
              </a:solidFill>
            </a:endParaRPr>
          </a:p>
        </p:txBody>
      </p:sp>
      <p:sp>
        <p:nvSpPr>
          <p:cNvPr id="11" name="Горизонтальний сувій 10"/>
          <p:cNvSpPr/>
          <p:nvPr/>
        </p:nvSpPr>
        <p:spPr>
          <a:xfrm>
            <a:off x="1927765" y="168757"/>
            <a:ext cx="6973599" cy="968919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Створення сенсорного предметно-розвивального середовища:</a:t>
            </a:r>
            <a:endParaRPr lang="uk-UA" b="1" i="1" dirty="0" smtClean="0"/>
          </a:p>
        </p:txBody>
      </p:sp>
      <p:sp>
        <p:nvSpPr>
          <p:cNvPr id="3" name="Прямокутник 2"/>
          <p:cNvSpPr/>
          <p:nvPr/>
        </p:nvSpPr>
        <p:spPr>
          <a:xfrm>
            <a:off x="5095504" y="1510396"/>
            <a:ext cx="2467022" cy="369332"/>
          </a:xfrm>
          <a:prstGeom prst="rect">
            <a:avLst/>
          </a:prstGeom>
          <a:gradFill flip="none" rotWithShape="1">
            <a:gsLst>
              <a:gs pos="0">
                <a:srgbClr val="F6DEF1">
                  <a:shade val="30000"/>
                  <a:satMod val="115000"/>
                </a:srgbClr>
              </a:gs>
              <a:gs pos="50000">
                <a:srgbClr val="F6DEF1">
                  <a:shade val="67500"/>
                  <a:satMod val="115000"/>
                </a:srgbClr>
              </a:gs>
              <a:gs pos="100000">
                <a:srgbClr val="F6DEF1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uk-UA" b="1" i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«Сенсорний  </a:t>
            </a:r>
            <a:r>
              <a:rPr lang="uk-UA" b="1" i="1" kern="1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ігроленд</a:t>
            </a:r>
            <a:r>
              <a:rPr lang="uk-UA" b="1" i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uk-UA" i="1" dirty="0">
              <a:solidFill>
                <a:srgbClr val="FF0000"/>
              </a:solidFill>
            </a:endParaRPr>
          </a:p>
        </p:txBody>
      </p:sp>
      <p:sp>
        <p:nvSpPr>
          <p:cNvPr id="12" name="Горизонтальний сувій 11"/>
          <p:cNvSpPr/>
          <p:nvPr/>
        </p:nvSpPr>
        <p:spPr>
          <a:xfrm>
            <a:off x="179174" y="5148259"/>
            <a:ext cx="3497182" cy="1791023"/>
          </a:xfrm>
          <a:prstGeom prst="horizontalScroll">
            <a:avLst/>
          </a:prstGeom>
          <a:gradFill flip="none" rotWithShape="1">
            <a:gsLst>
              <a:gs pos="0">
                <a:srgbClr val="EBB3DF">
                  <a:shade val="30000"/>
                  <a:satMod val="115000"/>
                </a:srgbClr>
              </a:gs>
              <a:gs pos="50000">
                <a:srgbClr val="EBB3DF">
                  <a:shade val="67500"/>
                  <a:satMod val="115000"/>
                </a:srgbClr>
              </a:gs>
              <a:gs pos="100000">
                <a:srgbClr val="EBB3DF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b="1" i="1" kern="0" dirty="0" smtClean="0">
                <a:solidFill>
                  <a:srgbClr val="FF0000"/>
                </a:solidFill>
              </a:rPr>
              <a:t>Дидактичні ігри:</a:t>
            </a:r>
          </a:p>
          <a:p>
            <a:pPr lvl="0">
              <a:defRPr/>
            </a:pPr>
            <a:r>
              <a:rPr lang="uk-UA" b="1" i="1" kern="0" dirty="0" smtClean="0">
                <a:solidFill>
                  <a:srgbClr val="002060"/>
                </a:solidFill>
              </a:rPr>
              <a:t>- ігри-дії з предметами</a:t>
            </a:r>
          </a:p>
          <a:p>
            <a:pPr lvl="0">
              <a:defRPr/>
            </a:pPr>
            <a:r>
              <a:rPr lang="uk-UA" b="1" i="1" kern="0" dirty="0" smtClean="0">
                <a:solidFill>
                  <a:srgbClr val="002060"/>
                </a:solidFill>
              </a:rPr>
              <a:t>- </a:t>
            </a:r>
            <a:r>
              <a:rPr lang="uk-UA" b="1" i="1" kern="0" dirty="0" err="1" smtClean="0">
                <a:solidFill>
                  <a:srgbClr val="002060"/>
                </a:solidFill>
              </a:rPr>
              <a:t>настільно</a:t>
            </a:r>
            <a:r>
              <a:rPr lang="uk-UA" b="1" i="1" kern="0" dirty="0" smtClean="0">
                <a:solidFill>
                  <a:srgbClr val="002060"/>
                </a:solidFill>
              </a:rPr>
              <a:t> – друковані</a:t>
            </a:r>
          </a:p>
          <a:p>
            <a:pPr lvl="0">
              <a:defRPr/>
            </a:pPr>
            <a:r>
              <a:rPr lang="uk-UA" b="1" i="1" kern="0" dirty="0" smtClean="0">
                <a:solidFill>
                  <a:srgbClr val="002060"/>
                </a:solidFill>
              </a:rPr>
              <a:t>- словесні ігри</a:t>
            </a:r>
          </a:p>
          <a:p>
            <a:pPr lvl="0" algn="ctr">
              <a:defRPr/>
            </a:pPr>
            <a:r>
              <a:rPr lang="uk-UA" b="1" i="1" kern="0" dirty="0" smtClean="0">
                <a:solidFill>
                  <a:srgbClr val="FF0000"/>
                </a:solidFill>
              </a:rPr>
              <a:t>Розвивальні ігри</a:t>
            </a:r>
            <a:endParaRPr lang="uk-UA" b="1" i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1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2"/>
            <a:ext cx="12193057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015" y="16903"/>
            <a:ext cx="3481118" cy="920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148" y="-212928"/>
            <a:ext cx="5419814" cy="4511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51" y="2954300"/>
            <a:ext cx="3481118" cy="920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04" y="3344480"/>
            <a:ext cx="5364945" cy="36579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978" y="473014"/>
            <a:ext cx="4712616" cy="3078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3423" y="3841346"/>
            <a:ext cx="538323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5037" y="-2648964"/>
            <a:ext cx="6821926" cy="12192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4865349"/>
            <a:ext cx="1213262" cy="1024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357" y="5202537"/>
            <a:ext cx="2633700" cy="1091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Горизонтальний сувій 4"/>
          <p:cNvSpPr/>
          <p:nvPr/>
        </p:nvSpPr>
        <p:spPr>
          <a:xfrm>
            <a:off x="4049882" y="-27629"/>
            <a:ext cx="4162567" cy="1174041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Робота з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дітьми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79" y="3336462"/>
            <a:ext cx="984869" cy="1057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75" y="3147480"/>
            <a:ext cx="2145685" cy="314633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97" y="3108437"/>
            <a:ext cx="2401093" cy="3513823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6" r="20568"/>
          <a:stretch/>
        </p:blipFill>
        <p:spPr bwMode="auto">
          <a:xfrm>
            <a:off x="472939" y="984760"/>
            <a:ext cx="3270236" cy="189008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95"/>
          <a:stretch/>
        </p:blipFill>
        <p:spPr>
          <a:xfrm>
            <a:off x="6719596" y="1239167"/>
            <a:ext cx="2107815" cy="1923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78" y="583709"/>
            <a:ext cx="2145685" cy="2863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0" r="5923"/>
          <a:stretch/>
        </p:blipFill>
        <p:spPr>
          <a:xfrm>
            <a:off x="3966282" y="1184591"/>
            <a:ext cx="2369441" cy="203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/>
          <a:srcRect b="19893"/>
          <a:stretch/>
        </p:blipFill>
        <p:spPr>
          <a:xfrm>
            <a:off x="8910031" y="3806410"/>
            <a:ext cx="2361178" cy="2241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8" name="Picture 3" descr="D:\TNVK #7\Галина Василівна\БАГАТО ФОТО\мама Котович\SAM_0686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/>
          <a:stretch/>
        </p:blipFill>
        <p:spPr bwMode="auto">
          <a:xfrm>
            <a:off x="3465675" y="3965708"/>
            <a:ext cx="2431187" cy="208206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Горизонтальний сувій 18"/>
          <p:cNvSpPr/>
          <p:nvPr/>
        </p:nvSpPr>
        <p:spPr>
          <a:xfrm>
            <a:off x="7522062" y="5962441"/>
            <a:ext cx="4350588" cy="790154"/>
          </a:xfrm>
          <a:prstGeom prst="horizontalScroll">
            <a:avLst/>
          </a:prstGeom>
          <a:gradFill flip="none" rotWithShape="1">
            <a:gsLst>
              <a:gs pos="0">
                <a:srgbClr val="EBB3DF">
                  <a:shade val="30000"/>
                  <a:satMod val="115000"/>
                </a:srgbClr>
              </a:gs>
              <a:gs pos="50000">
                <a:srgbClr val="EBB3DF">
                  <a:shade val="67500"/>
                  <a:satMod val="115000"/>
                </a:srgbClr>
              </a:gs>
              <a:gs pos="100000">
                <a:srgbClr val="EBB3DF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rgbClr val="0070C0"/>
                </a:solidFill>
              </a:rPr>
              <a:t>Навчаємося</a:t>
            </a:r>
            <a:r>
              <a:rPr lang="ru-RU" sz="2800" b="1" i="1" dirty="0" smtClean="0">
                <a:solidFill>
                  <a:srgbClr val="0070C0"/>
                </a:solidFill>
              </a:rPr>
              <a:t> з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радістю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83334" y="-2725698"/>
            <a:ext cx="7425335" cy="12192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47742"/>
          <a:stretch/>
        </p:blipFill>
        <p:spPr>
          <a:xfrm>
            <a:off x="4402075" y="768263"/>
            <a:ext cx="3244644" cy="270454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3" t="29678" r="5282" b="4300"/>
          <a:stretch/>
        </p:blipFill>
        <p:spPr>
          <a:xfrm>
            <a:off x="708867" y="543284"/>
            <a:ext cx="2984341" cy="264730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9463" r="7944" b="15698"/>
          <a:stretch/>
        </p:blipFill>
        <p:spPr>
          <a:xfrm>
            <a:off x="8081609" y="786449"/>
            <a:ext cx="3065795" cy="257958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4492036" y="3612053"/>
            <a:ext cx="3207929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«Розклади листочки </a:t>
            </a:r>
            <a:r>
              <a:rPr lang="uk-UA" b="1" i="1" dirty="0">
                <a:solidFill>
                  <a:srgbClr val="FF0000"/>
                </a:solidFill>
                <a:latin typeface="Calibri Light" panose="020F0302020204030204" pitchFamily="34" charset="0"/>
              </a:rPr>
              <a:t>у відерця»</a:t>
            </a:r>
            <a:endParaRPr lang="ru-RU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194790" y="3227718"/>
            <a:ext cx="2293258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«</a:t>
            </a:r>
            <a:r>
              <a:rPr lang="uk-UA" b="1" i="1" dirty="0">
                <a:solidFill>
                  <a:srgbClr val="FF0000"/>
                </a:solidFill>
                <a:latin typeface="Calibri" panose="020F0502020204030204" pitchFamily="34" charset="0"/>
              </a:rPr>
              <a:t>Велике прання»</a:t>
            </a:r>
            <a:endParaRPr lang="ru-RU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8113486" y="3315374"/>
            <a:ext cx="3033918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«Сушимо </a:t>
            </a:r>
            <a:r>
              <a:rPr lang="uk-UA" b="1" i="1" dirty="0">
                <a:solidFill>
                  <a:srgbClr val="FF0000"/>
                </a:solidFill>
              </a:rPr>
              <a:t>одяг для </a:t>
            </a:r>
            <a:r>
              <a:rPr lang="uk-UA" b="1" i="1" dirty="0" smtClean="0">
                <a:solidFill>
                  <a:srgbClr val="FF0000"/>
                </a:solidFill>
              </a:rPr>
              <a:t>ляльки»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t="27527" r="3484" b="31828"/>
          <a:stretch/>
        </p:blipFill>
        <p:spPr>
          <a:xfrm>
            <a:off x="883208" y="4062595"/>
            <a:ext cx="2984341" cy="245234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9607" y="4111741"/>
            <a:ext cx="3373251" cy="240025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t="54194" r="6543" b="4731"/>
          <a:stretch/>
        </p:blipFill>
        <p:spPr>
          <a:xfrm>
            <a:off x="8191446" y="3992824"/>
            <a:ext cx="2986364" cy="251244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кутник 12"/>
          <p:cNvSpPr/>
          <p:nvPr/>
        </p:nvSpPr>
        <p:spPr>
          <a:xfrm>
            <a:off x="1461981" y="6408372"/>
            <a:ext cx="2026067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srgbClr val="FF0000"/>
                </a:solidFill>
              </a:rPr>
              <a:t>Розклади резинки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4604748" y="6512000"/>
            <a:ext cx="3028714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FF0000"/>
                </a:solidFill>
              </a:rPr>
              <a:t>Заповни </a:t>
            </a:r>
            <a:r>
              <a:rPr lang="uk-UA" b="1" i="1" dirty="0" smtClean="0">
                <a:solidFill>
                  <a:srgbClr val="FF0000"/>
                </a:solidFill>
              </a:rPr>
              <a:t>віконечка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8081609" y="6505266"/>
            <a:ext cx="3334952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srgbClr val="FF0000"/>
                </a:solidFill>
              </a:rPr>
              <a:t>Розклади палички в коробочки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6" name="Горизонтальний сувій 15"/>
          <p:cNvSpPr/>
          <p:nvPr/>
        </p:nvSpPr>
        <p:spPr>
          <a:xfrm>
            <a:off x="3778674" y="-239552"/>
            <a:ext cx="4491445" cy="895326"/>
          </a:xfrm>
          <a:prstGeom prst="horizontalScroll">
            <a:avLst/>
          </a:prstGeom>
          <a:gradFill>
            <a:gsLst>
              <a:gs pos="0">
                <a:srgbClr val="EBB3D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Зразки дидактичних ігор та посібників</a:t>
            </a:r>
            <a:endParaRPr lang="uk-UA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  <a:fontScheme name="Тема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  <a:fontScheme name="Тема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747</Words>
  <Application>Microsoft Office PowerPoint</Application>
  <PresentationFormat>Произвольный</PresentationFormat>
  <Paragraphs>152</Paragraphs>
  <Slides>17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Rostik</cp:lastModifiedBy>
  <cp:revision>76</cp:revision>
  <dcterms:created xsi:type="dcterms:W3CDTF">2019-01-14T10:01:49Z</dcterms:created>
  <dcterms:modified xsi:type="dcterms:W3CDTF">2019-02-04T15:10:15Z</dcterms:modified>
</cp:coreProperties>
</file>