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notesMasterIdLst>
    <p:notesMasterId r:id="rId19"/>
  </p:notesMasterIdLst>
  <p:sldIdLst>
    <p:sldId id="262" r:id="rId2"/>
    <p:sldId id="282" r:id="rId3"/>
    <p:sldId id="280" r:id="rId4"/>
    <p:sldId id="283" r:id="rId5"/>
    <p:sldId id="269" r:id="rId6"/>
    <p:sldId id="295" r:id="rId7"/>
    <p:sldId id="279" r:id="rId8"/>
    <p:sldId id="296" r:id="rId9"/>
    <p:sldId id="288" r:id="rId10"/>
    <p:sldId id="273" r:id="rId11"/>
    <p:sldId id="270" r:id="rId12"/>
    <p:sldId id="285" r:id="rId13"/>
    <p:sldId id="289" r:id="rId14"/>
    <p:sldId id="278" r:id="rId15"/>
    <p:sldId id="275" r:id="rId16"/>
    <p:sldId id="291" r:id="rId17"/>
    <p:sldId id="263" r:id="rId18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mputer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578" autoAdjust="0"/>
    <p:restoredTop sz="87818" autoAdjust="0"/>
  </p:normalViewPr>
  <p:slideViewPr>
    <p:cSldViewPr>
      <p:cViewPr varScale="1">
        <p:scale>
          <a:sx n="64" d="100"/>
          <a:sy n="64" d="100"/>
        </p:scale>
        <p:origin x="201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75FD1-0731-4A23-B30E-51BE083EFA19}" type="datetimeFigureOut">
              <a:rPr lang="uk-UA" smtClean="0"/>
              <a:pPr/>
              <a:t>05.02.2019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A1067-4F29-4DC5-8DB2-BFED2E72018E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6726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47AD35-909C-4188-B469-32172CF333D6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05E536-0F19-46BB-935B-37788170A775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740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8507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9378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8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8177" y="3771174"/>
            <a:ext cx="546115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0525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3124201"/>
            <a:ext cx="6620968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065037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2333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066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658544-1E89-4F31-832C-CC7CD480F97F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12B99-91C0-494D-B82C-0A1579D1EBC2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172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8762D9-E408-4BC0-A9C7-F9782B365CAA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DCFBEF-F1A7-4B2C-8943-7C5EC87B199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924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A1F01-DA42-45FD-9A2A-C5A0001621FD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902B29-73F6-4594-939C-133D50A73A2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279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D190B0-7877-41FA-ADD5-40617D71DD96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C30653-92F2-428D-B4B7-962D96DE678E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03765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1A1574-39FC-41C8-ADB0-C31350F5F924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FF15D-5A2F-4DC5-B7ED-4C8B883C1DB5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3717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BA1BB2-20EE-4332-8C4D-AF4ABDB477DF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821B6-9BF8-45F3-9AFE-F90B2BE4B116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0280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43A3B5-97CF-47C4-9414-7C6281A29DCF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25E06F-2053-4E0E-B1A2-0B87A3C3B79B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25460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41438F-383D-4CA4-9747-14042F9478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5FA8DD-52C3-43BD-91F3-4BD1F604FDA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533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129281"/>
            <a:ext cx="2551461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6ACC46-A836-43FD-BF52-55357FC46AA1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D2D9B-56CE-4BB9-834E-4E7E26D4DB5F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9061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AAADD6-19F4-49C3-B475-14B5DFE2A8AD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D7779-D6B5-43FA-80DA-A70D4C5FAA2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4302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73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4000"/>
                </a:schemeClr>
              </a:gs>
              <a:gs pos="66000">
                <a:schemeClr val="accent5">
                  <a:alpha val="0"/>
                </a:schemeClr>
              </a:gs>
              <a:gs pos="36000">
                <a:schemeClr val="accent5"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1ADF3C4-485F-4012-812C-9376A7B8290B}" type="datetimeFigureOut">
              <a:rPr lang="uk-UA" smtClean="0"/>
              <a:pPr>
                <a:defRPr/>
              </a:pPr>
              <a:t>05.02.2019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0BA3CE7-36DB-4C4D-B50F-A02F70C97007}" type="slidenum">
              <a:rPr lang="uk-UA" smtClean="0"/>
              <a:pPr>
                <a:defRPr/>
              </a:pPr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9509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jp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endParaRPr lang="uk-UA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8195" name="Picture 3" descr="C:\Users\Luda\Desktop\Люда - 2012\Новая папка\myzik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-22225" y="0"/>
            <a:ext cx="9166225" cy="6858000"/>
          </a:xfrm>
          <a:noFill/>
        </p:spPr>
      </p:pic>
      <p:sp>
        <p:nvSpPr>
          <p:cNvPr id="8199" name="Rectangle 1"/>
          <p:cNvSpPr>
            <a:spLocks noChangeArrowheads="1"/>
          </p:cNvSpPr>
          <p:nvPr/>
        </p:nvSpPr>
        <p:spPr bwMode="auto">
          <a:xfrm>
            <a:off x="179512" y="899289"/>
            <a:ext cx="5184576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uk-UA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заклад дошкільної освіти</a:t>
            </a:r>
            <a:r>
              <a:rPr lang="ru-RU" sz="1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en-US" sz="1200" b="1" dirty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4</a:t>
            </a:r>
            <a:endParaRPr lang="en-US" sz="1200" b="1" dirty="0" smtClean="0">
              <a:solidFill>
                <a:srgbClr val="00B050"/>
              </a:solidFill>
              <a:latin typeface="Calibri" pitchFamily="34" charset="0"/>
              <a:cs typeface="Tahoma" pitchFamily="34" charset="0"/>
            </a:endParaRP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                                    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                                 </a:t>
            </a:r>
            <a:r>
              <a:rPr lang="uk-UA" b="1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    </a:t>
            </a:r>
            <a:r>
              <a:rPr lang="en-US" b="1" dirty="0" smtClean="0">
                <a:solidFill>
                  <a:srgbClr val="00B050"/>
                </a:solidFill>
                <a:latin typeface="Calibri" pitchFamily="34" charset="0"/>
                <a:cs typeface="Tahoma" pitchFamily="34" charset="0"/>
              </a:rPr>
              <a:t>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 РОБОТИ </a:t>
            </a:r>
          </a:p>
          <a:p>
            <a:pPr algn="ctr" eaLnBrk="0" hangingPunct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 керівника  </a:t>
            </a:r>
          </a:p>
          <a:p>
            <a:pPr algn="ctr" eaLnBrk="0" hangingPunct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 ЛЕСІ 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hangingPunct="0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МИХАЙЛІВНИ</a:t>
            </a:r>
          </a:p>
          <a:p>
            <a:pPr algn="ctr" eaLnBrk="0" hangingPunct="0"/>
            <a:endParaRPr lang="uk-UA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ctr" eaLnBrk="0" hangingPunct="0"/>
            <a:endParaRPr lang="uk-UA" sz="2400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getImage (38)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944216" cy="294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39390" y="22536"/>
            <a:ext cx="8887326" cy="1030200"/>
          </a:xfrm>
          <a:prstGeom prst="cloudCallout">
            <a:avLst>
              <a:gd name="adj1" fmla="val -21500"/>
              <a:gd name="adj2" fmla="val 206293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 музично-ритмічні рухи на заняттях, святах, розвагах, прогулянках.</a:t>
            </a:r>
            <a:endParaRPr lang="uk-UA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2" descr="DSC_003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04" y="3969386"/>
            <a:ext cx="3882663" cy="24679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9386"/>
            <a:ext cx="4041928" cy="24376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3" y="1337043"/>
            <a:ext cx="3982205" cy="2459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F:\Фото\IMG_899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99869"/>
            <a:ext cx="4046472" cy="242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390" y="132102"/>
            <a:ext cx="952500" cy="109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84712" y="136062"/>
            <a:ext cx="8712968" cy="6465862"/>
          </a:xfr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  <a:defRPr/>
            </a:pPr>
            <a:endParaRPr lang="uk-UA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uk-UA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5823" y="136062"/>
            <a:ext cx="952500" cy="10953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8000" y="332656"/>
            <a:ext cx="8384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МУЗИЧНО-ДИДАКТИЧНІ ІГРИ.</a:t>
            </a:r>
          </a:p>
          <a:p>
            <a:pPr algn="just"/>
            <a:r>
              <a:rPr lang="uk-UA" sz="20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 : 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навчити розрізняти звуки за висотою, тембром, динамікою, ритмом. У грі об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000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єднуються</a:t>
            </a:r>
            <a:r>
              <a:rPr lang="uk-UA" sz="20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усі види музичної діяльності: слухання, рух  під музику, гра на музичних інструментах.</a:t>
            </a:r>
            <a:endParaRPr lang="uk-UA" sz="2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26" y="1971271"/>
            <a:ext cx="3777614" cy="2169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1" y="1950703"/>
            <a:ext cx="3854102" cy="21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4182747"/>
            <a:ext cx="3818971" cy="23474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26" y="4209767"/>
            <a:ext cx="3777614" cy="2171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Саморобні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інструменти</a:t>
            </a:r>
            <a:r>
              <a:rPr lang="ru-RU" sz="2800" dirty="0"/>
              <a:t>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Барабани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Шейкери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Маракаси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Місце для вмісту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uk-UA" dirty="0"/>
          </a:p>
        </p:txBody>
      </p:sp>
      <p:sp>
        <p:nvSpPr>
          <p:cNvPr id="16" name="Місце для зображення 15"/>
          <p:cNvSpPr>
            <a:spLocks noGrp="1"/>
          </p:cNvSpPr>
          <p:nvPr>
            <p:ph type="pic" idx="21"/>
          </p:nvPr>
        </p:nvSpPr>
        <p:spPr/>
      </p:sp>
      <p:sp>
        <p:nvSpPr>
          <p:cNvPr id="10" name="Місце для тексту 9"/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quarter" idx="3"/>
          </p:nvPr>
        </p:nvSpPr>
        <p:spPr>
          <a:xfrm>
            <a:off x="687549" y="3731454"/>
            <a:ext cx="1848387" cy="446892"/>
          </a:xfrm>
        </p:spPr>
        <p:txBody>
          <a:bodyPr/>
          <a:lstStyle/>
          <a:p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Веселі нотки</a:t>
            </a:r>
            <a:endParaRPr lang="uk-UA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07" y="1751139"/>
            <a:ext cx="3118098" cy="2176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Місце для тексту 14"/>
          <p:cNvSpPr>
            <a:spLocks noGrp="1"/>
          </p:cNvSpPr>
          <p:nvPr>
            <p:ph type="body" sz="half" idx="20"/>
          </p:nvPr>
        </p:nvSpPr>
        <p:spPr>
          <a:xfrm>
            <a:off x="3715320" y="3731454"/>
            <a:ext cx="2202571" cy="533809"/>
          </a:xfrm>
        </p:spPr>
        <p:txBody>
          <a:bodyPr>
            <a:normAutofit/>
          </a:bodyPr>
          <a:lstStyle/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Посох дощу</a:t>
            </a: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725" y="1695680"/>
            <a:ext cx="2786194" cy="2246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07" y="4180782"/>
            <a:ext cx="2916871" cy="227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05" y="1751139"/>
            <a:ext cx="2862603" cy="21099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754" y="4179264"/>
            <a:ext cx="2825490" cy="2275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356" y="4139277"/>
            <a:ext cx="2914312" cy="22023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610" y="-460340"/>
            <a:ext cx="1856006" cy="199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028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8279904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endParaRPr lang="uk-UA" altLang="ru-RU" sz="2000" b="1" dirty="0" smtClean="0">
              <a:solidFill>
                <a:srgbClr val="0000C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uk-UA" altLang="ru-RU" sz="3200" b="1" dirty="0" smtClean="0"/>
              <a:t>РОБОТА З БАТЬКАМИ</a:t>
            </a:r>
            <a:r>
              <a:rPr lang="uk-UA" altLang="ru-RU" sz="3200" b="1" dirty="0"/>
              <a:t>.</a:t>
            </a:r>
            <a:endParaRPr lang="uk-UA" alt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66064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endParaRPr lang="uk-UA" altLang="ru-RU" sz="1400" b="1" kern="0" dirty="0">
              <a:latin typeface="Arial"/>
              <a:cs typeface="Arial"/>
            </a:endParaRPr>
          </a:p>
          <a:p>
            <a:pPr lvl="0" algn="just">
              <a:spcBef>
                <a:spcPct val="20000"/>
              </a:spcBef>
            </a:pPr>
            <a:r>
              <a:rPr lang="ru-RU" altLang="ru-RU" sz="1400" b="1" kern="0" dirty="0" smtClean="0">
                <a:latin typeface="Arial"/>
                <a:cs typeface="Arial"/>
              </a:rPr>
              <a:t>      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Дуже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цікаво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організовуються</a:t>
            </a:r>
            <a:r>
              <a:rPr lang="ru-RU" altLang="ru-RU" sz="1400" b="1" kern="0" dirty="0">
                <a:latin typeface="Arial"/>
                <a:cs typeface="Arial"/>
              </a:rPr>
              <a:t> і </a:t>
            </a:r>
            <a:r>
              <a:rPr lang="ru-RU" altLang="ru-RU" sz="1400" b="1" kern="0" dirty="0" err="1">
                <a:latin typeface="Arial"/>
                <a:cs typeface="Arial"/>
              </a:rPr>
              <a:t>проходять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зустрічі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smtClean="0">
                <a:latin typeface="Arial"/>
                <a:cs typeface="Arial"/>
              </a:rPr>
              <a:t>з </a:t>
            </a:r>
          </a:p>
          <a:p>
            <a:pPr lvl="0" algn="just">
              <a:spcBef>
                <a:spcPct val="20000"/>
              </a:spcBef>
            </a:pPr>
            <a:r>
              <a:rPr lang="ru-RU" altLang="ru-RU" sz="1400" b="1" kern="0" dirty="0" smtClean="0">
                <a:latin typeface="Arial"/>
                <a:cs typeface="Arial"/>
              </a:rPr>
              <a:t>батьками на </a:t>
            </a:r>
            <a:r>
              <a:rPr lang="ru-RU" altLang="ru-RU" sz="1400" b="1" kern="0" dirty="0" err="1">
                <a:latin typeface="Arial"/>
                <a:cs typeface="Arial"/>
              </a:rPr>
              <a:t>родинних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святах</a:t>
            </a:r>
            <a:r>
              <a:rPr lang="ru-RU" altLang="ru-RU" sz="1400" b="1" kern="0" dirty="0">
                <a:latin typeface="Arial"/>
                <a:cs typeface="Arial"/>
              </a:rPr>
              <a:t>. Коли батьки разом </a:t>
            </a:r>
            <a:r>
              <a:rPr lang="ru-RU" altLang="ru-RU" sz="1400" b="1" kern="0" dirty="0" err="1" smtClean="0">
                <a:latin typeface="Arial"/>
                <a:cs typeface="Arial"/>
              </a:rPr>
              <a:t>із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своїми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дітьми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endParaRPr lang="ru-RU" altLang="ru-RU" sz="1400" b="1" kern="0" dirty="0" smtClean="0">
              <a:latin typeface="Arial"/>
              <a:cs typeface="Arial"/>
            </a:endParaRPr>
          </a:p>
          <a:p>
            <a:pPr lvl="0" algn="just">
              <a:spcBef>
                <a:spcPct val="20000"/>
              </a:spcBef>
            </a:pPr>
            <a:r>
              <a:rPr lang="ru-RU" altLang="ru-RU" sz="1400" b="1" kern="0" dirty="0" err="1" smtClean="0">
                <a:latin typeface="Arial"/>
                <a:cs typeface="Arial"/>
              </a:rPr>
              <a:t>приймають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>
                <a:latin typeface="Arial"/>
                <a:cs typeface="Arial"/>
              </a:rPr>
              <a:t>участь у </a:t>
            </a:r>
            <a:r>
              <a:rPr lang="ru-RU" altLang="ru-RU" sz="1400" b="1" kern="0" dirty="0" err="1">
                <a:latin typeface="Arial"/>
                <a:cs typeface="Arial"/>
              </a:rPr>
              <a:t>святах</a:t>
            </a:r>
            <a:r>
              <a:rPr lang="ru-RU" altLang="ru-RU" sz="1400" b="1" kern="0" dirty="0">
                <a:latin typeface="Arial"/>
                <a:cs typeface="Arial"/>
              </a:rPr>
              <a:t>, </a:t>
            </a:r>
            <a:r>
              <a:rPr lang="ru-RU" altLang="ru-RU" sz="1400" b="1" kern="0" dirty="0" err="1">
                <a:latin typeface="Arial"/>
                <a:cs typeface="Arial"/>
              </a:rPr>
              <a:t>розвагах</a:t>
            </a:r>
            <a:r>
              <a:rPr lang="ru-RU" altLang="ru-RU" sz="1400" b="1" kern="0" dirty="0">
                <a:latin typeface="Arial"/>
                <a:cs typeface="Arial"/>
              </a:rPr>
              <a:t> – </a:t>
            </a:r>
            <a:r>
              <a:rPr lang="ru-RU" altLang="ru-RU" sz="1400" b="1" kern="0" dirty="0" err="1">
                <a:latin typeface="Arial"/>
                <a:cs typeface="Arial"/>
              </a:rPr>
              <a:t>це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згуртовує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їхні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сім’ї</a:t>
            </a:r>
            <a:r>
              <a:rPr lang="ru-RU" altLang="ru-RU" sz="1400" b="1" kern="0" dirty="0">
                <a:latin typeface="Arial"/>
                <a:cs typeface="Arial"/>
              </a:rPr>
              <a:t>, </a:t>
            </a:r>
            <a:r>
              <a:rPr lang="ru-RU" altLang="ru-RU" sz="1400" b="1" kern="0" dirty="0" err="1">
                <a:latin typeface="Arial"/>
                <a:cs typeface="Arial"/>
              </a:rPr>
              <a:t>підносить</a:t>
            </a:r>
            <a:r>
              <a:rPr lang="ru-RU" altLang="ru-RU" sz="1400" b="1" kern="0" dirty="0">
                <a:latin typeface="Arial"/>
                <a:cs typeface="Arial"/>
              </a:rPr>
              <a:t> авторитет </a:t>
            </a:r>
            <a:r>
              <a:rPr lang="ru-RU" altLang="ru-RU" sz="1400" b="1" kern="0" dirty="0" err="1">
                <a:latin typeface="Arial"/>
                <a:cs typeface="Arial"/>
              </a:rPr>
              <a:t>батьків</a:t>
            </a:r>
            <a:r>
              <a:rPr lang="ru-RU" altLang="ru-RU" sz="1400" b="1" kern="0" dirty="0">
                <a:latin typeface="Arial"/>
                <a:cs typeface="Arial"/>
              </a:rPr>
              <a:t> в очах </a:t>
            </a:r>
            <a:r>
              <a:rPr lang="ru-RU" altLang="ru-RU" sz="1400" b="1" kern="0" dirty="0" err="1">
                <a:latin typeface="Arial"/>
                <a:cs typeface="Arial"/>
              </a:rPr>
              <a:t>дітей</a:t>
            </a:r>
            <a:r>
              <a:rPr lang="ru-RU" altLang="ru-RU" sz="1400" b="1" kern="0" dirty="0">
                <a:latin typeface="Arial"/>
                <a:cs typeface="Arial"/>
              </a:rPr>
              <a:t>. </a:t>
            </a:r>
            <a:r>
              <a:rPr lang="ru-RU" altLang="ru-RU" sz="1400" b="1" kern="0" dirty="0" err="1">
                <a:latin typeface="Arial"/>
                <a:cs typeface="Arial"/>
              </a:rPr>
              <a:t>Під</a:t>
            </a:r>
            <a:r>
              <a:rPr lang="ru-RU" altLang="ru-RU" sz="1400" b="1" kern="0" dirty="0">
                <a:latin typeface="Arial"/>
                <a:cs typeface="Arial"/>
              </a:rPr>
              <a:t> час </a:t>
            </a:r>
            <a:r>
              <a:rPr lang="ru-RU" altLang="ru-RU" sz="1400" b="1" kern="0" dirty="0" err="1" smtClean="0">
                <a:latin typeface="Arial"/>
                <a:cs typeface="Arial"/>
              </a:rPr>
              <a:t>спільних</a:t>
            </a:r>
            <a:r>
              <a:rPr lang="ru-RU" altLang="ru-RU" sz="1400" b="1" kern="0" dirty="0" smtClean="0">
                <a:latin typeface="Arial"/>
                <a:cs typeface="Arial"/>
              </a:rPr>
              <a:t> свят батьки </a:t>
            </a:r>
            <a:r>
              <a:rPr lang="ru-RU" altLang="ru-RU" sz="1400" b="1" kern="0" dirty="0" err="1">
                <a:latin typeface="Arial"/>
                <a:cs typeface="Arial"/>
              </a:rPr>
              <a:t>демонструють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власні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творчі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музичні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здібності</a:t>
            </a:r>
            <a:r>
              <a:rPr lang="ru-RU" altLang="ru-RU" sz="1400" b="1" kern="0" dirty="0">
                <a:latin typeface="Arial"/>
                <a:cs typeface="Arial"/>
              </a:rPr>
              <a:t>. </a:t>
            </a:r>
            <a:r>
              <a:rPr lang="ru-RU" altLang="ru-RU" sz="1400" b="1" kern="0" dirty="0" err="1">
                <a:latin typeface="Arial"/>
                <a:cs typeface="Arial"/>
              </a:rPr>
              <a:t>Такі</a:t>
            </a:r>
            <a:r>
              <a:rPr lang="ru-RU" altLang="ru-RU" sz="1400" b="1" kern="0" dirty="0">
                <a:latin typeface="Arial"/>
                <a:cs typeface="Arial"/>
              </a:rPr>
              <a:t>  заходи, не </a:t>
            </a:r>
            <a:r>
              <a:rPr lang="ru-RU" altLang="ru-RU" sz="1400" b="1" kern="0" dirty="0" err="1">
                <a:latin typeface="Arial"/>
                <a:cs typeface="Arial"/>
              </a:rPr>
              <a:t>лише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згуртовують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родини</a:t>
            </a:r>
            <a:r>
              <a:rPr lang="ru-RU" altLang="ru-RU" sz="1400" b="1" kern="0" dirty="0">
                <a:latin typeface="Arial"/>
                <a:cs typeface="Arial"/>
              </a:rPr>
              <a:t> за </a:t>
            </a:r>
            <a:r>
              <a:rPr lang="ru-RU" altLang="ru-RU" sz="1400" b="1" kern="0" dirty="0" err="1">
                <a:latin typeface="Arial"/>
                <a:cs typeface="Arial"/>
              </a:rPr>
              <a:t>спільними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інтересами</a:t>
            </a:r>
            <a:r>
              <a:rPr lang="ru-RU" altLang="ru-RU" sz="1400" b="1" kern="0" dirty="0">
                <a:latin typeface="Arial"/>
                <a:cs typeface="Arial"/>
              </a:rPr>
              <a:t>, а й </a:t>
            </a:r>
            <a:r>
              <a:rPr lang="ru-RU" altLang="ru-RU" sz="1400" b="1" kern="0" dirty="0" err="1">
                <a:latin typeface="Arial"/>
                <a:cs typeface="Arial"/>
              </a:rPr>
              <a:t>створюють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колектив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однодумців</a:t>
            </a:r>
            <a:r>
              <a:rPr lang="ru-RU" altLang="ru-RU" sz="1400" b="1" kern="0" dirty="0">
                <a:latin typeface="Arial"/>
                <a:cs typeface="Arial"/>
              </a:rPr>
              <a:t>.  </a:t>
            </a:r>
          </a:p>
          <a:p>
            <a:pPr lvl="0" algn="just">
              <a:spcBef>
                <a:spcPct val="20000"/>
              </a:spcBef>
            </a:pPr>
            <a:r>
              <a:rPr lang="ru-RU" altLang="ru-RU" sz="1400" b="1" kern="0" dirty="0" smtClean="0">
                <a:latin typeface="Arial"/>
                <a:cs typeface="Arial"/>
              </a:rPr>
              <a:t>     Таким </a:t>
            </a:r>
            <a:r>
              <a:rPr lang="ru-RU" altLang="ru-RU" sz="1400" b="1" kern="0" dirty="0">
                <a:latin typeface="Arial"/>
                <a:cs typeface="Arial"/>
              </a:rPr>
              <a:t>чином, </a:t>
            </a:r>
            <a:r>
              <a:rPr lang="ru-RU" altLang="ru-RU" sz="1400" b="1" kern="0" dirty="0" err="1">
                <a:latin typeface="Arial"/>
                <a:cs typeface="Arial"/>
              </a:rPr>
              <a:t>спільна</a:t>
            </a:r>
            <a:r>
              <a:rPr lang="ru-RU" altLang="ru-RU" sz="1400" b="1" kern="0" dirty="0">
                <a:latin typeface="Arial"/>
                <a:cs typeface="Arial"/>
              </a:rPr>
              <a:t> робота </a:t>
            </a:r>
            <a:r>
              <a:rPr lang="ru-RU" altLang="ru-RU" sz="1400" b="1" kern="0" dirty="0" err="1">
                <a:latin typeface="Arial"/>
                <a:cs typeface="Arial"/>
              </a:rPr>
              <a:t>музичного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керівника</a:t>
            </a:r>
            <a:r>
              <a:rPr lang="ru-RU" altLang="ru-RU" sz="1400" b="1" kern="0" dirty="0">
                <a:latin typeface="Arial"/>
                <a:cs typeface="Arial"/>
              </a:rPr>
              <a:t> і </a:t>
            </a:r>
            <a:r>
              <a:rPr lang="ru-RU" altLang="ru-RU" sz="1400" b="1" kern="0" dirty="0" err="1">
                <a:latin typeface="Arial"/>
                <a:cs typeface="Arial"/>
              </a:rPr>
              <a:t>батьків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дає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змогу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кожній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сім’ї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взяти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правильний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напрям</a:t>
            </a:r>
            <a:r>
              <a:rPr lang="ru-RU" altLang="ru-RU" sz="1400" b="1" kern="0" dirty="0">
                <a:latin typeface="Arial"/>
                <a:cs typeface="Arial"/>
              </a:rPr>
              <a:t> у </a:t>
            </a:r>
            <a:r>
              <a:rPr lang="ru-RU" altLang="ru-RU" sz="1400" b="1" kern="0" dirty="0" err="1">
                <a:latin typeface="Arial"/>
                <a:cs typeface="Arial"/>
              </a:rPr>
              <a:t>вихованні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дитини</a:t>
            </a:r>
            <a:r>
              <a:rPr lang="ru-RU" altLang="ru-RU" sz="1400" b="1" kern="0" dirty="0">
                <a:latin typeface="Arial"/>
                <a:cs typeface="Arial"/>
              </a:rPr>
              <a:t>,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 err="1" smtClean="0">
                <a:latin typeface="Arial"/>
                <a:cs typeface="Arial"/>
              </a:rPr>
              <a:t>сприяти</a:t>
            </a:r>
            <a:r>
              <a:rPr lang="ru-RU" altLang="ru-RU" sz="1400" b="1" kern="0" dirty="0" smtClean="0">
                <a:latin typeface="Arial"/>
                <a:cs typeface="Arial"/>
              </a:rPr>
              <a:t>  </a:t>
            </a:r>
            <a:r>
              <a:rPr lang="ru-RU" altLang="ru-RU" sz="1400" b="1" kern="0" dirty="0" err="1" smtClean="0">
                <a:latin typeface="Arial"/>
                <a:cs typeface="Arial"/>
              </a:rPr>
              <a:t>розвитку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їхніх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естетичних</a:t>
            </a:r>
            <a:r>
              <a:rPr lang="ru-RU" altLang="ru-RU" sz="1400" b="1" kern="0" dirty="0">
                <a:latin typeface="Arial"/>
                <a:cs typeface="Arial"/>
              </a:rPr>
              <a:t> </a:t>
            </a:r>
            <a:r>
              <a:rPr lang="ru-RU" altLang="ru-RU" sz="1400" b="1" kern="0" dirty="0" err="1">
                <a:latin typeface="Arial"/>
                <a:cs typeface="Arial"/>
              </a:rPr>
              <a:t>умінь</a:t>
            </a:r>
            <a:r>
              <a:rPr lang="ru-RU" altLang="ru-RU" sz="1400" b="1" kern="0" dirty="0">
                <a:latin typeface="Arial"/>
                <a:cs typeface="Arial"/>
              </a:rPr>
              <a:t>  </a:t>
            </a:r>
            <a:r>
              <a:rPr lang="ru-RU" altLang="ru-RU" sz="1400" b="1" kern="0" dirty="0" smtClean="0">
                <a:latin typeface="Arial"/>
                <a:cs typeface="Arial"/>
              </a:rPr>
              <a:t>та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вподобань</a:t>
            </a:r>
            <a:r>
              <a:rPr lang="ru-RU" altLang="ru-RU" sz="1400" b="1" kern="0" dirty="0" smtClean="0">
                <a:latin typeface="Arial"/>
                <a:cs typeface="Arial"/>
              </a:rPr>
              <a:t>,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прищеплює</a:t>
            </a:r>
            <a:r>
              <a:rPr lang="ru-RU" altLang="ru-RU" sz="1400" b="1" kern="0" dirty="0" smtClean="0">
                <a:latin typeface="Arial"/>
                <a:cs typeface="Arial"/>
              </a:rPr>
              <a:t>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любов</a:t>
            </a:r>
            <a:r>
              <a:rPr lang="ru-RU" altLang="ru-RU" sz="1400" b="1" kern="0" dirty="0" smtClean="0">
                <a:latin typeface="Arial"/>
                <a:cs typeface="Arial"/>
              </a:rPr>
              <a:t> до </a:t>
            </a:r>
            <a:r>
              <a:rPr lang="ru-RU" altLang="ru-RU" sz="1400" b="1" kern="0" dirty="0" err="1" smtClean="0">
                <a:latin typeface="Arial"/>
                <a:cs typeface="Arial"/>
              </a:rPr>
              <a:t>музики</a:t>
            </a:r>
            <a:r>
              <a:rPr lang="ru-RU" altLang="ru-RU" sz="1400" b="1" kern="0" dirty="0" smtClean="0">
                <a:latin typeface="Arial"/>
                <a:cs typeface="Arial"/>
              </a:rPr>
              <a:t>.</a:t>
            </a:r>
            <a:endParaRPr lang="uk-UA" altLang="ru-RU" sz="1400" b="1" kern="0" dirty="0">
              <a:latin typeface="Arial"/>
              <a:cs typeface="Arial"/>
            </a:endParaRP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endParaRPr lang="uk-UA" altLang="ru-RU" sz="2400" kern="0" dirty="0">
              <a:latin typeface="Arial"/>
              <a:cs typeface="Arial"/>
            </a:endParaRPr>
          </a:p>
        </p:txBody>
      </p:sp>
      <p:pic>
        <p:nvPicPr>
          <p:cNvPr id="4" name="Picture 2" descr="F:\Фото\IMG_95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781" y="4005064"/>
            <a:ext cx="4245093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4084241" cy="2736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144" y="116632"/>
            <a:ext cx="2665343" cy="1656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437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5184576" cy="718319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РОДИННЕ СВЯТО «ЧАРІВНА КНИГА МИКОЛАЯ».</a:t>
            </a:r>
            <a:endParaRPr lang="uk-UA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052736"/>
            <a:ext cx="8651478" cy="5544616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sz="2000" dirty="0" smtClean="0"/>
          </a:p>
          <a:p>
            <a:endParaRPr lang="uk-UA" sz="2000" dirty="0">
              <a:latin typeface="Calibri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21453"/>
            <a:ext cx="2648747" cy="2532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IMG-48e68f9916a62dc2cd417cce960e50e8-V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1453"/>
            <a:ext cx="4104456" cy="2602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-0283a30928d778ff742350a2be46dd6e-V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267" y="3970041"/>
            <a:ext cx="4192713" cy="2456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970041"/>
            <a:ext cx="3818721" cy="2400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3292887" y="-1"/>
            <a:ext cx="4055508" cy="1883505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eaLnBrk="0" hangingPunct="0">
              <a:defRPr/>
            </a:pPr>
            <a:endParaRPr lang="uk-UA" sz="2000" dirty="0">
              <a:solidFill>
                <a:schemeClr val="accent3"/>
              </a:solidFill>
            </a:endParaRPr>
          </a:p>
        </p:txBody>
      </p:sp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3707903" y="395372"/>
            <a:ext cx="320923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Підростають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в нас 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таланти,</a:t>
            </a:r>
          </a:p>
          <a:p>
            <a:pPr algn="just" eaLnBrk="0" hangingPunct="0"/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піваки та музиканти.</a:t>
            </a:r>
          </a:p>
          <a:p>
            <a:pPr algn="just" eaLnBrk="0" hangingPunct="0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Віртуози, танцюристи,</a:t>
            </a:r>
          </a:p>
          <a:p>
            <a:pPr algn="just" eaLnBrk="0" hangingPunct="0"/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добрі будуть з них артисти !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" name="Picture 8" descr="O:\Новая папка (3)\1470000b34vfcs8c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-2"/>
            <a:ext cx="792088" cy="1681047"/>
          </a:xfrm>
          <a:prstGeom prst="rect">
            <a:avLst/>
          </a:prstGeom>
          <a:noFill/>
        </p:spPr>
      </p:pic>
      <p:pic>
        <p:nvPicPr>
          <p:cNvPr id="2050" name="Picture 2" descr="C:\Users\Luda\Desktop\анимированые картинки\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9957"/>
            <a:ext cx="1729700" cy="157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91074"/>
            <a:ext cx="3960440" cy="2274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340173"/>
            <a:ext cx="4104456" cy="229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36" y="1883506"/>
            <a:ext cx="4245952" cy="23363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2" descr="F:\Фото\IMG_95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79369"/>
            <a:ext cx="4142660" cy="2264042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476672"/>
            <a:ext cx="833053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alt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alt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Висновок.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uk-UA" b="1" kern="0" dirty="0" smtClean="0">
              <a:latin typeface="Arial"/>
              <a:ea typeface="+mj-ea"/>
              <a:cs typeface="Arial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Розуміючи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актуальність даної 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проблеми, велике значення має  виховання музично-ритмічної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творчості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дітей. Вони здатні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під впливом емоцій бачити, відчувати, милуватися, любити, слухати, творити прекрасне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не лише в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житті,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 й у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природі,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мистецтві та суспільстві. «Зіграй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затанцюй, як ти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хочеш» –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ці магічні слова відкривають перед дитиною ворота у світ фантазії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	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Музично-ритмічна діяльність викликає у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малюків особливе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задоволення, радість і гарний настрій. Рух - це життя, ритміка - це краса, а танець - це політ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натхнення, </a:t>
            </a:r>
            <a:r>
              <a:rPr lang="uk-UA" sz="2000" b="1" kern="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 тому необхідно викликати у дітей прагнення проводити своє життя в русі, займатися </a:t>
            </a:r>
            <a:r>
              <a:rPr lang="uk-UA" sz="2000" b="1" kern="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ритмікою та  танцями.</a:t>
            </a:r>
            <a:endParaRPr kumimoji="0" lang="uk-UA" sz="44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8" descr="O:\Новая папка (3)\1470000b34vfcs8cy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-243408"/>
            <a:ext cx="1835696" cy="2304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69547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uk-UA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3315" name="Picture 2" descr="C:\Users\Luda\Desktop\Люда - 2012\Новая папка\1334078536_1aapsdstlmustmplt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691680" y="548680"/>
            <a:ext cx="6021288" cy="2409056"/>
          </a:xfrm>
          <a:prstGeom prst="rect">
            <a:avLst/>
          </a:prstGeom>
          <a:noFill/>
        </p:spPr>
        <p:txBody>
          <a:bodyPr wrap="none" fromWordArt="1">
            <a:prstTxWarp prst="textDoubleWave1">
              <a:avLst>
                <a:gd name="adj1" fmla="val 6500"/>
                <a:gd name="adj2" fmla="val -238"/>
              </a:avLst>
            </a:prstTxWarp>
          </a:bodyPr>
          <a:lstStyle/>
          <a:p>
            <a:pPr algn="ctr">
              <a:defRPr/>
            </a:pP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ДЯКУЮ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  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ЗА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    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УВАГУ</a:t>
            </a:r>
            <a:r>
              <a:rPr lang="ru-RU" sz="3600" kern="10" spc="-360" dirty="0">
                <a:ln w="1270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chemeClr val="accent3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Dotum" pitchFamily="34" charset="-127"/>
                <a:ea typeface="Dotum" pitchFamily="34" charset="-127"/>
              </a:rPr>
              <a:t>!</a:t>
            </a:r>
            <a:endParaRPr lang="uk-UA" sz="3600" kern="10" spc="-360" dirty="0">
              <a:ln w="12700">
                <a:solidFill>
                  <a:srgbClr val="800000"/>
                </a:solidFill>
                <a:round/>
                <a:headEnd/>
                <a:tailEnd/>
              </a:ln>
              <a:solidFill>
                <a:schemeClr val="accent3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Dotum" pitchFamily="34" charset="-127"/>
              <a:ea typeface="Dotum" pitchFamily="34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88640"/>
            <a:ext cx="4696282" cy="1664608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uk-UA" altLang="uk-UA" sz="4100" b="1" dirty="0" smtClean="0">
                <a:ln>
                  <a:noFill/>
                </a:ln>
                <a:solidFill>
                  <a:srgbClr val="0000CC"/>
                </a:solidFill>
                <a:ea typeface="+mn-ea"/>
                <a:cs typeface="+mn-cs"/>
              </a:rPr>
              <a:t>Тема досвіду.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7251" y="1688215"/>
            <a:ext cx="6538120" cy="32113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« РОЗВИТОК</a:t>
            </a: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  ТВОРЧОСТІ </a:t>
            </a: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ДІТЕЙ ДОШКІЛЬНОГО ВІКУ </a:t>
            </a: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МУЗИЧНО-РИТМІЧНИМИ                  </a:t>
            </a:r>
          </a:p>
          <a:p>
            <a:pPr marL="0" indent="0">
              <a:buNone/>
            </a:pPr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РУХАМИ ».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5845">
            <a:off x="18701" y="4662839"/>
            <a:ext cx="3365500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75" y="4311650"/>
            <a:ext cx="18764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10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28800"/>
            <a:ext cx="7499350" cy="48006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З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абезпечення систематичного творчого розвитку кожної дитини.</a:t>
            </a:r>
          </a:p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Формування естетичного ставлення дітей до навколишнього світу і мистецтва.</a:t>
            </a:r>
          </a:p>
          <a:p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Активізація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засвоєння дітьми музичних знань і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вміння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використовувати їх у самостійній творчій 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діяльності.</a:t>
            </a:r>
          </a:p>
          <a:p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С</a:t>
            </a:r>
            <a:r>
              <a:rPr lang="uk-UA" sz="2800" b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творення  </a:t>
            </a:r>
            <a:r>
              <a:rPr lang="uk-UA" sz="2800" b="1" dirty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атмосфери позитиву, довіри, взаємоповаги в дитячому колективі</a:t>
            </a:r>
            <a:r>
              <a:rPr lang="uk-UA" sz="2800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</a:rPr>
              <a:t>.</a:t>
            </a:r>
            <a:endParaRPr lang="uk-UA" sz="2800" dirty="0">
              <a:solidFill>
                <a:schemeClr val="accent5">
                  <a:lumMod val="7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uk-UA" sz="2800" dirty="0">
              <a:latin typeface="Calibri" pitchFamily="34" charset="0"/>
            </a:endParaRPr>
          </a:p>
        </p:txBody>
      </p:sp>
      <p:sp>
        <p:nvSpPr>
          <p:cNvPr id="4" name="Содержимое 6"/>
          <p:cNvSpPr txBox="1">
            <a:spLocks/>
          </p:cNvSpPr>
          <p:nvPr/>
        </p:nvSpPr>
        <p:spPr bwMode="auto">
          <a:xfrm>
            <a:off x="2051720" y="0"/>
            <a:ext cx="6120680" cy="1628800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kumimoji="0" lang="uk-UA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39752" y="260648"/>
            <a:ext cx="56991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МЕТА</a:t>
            </a:r>
            <a:r>
              <a:rPr lang="uk-UA" sz="4400" b="1" dirty="0">
                <a:solidFill>
                  <a:schemeClr val="accent2">
                    <a:lumMod val="75000"/>
                  </a:schemeClr>
                </a:solidFill>
                <a:latin typeface="Calibri" pitchFamily="34" charset="0"/>
                <a:ea typeface="+mj-ea"/>
                <a:cs typeface="+mj-cs"/>
              </a:rPr>
              <a:t>.</a:t>
            </a:r>
            <a:endParaRPr kumimoji="0" lang="uk-UA" sz="44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7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934" y="316408"/>
            <a:ext cx="952500" cy="109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148016" cy="13113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         </a:t>
            </a:r>
            <a:br>
              <a:rPr lang="uk-UA" b="1" dirty="0" smtClean="0">
                <a:solidFill>
                  <a:schemeClr val="tx1"/>
                </a:solidFill>
              </a:rPr>
            </a:br>
            <a:r>
              <a:rPr lang="uk-UA" b="1" dirty="0" smtClean="0">
                <a:solidFill>
                  <a:schemeClr val="tx1"/>
                </a:solidFill>
              </a:rPr>
              <a:t> Актуальність.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00039"/>
            <a:ext cx="7148017" cy="4435094"/>
          </a:xfrm>
        </p:spPr>
        <p:txBody>
          <a:bodyPr>
            <a:noAutofit/>
          </a:bodyPr>
          <a:lstStyle/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Серед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увагу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заслуговує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Сучасні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відчувають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Сьогодення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комп’ютеризації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вимагає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творчості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пошуку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У час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екранами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телевізорів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мало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рухаються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свободу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мисленні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імпровізувати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пізнавати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Через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музику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розвивається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смак 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творча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уява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любов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формується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23" y="116632"/>
            <a:ext cx="952500" cy="109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1858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mtClean="0"/>
              <a:t/>
            </a:r>
            <a:br>
              <a:rPr lang="uk-UA" smtClean="0"/>
            </a:br>
            <a:endParaRPr lang="uk-UA" smtClean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2555776" y="332656"/>
            <a:ext cx="4824536" cy="936104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>
            <a:normAutofit fontScale="32500" lnSpcReduction="20000"/>
          </a:bodyPr>
          <a:lstStyle/>
          <a:p>
            <a:pPr algn="ctr">
              <a:buFont typeface="Wingdings 2" pitchFamily="18" charset="2"/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uk-UA" sz="7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ЗАВДАННЯ</a:t>
            </a:r>
            <a:r>
              <a:rPr lang="uk-UA" sz="7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r>
              <a:rPr lang="uk-UA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uk-UA" sz="2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uk-UA" sz="20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387" name="Прямоугольник 7"/>
          <p:cNvSpPr>
            <a:spLocks noChangeArrowheads="1"/>
          </p:cNvSpPr>
          <p:nvPr/>
        </p:nvSpPr>
        <p:spPr bwMode="auto">
          <a:xfrm>
            <a:off x="323528" y="1484784"/>
            <a:ext cx="8568952" cy="40564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36575" indent="-363538" algn="ctr" eaLnBrk="0" hangingPunct="0">
              <a:lnSpc>
                <a:spcPct val="80000"/>
              </a:lnSpc>
            </a:pPr>
            <a:endParaRPr lang="en-US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1.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Навчати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музично та виразно виконувати різні види  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танцювальних рухів.</a:t>
            </a:r>
          </a:p>
          <a:p>
            <a:pPr marL="536575" indent="-363538" algn="just" eaLnBrk="0" hangingPunct="0">
              <a:lnSpc>
                <a:spcPct val="80000"/>
              </a:lnSpc>
            </a:pPr>
            <a:endParaRPr lang="uk-UA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2.  Удосконалювати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техніку виконання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музично-ритмічних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рухів.</a:t>
            </a:r>
          </a:p>
          <a:p>
            <a:pPr marL="536575" indent="-363538" algn="just" eaLnBrk="0" hangingPunct="0">
              <a:lnSpc>
                <a:spcPct val="80000"/>
              </a:lnSpc>
            </a:pPr>
            <a:endParaRPr lang="uk-UA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3.  Ознайомлювати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 танцями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різних народів та їх жанрами.</a:t>
            </a:r>
            <a:endParaRPr lang="uk-UA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endParaRPr lang="uk-UA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4. Підтримувати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позитивний настрій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під час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спілкування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з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однолітками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</a:p>
          <a:p>
            <a:pPr marL="536575" indent="-363538" algn="just" eaLnBrk="0" hangingPunct="0">
              <a:lnSpc>
                <a:spcPct val="80000"/>
              </a:lnSpc>
            </a:pPr>
            <a:endParaRPr lang="uk-UA" sz="2000" b="1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5. Створювати позитивні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умови для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творчості дітей, вчити їх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переживати при цьому радісні почуття. </a:t>
            </a:r>
            <a:endParaRPr lang="uk-UA" sz="20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endParaRPr lang="uk-UA" sz="2000" b="1" dirty="0" smtClean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6. Сприяти 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розвитку музично-рухової </a:t>
            </a:r>
            <a:r>
              <a:rPr lang="uk-UA" sz="2000" b="1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імпровізації</a:t>
            </a:r>
            <a:r>
              <a:rPr lang="uk-UA" sz="2000" b="1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363538" algn="just" eaLnBrk="0" hangingPunct="0">
              <a:lnSpc>
                <a:spcPct val="80000"/>
              </a:lnSpc>
            </a:pPr>
            <a:endParaRPr lang="ru-RU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Luda\Desktop\Люда - 2012\Новая папка\Deti2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50" y="0"/>
            <a:ext cx="1512168" cy="1872208"/>
          </a:xfrm>
          <a:prstGeom prst="rect">
            <a:avLst/>
          </a:prstGeom>
          <a:noFill/>
        </p:spPr>
      </p:pic>
      <p:pic>
        <p:nvPicPr>
          <p:cNvPr id="6" name="Picture 2" descr="C:\Users\DNZ-39\Desktop\Мои документы\Малюнки рамки\малюнки правове виховання дітей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869159"/>
            <a:ext cx="2232248" cy="1704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323712" y="2420886"/>
            <a:ext cx="2811575" cy="7600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Музично-рухові ігри</a:t>
            </a:r>
            <a:endParaRPr lang="uk-UA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659872" y="268904"/>
            <a:ext cx="53285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Музично-ритмічні рухи.</a:t>
            </a:r>
            <a:endParaRPr lang="uk-UA" dirty="0"/>
          </a:p>
        </p:txBody>
      </p:sp>
      <p:sp>
        <p:nvSpPr>
          <p:cNvPr id="22" name="Стрелка вниз 21"/>
          <p:cNvSpPr/>
          <p:nvPr/>
        </p:nvSpPr>
        <p:spPr>
          <a:xfrm rot="2352134">
            <a:off x="3131840" y="122190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Стрелка вниз 22"/>
          <p:cNvSpPr/>
          <p:nvPr/>
        </p:nvSpPr>
        <p:spPr>
          <a:xfrm>
            <a:off x="4788024" y="126495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/>
          <p:cNvSpPr/>
          <p:nvPr/>
        </p:nvSpPr>
        <p:spPr>
          <a:xfrm>
            <a:off x="3849474" y="2420887"/>
            <a:ext cx="2306702" cy="7465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Вправи</a:t>
            </a:r>
            <a:endParaRPr lang="uk-UA" dirty="0"/>
          </a:p>
        </p:txBody>
      </p:sp>
      <p:sp>
        <p:nvSpPr>
          <p:cNvPr id="25" name="Стрелка вниз 24"/>
          <p:cNvSpPr/>
          <p:nvPr/>
        </p:nvSpPr>
        <p:spPr>
          <a:xfrm rot="19115166">
            <a:off x="6271591" y="123111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Прямоугольник 25"/>
          <p:cNvSpPr/>
          <p:nvPr/>
        </p:nvSpPr>
        <p:spPr>
          <a:xfrm>
            <a:off x="6513907" y="2435205"/>
            <a:ext cx="2376264" cy="745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Танці</a:t>
            </a:r>
            <a:endParaRPr lang="uk-UA" dirty="0"/>
          </a:p>
        </p:txBody>
      </p:sp>
      <p:sp>
        <p:nvSpPr>
          <p:cNvPr id="27" name="Стрелка вниз 26"/>
          <p:cNvSpPr/>
          <p:nvPr/>
        </p:nvSpPr>
        <p:spPr>
          <a:xfrm>
            <a:off x="1931959" y="3167413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Стрелка вниз 27"/>
          <p:cNvSpPr/>
          <p:nvPr/>
        </p:nvSpPr>
        <p:spPr>
          <a:xfrm>
            <a:off x="4788024" y="328619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Стрелка вниз 28"/>
          <p:cNvSpPr/>
          <p:nvPr/>
        </p:nvSpPr>
        <p:spPr>
          <a:xfrm>
            <a:off x="7682265" y="316741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/>
          <p:cNvSpPr/>
          <p:nvPr/>
        </p:nvSpPr>
        <p:spPr>
          <a:xfrm>
            <a:off x="444699" y="4245111"/>
            <a:ext cx="2690588" cy="2220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Народні, сюжетно-рольові, безсюжетні, творчі, музично-дидактичні</a:t>
            </a:r>
            <a:r>
              <a:rPr lang="uk-UA" dirty="0" smtClean="0"/>
              <a:t>.</a:t>
            </a:r>
            <a:endParaRPr lang="uk-UA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686199" y="4245112"/>
            <a:ext cx="2320861" cy="2136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/>
          <p:cNvSpPr/>
          <p:nvPr/>
        </p:nvSpPr>
        <p:spPr>
          <a:xfrm>
            <a:off x="6459610" y="4245111"/>
            <a:ext cx="2430562" cy="22886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uk-UA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учасні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народні, хороводи ( народні пісні), сюжетні, бальні, танок - імпровізація.</a:t>
            </a:r>
            <a:endParaRPr lang="uk-UA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86201" y="4245112"/>
            <a:ext cx="2473260" cy="228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86201" y="4245112"/>
            <a:ext cx="2473260" cy="2288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Вправи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використовують з </a:t>
            </a:r>
            <a:r>
              <a:rPr lang="uk-UA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вдосконалення основних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 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Підготовчі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вправи, під час яких розучують рухи до ігор і таночків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062" y="-560259"/>
            <a:ext cx="2099248" cy="298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712" y="178416"/>
            <a:ext cx="952500" cy="109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737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9448"/>
            <a:ext cx="8892480" cy="463589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МАРІЇ МОНТЕССОРІ.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у цій методиці є розвиток музичного слуху, а нетрадиційні музичні інструменти є головними. </a:t>
            </a:r>
            <a:r>
              <a:rPr lang="uk-UA" sz="24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шумові коробочки наповнені сипучими речовинами, посох « дощу», пластмасові тарілочки, а також дзвіночки і металофон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b="1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b="1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uk-UA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Содержимое 6"/>
          <p:cNvSpPr txBox="1">
            <a:spLocks/>
          </p:cNvSpPr>
          <p:nvPr/>
        </p:nvSpPr>
        <p:spPr bwMode="auto">
          <a:xfrm>
            <a:off x="1043608" y="205927"/>
            <a:ext cx="7272808" cy="1129331"/>
          </a:xfrm>
          <a:prstGeom prst="horizontalScroll">
            <a:avLst>
              <a:gd name="adj" fmla="val 12500"/>
            </a:avLst>
          </a:prstGeom>
          <a:solidFill>
            <a:schemeClr val="accent6">
              <a:lumMod val="40000"/>
              <a:lumOff val="60000"/>
            </a:schemeClr>
          </a:solidFill>
          <a:ln w="25400" cap="flat" cmpd="sng" algn="ctr">
            <a:solidFill>
              <a:schemeClr val="accent3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marR="0" lvl="0" indent="-282575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itchFamily="18" charset="2"/>
              <a:buNone/>
              <a:tabLst/>
              <a:defRPr/>
            </a:pPr>
            <a: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kumimoji="0" lang="uk-U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uk-UA" sz="4400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ІННОВАЦІЇ У РОБОТІ.</a:t>
            </a:r>
            <a:endParaRPr kumimoji="0" lang="uk-UA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24254" y="205927"/>
            <a:ext cx="7962850" cy="1440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2320" y="4318260"/>
            <a:ext cx="2653359" cy="2090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399" y="4365104"/>
            <a:ext cx="3477449" cy="2272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65" y="4318260"/>
            <a:ext cx="2504935" cy="2090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2" descr="O:\Новая папка (3)\8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9883"/>
            <a:ext cx="952500" cy="10953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55380" cy="1400530"/>
          </a:xfrm>
        </p:spPr>
        <p:txBody>
          <a:bodyPr/>
          <a:lstStyle/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Карла </a:t>
            </a:r>
            <a:r>
              <a:rPr lang="uk-U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Орфа</a:t>
            </a:r>
            <a:r>
              <a:rPr lang="uk-UA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3"/>
            <a:ext cx="5832649" cy="34847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</a:t>
            </a:r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імпровізаційне  музикування на простих музичних інструментах ( барабани, трикутник, дзвоники, палички, стакани, вода, папір). У даній методиці переважають ударні інструменти, фортепіано більше не є головним інструментом.</a:t>
            </a:r>
          </a:p>
          <a:p>
            <a:pPr algn="just"/>
            <a:r>
              <a:rPr lang="uk-UA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Озвучені жести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плескання,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плескання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 стегнах, по грудях, долонями, клацання пальцями, притупування</a:t>
            </a:r>
            <a:r>
              <a:rPr lang="uk-UA" dirty="0" smtClean="0"/>
              <a:t>.</a:t>
            </a:r>
            <a:endParaRPr lang="en-US" dirty="0" smtClean="0"/>
          </a:p>
          <a:p>
            <a:endParaRPr lang="uk-UA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342" y="692696"/>
            <a:ext cx="2750443" cy="2750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1460"/>
            <a:ext cx="4032447" cy="255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61460"/>
            <a:ext cx="4037338" cy="2550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1296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710" y="452718"/>
            <a:ext cx="8263754" cy="5795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МУЗИЧНО-РИТМІЧНОГО ВИХОВАННЯ 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ЕМІЛЯ ЖАК-ДАЛЬКРОЗА.</a:t>
            </a:r>
          </a:p>
          <a:p>
            <a:pPr marL="0" indent="0" algn="just">
              <a:buNone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Суть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методики полягає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 слуху, пам’яті,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пластики у дітей за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 спеціаль­них тренувальних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вправ, а основою є імпровізація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З часом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накопичують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так званий « багаж»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імпровізації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таночків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танцюють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самі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 по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групках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6575" y="1322383"/>
            <a:ext cx="632142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0" y="3950067"/>
            <a:ext cx="2648341" cy="22045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889" y="3950066"/>
            <a:ext cx="2879109" cy="2127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F:\Фото\IMG_9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611" y="3950067"/>
            <a:ext cx="3075354" cy="2127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43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0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1429</TotalTime>
  <Words>680</Words>
  <Application>Microsoft Office PowerPoint</Application>
  <PresentationFormat>Екран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7" baseType="lpstr">
      <vt:lpstr>Arial</vt:lpstr>
      <vt:lpstr>Calibri</vt:lpstr>
      <vt:lpstr>Century Gothic</vt:lpstr>
      <vt:lpstr>Dotum</vt:lpstr>
      <vt:lpstr>Impact</vt:lpstr>
      <vt:lpstr>Tahoma</vt:lpstr>
      <vt:lpstr>Times New Roman</vt:lpstr>
      <vt:lpstr>Wingdings 2</vt:lpstr>
      <vt:lpstr>Wingdings 3</vt:lpstr>
      <vt:lpstr>Ион</vt:lpstr>
      <vt:lpstr> </vt:lpstr>
      <vt:lpstr>Тема досвіду.</vt:lpstr>
      <vt:lpstr>Презентація PowerPoint</vt:lpstr>
      <vt:lpstr>           Актуальність.</vt:lpstr>
      <vt:lpstr> </vt:lpstr>
      <vt:lpstr>Презентація PowerPoint</vt:lpstr>
      <vt:lpstr>Презентація PowerPoint</vt:lpstr>
      <vt:lpstr>Методика Карла Орфа.</vt:lpstr>
      <vt:lpstr> </vt:lpstr>
      <vt:lpstr>Презентація PowerPoint</vt:lpstr>
      <vt:lpstr>Презентація PowerPoint</vt:lpstr>
      <vt:lpstr>               Саморобні музичні інструменти.  Барабани                 Шейкери                      Маракаси  </vt:lpstr>
      <vt:lpstr>Презентація PowerPoint</vt:lpstr>
      <vt:lpstr>РОДИННЕ СВЯТО «ЧАРІВНА КНИГА МИКОЛАЯ».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</dc:creator>
  <cp:lastModifiedBy>Методист</cp:lastModifiedBy>
  <cp:revision>175</cp:revision>
  <dcterms:created xsi:type="dcterms:W3CDTF">2012-11-28T15:33:06Z</dcterms:created>
  <dcterms:modified xsi:type="dcterms:W3CDTF">2019-02-05T09:53:48Z</dcterms:modified>
</cp:coreProperties>
</file>