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9" r:id="rId2"/>
    <p:sldId id="260" r:id="rId3"/>
    <p:sldId id="305" r:id="rId4"/>
    <p:sldId id="300" r:id="rId5"/>
    <p:sldId id="307" r:id="rId6"/>
    <p:sldId id="289" r:id="rId7"/>
    <p:sldId id="264" r:id="rId8"/>
    <p:sldId id="291" r:id="rId9"/>
    <p:sldId id="262" r:id="rId10"/>
    <p:sldId id="275" r:id="rId11"/>
    <p:sldId id="296" r:id="rId12"/>
    <p:sldId id="308" r:id="rId13"/>
    <p:sldId id="298" r:id="rId14"/>
    <p:sldId id="297" r:id="rId15"/>
    <p:sldId id="309" r:id="rId16"/>
    <p:sldId id="295" r:id="rId17"/>
    <p:sldId id="301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1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099" y="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39826-4275-4977-93C9-3E06076CF4E6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54F55-94E3-47FC-86C2-D52B3A73BB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85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9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1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6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1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7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9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0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2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34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46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CA405-75EA-4F85-BA4C-290119E0D09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230ED-27DB-4B33-9076-CB9FDE7DA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013176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                </a:t>
            </a:r>
            <a:r>
              <a:rPr lang="uk-UA" sz="44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Нечай</a:t>
            </a:r>
          </a:p>
          <a:p>
            <a:r>
              <a:rPr lang="uk-UA" sz="32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Галина   Володимирівна</a:t>
            </a:r>
          </a:p>
          <a:p>
            <a:r>
              <a:rPr lang="uk-UA" sz="24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  вчитель початкових класів</a:t>
            </a:r>
            <a:endParaRPr lang="ru-RU" sz="2400" b="1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857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000" dirty="0" smtClean="0">
                <a:solidFill>
                  <a:srgbClr val="FFC000"/>
                </a:solidFill>
              </a:rPr>
              <a:t>Тернопільська спеціалізована школа </a:t>
            </a:r>
            <a:r>
              <a:rPr lang="en-US" sz="2000" dirty="0" smtClean="0">
                <a:solidFill>
                  <a:srgbClr val="FFC000"/>
                </a:solidFill>
              </a:rPr>
              <a:t>I </a:t>
            </a:r>
            <a:r>
              <a:rPr lang="uk-UA" sz="2000" dirty="0" smtClean="0">
                <a:solidFill>
                  <a:srgbClr val="FFC000"/>
                </a:solidFill>
              </a:rPr>
              <a:t>– </a:t>
            </a:r>
            <a:r>
              <a:rPr lang="en-US" sz="2000" dirty="0" smtClean="0">
                <a:solidFill>
                  <a:srgbClr val="FFC000"/>
                </a:solidFill>
              </a:rPr>
              <a:t>III</a:t>
            </a:r>
            <a:r>
              <a:rPr lang="uk-UA" sz="2000" dirty="0" smtClean="0">
                <a:solidFill>
                  <a:srgbClr val="FFC000"/>
                </a:solidFill>
              </a:rPr>
              <a:t>  ступенів № 29 </a:t>
            </a:r>
          </a:p>
          <a:p>
            <a:pPr algn="ctr"/>
            <a:r>
              <a:rPr lang="uk-UA" sz="2000" dirty="0" smtClean="0">
                <a:solidFill>
                  <a:srgbClr val="FFC000"/>
                </a:solidFill>
              </a:rPr>
              <a:t>з поглибленим вивченням іноземних мов 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3075" name="Picture 3" descr="D:\ФОТО\Школа\Школа 2\SDC14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11258" r="24160" b="13473"/>
          <a:stretch/>
        </p:blipFill>
        <p:spPr bwMode="auto">
          <a:xfrm>
            <a:off x="1331640" y="830298"/>
            <a:ext cx="4777113" cy="405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7544" y="404664"/>
            <a:ext cx="7632848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Освітній продукт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341093" y="1376772"/>
            <a:ext cx="1584176" cy="50405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5243611" y="1376772"/>
            <a:ext cx="1584176" cy="50405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ашивка 9"/>
          <p:cNvSpPr/>
          <p:nvPr/>
        </p:nvSpPr>
        <p:spPr>
          <a:xfrm>
            <a:off x="426717" y="2345223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426717" y="3013065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26717" y="3751696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26717" y="5876932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445233" y="4509120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467544" y="5208570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4499992" y="5346073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4499992" y="4540397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4517564" y="3751696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4517564" y="3013065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4517564" y="2345223"/>
            <a:ext cx="432048" cy="216024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1349" y="1945348"/>
            <a:ext cx="34740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Листівка</a:t>
            </a: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Малюнок</a:t>
            </a: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4800" dirty="0" err="1" smtClean="0">
                <a:solidFill>
                  <a:schemeClr val="accent2">
                    <a:lumMod val="50000"/>
                  </a:schemeClr>
                </a:solidFill>
              </a:rPr>
              <a:t>Лепбук</a:t>
            </a: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Газета</a:t>
            </a: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Твір</a:t>
            </a: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Презентація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1990475"/>
            <a:ext cx="34610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Фотоальбом</a:t>
            </a: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Вистава</a:t>
            </a: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Свято</a:t>
            </a:r>
          </a:p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Концерт</a:t>
            </a:r>
          </a:p>
          <a:p>
            <a:r>
              <a:rPr lang="uk-UA" sz="4800" dirty="0">
                <a:solidFill>
                  <a:schemeClr val="accent2">
                    <a:lumMod val="50000"/>
                  </a:schemeClr>
                </a:solidFill>
              </a:rPr>
              <a:t>Е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кскурсія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709" y="105273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2016р</a:t>
            </a:r>
            <a:r>
              <a:rPr lang="ru-RU" sz="2400" dirty="0"/>
              <a:t>. </a:t>
            </a:r>
            <a:r>
              <a:rPr lang="ru-RU" sz="2400" dirty="0" smtClean="0"/>
              <a:t>– </a:t>
            </a:r>
            <a:r>
              <a:rPr lang="ru-RU" sz="2400" dirty="0" err="1" smtClean="0"/>
              <a:t>Міський</a:t>
            </a:r>
            <a:r>
              <a:rPr lang="ru-RU" sz="2400" dirty="0" smtClean="0"/>
              <a:t> конкурс з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 smtClean="0"/>
              <a:t>ім.П</a:t>
            </a:r>
            <a:r>
              <a:rPr lang="ru-RU" sz="2400" dirty="0"/>
              <a:t>. </a:t>
            </a:r>
            <a:r>
              <a:rPr lang="ru-RU" sz="2400" dirty="0" err="1"/>
              <a:t>Яцика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/>
              <a:t>	 </a:t>
            </a:r>
            <a:r>
              <a:rPr lang="ru-RU" sz="2400" dirty="0" smtClean="0"/>
              <a:t>    - 3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, </a:t>
            </a:r>
            <a:r>
              <a:rPr lang="ru-RU" sz="2400" dirty="0" err="1" smtClean="0"/>
              <a:t>Невідома</a:t>
            </a:r>
            <a:r>
              <a:rPr lang="ru-RU" sz="2400" dirty="0" smtClean="0"/>
              <a:t> А.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2018р. – </a:t>
            </a:r>
            <a:r>
              <a:rPr lang="ru-RU" sz="2400" dirty="0" err="1" smtClean="0"/>
              <a:t>Міжнародний</a:t>
            </a:r>
            <a:r>
              <a:rPr lang="ru-RU" sz="2400" dirty="0" smtClean="0"/>
              <a:t> конкурс </a:t>
            </a:r>
            <a:r>
              <a:rPr lang="ru-RU" sz="2400" dirty="0"/>
              <a:t>« </a:t>
            </a:r>
            <a:r>
              <a:rPr lang="ru-RU" sz="2400" dirty="0" err="1"/>
              <a:t>Олімпіс</a:t>
            </a:r>
            <a:r>
              <a:rPr lang="ru-RU" sz="2400" dirty="0"/>
              <a:t> 2018 – </a:t>
            </a:r>
            <a:r>
              <a:rPr lang="ru-RU" sz="2400" dirty="0" err="1"/>
              <a:t>Весняна</a:t>
            </a:r>
            <a:r>
              <a:rPr lang="ru-RU" sz="2400" dirty="0"/>
              <a:t> </a:t>
            </a:r>
            <a:r>
              <a:rPr lang="ru-RU" sz="2400" dirty="0" err="1" smtClean="0"/>
              <a:t>сесія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- 8 </a:t>
            </a:r>
            <a:r>
              <a:rPr lang="ru-RU" sz="2400" dirty="0" err="1" smtClean="0"/>
              <a:t>дипломів</a:t>
            </a:r>
            <a:r>
              <a:rPr lang="ru-RU" sz="2400" dirty="0" smtClean="0"/>
              <a:t> І – </a:t>
            </a:r>
            <a:r>
              <a:rPr lang="ru-RU" sz="2400" dirty="0" err="1" smtClean="0"/>
              <a:t>ІІІст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2018р. – </a:t>
            </a:r>
            <a:r>
              <a:rPr lang="ru-RU" sz="2400" dirty="0" err="1" smtClean="0"/>
              <a:t>Міжнародний</a:t>
            </a:r>
            <a:r>
              <a:rPr lang="ru-RU" sz="2400" dirty="0" smtClean="0"/>
              <a:t> конкурс « </a:t>
            </a:r>
            <a:r>
              <a:rPr lang="ru-RU" sz="2400" dirty="0" err="1"/>
              <a:t>Олімпіс</a:t>
            </a:r>
            <a:r>
              <a:rPr lang="ru-RU" sz="2400" dirty="0"/>
              <a:t> 2018 – </a:t>
            </a:r>
            <a:r>
              <a:rPr lang="ru-RU" sz="2400" dirty="0" err="1"/>
              <a:t>Осіння</a:t>
            </a:r>
            <a:r>
              <a:rPr lang="ru-RU" sz="2400" dirty="0"/>
              <a:t> </a:t>
            </a:r>
            <a:r>
              <a:rPr lang="ru-RU" sz="2400" dirty="0" err="1"/>
              <a:t>сесія</a:t>
            </a:r>
            <a:r>
              <a:rPr lang="ru-RU" sz="2400" dirty="0" smtClean="0"/>
              <a:t>»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- 13 </a:t>
            </a:r>
            <a:r>
              <a:rPr lang="ru-RU" sz="2400" dirty="0" err="1" smtClean="0"/>
              <a:t>дипломів</a:t>
            </a:r>
            <a:r>
              <a:rPr lang="ru-RU" sz="2400" dirty="0" smtClean="0"/>
              <a:t> І – ІІІ ст. 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2018р. – </a:t>
            </a:r>
            <a:r>
              <a:rPr lang="ru-RU" sz="2400" dirty="0" err="1" smtClean="0"/>
              <a:t>Всеукраїнські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конкурси</a:t>
            </a:r>
            <a:r>
              <a:rPr lang="ru-RU" sz="2400" dirty="0" smtClean="0"/>
              <a:t>  </a:t>
            </a:r>
            <a:r>
              <a:rPr lang="ru-RU" sz="2400" dirty="0" err="1"/>
              <a:t>від</a:t>
            </a:r>
            <a:r>
              <a:rPr lang="ru-RU" sz="2400" dirty="0"/>
              <a:t> проекту «</a:t>
            </a:r>
            <a:r>
              <a:rPr lang="ru-RU" sz="2400" dirty="0" err="1"/>
              <a:t>Всеосвіта</a:t>
            </a:r>
            <a:r>
              <a:rPr lang="ru-RU" sz="2400" dirty="0"/>
              <a:t>»</a:t>
            </a:r>
          </a:p>
          <a:p>
            <a:r>
              <a:rPr lang="ru-RU" sz="2400" dirty="0"/>
              <a:t>	 </a:t>
            </a:r>
            <a:r>
              <a:rPr lang="ru-RU" sz="2400" dirty="0" smtClean="0"/>
              <a:t>   «</a:t>
            </a:r>
            <a:r>
              <a:rPr lang="ru-RU" sz="2400" dirty="0" err="1" smtClean="0"/>
              <a:t>Безпечна</a:t>
            </a:r>
            <a:r>
              <a:rPr lang="ru-RU" sz="2400" dirty="0" smtClean="0"/>
              <a:t> </a:t>
            </a:r>
            <a:r>
              <a:rPr lang="ru-RU" sz="2400" dirty="0"/>
              <a:t>дорога до </a:t>
            </a:r>
            <a:r>
              <a:rPr lang="ru-RU" sz="2400" dirty="0" err="1"/>
              <a:t>школи</a:t>
            </a:r>
            <a:r>
              <a:rPr lang="ru-RU" sz="2400" dirty="0"/>
              <a:t>»  - 5 </a:t>
            </a:r>
            <a:r>
              <a:rPr lang="ru-RU" sz="2400" dirty="0" err="1"/>
              <a:t>дипломів</a:t>
            </a:r>
            <a:r>
              <a:rPr lang="ru-RU" sz="2400" dirty="0"/>
              <a:t> І – ІІ </a:t>
            </a:r>
            <a:r>
              <a:rPr lang="ru-RU" sz="2400" dirty="0" smtClean="0"/>
              <a:t>ст.</a:t>
            </a:r>
            <a:endParaRPr lang="ru-RU" sz="2400" dirty="0"/>
          </a:p>
          <a:p>
            <a:r>
              <a:rPr lang="ru-RU" sz="2400" dirty="0"/>
              <a:t>	</a:t>
            </a:r>
            <a:r>
              <a:rPr lang="ru-RU" sz="2400" dirty="0" smtClean="0"/>
              <a:t>    «</a:t>
            </a:r>
            <a:r>
              <a:rPr lang="ru-RU" sz="2400" dirty="0" err="1"/>
              <a:t>Екологічна</a:t>
            </a:r>
            <a:r>
              <a:rPr lang="ru-RU" sz="2400" dirty="0"/>
              <a:t> </a:t>
            </a:r>
            <a:r>
              <a:rPr lang="ru-RU" sz="2400" dirty="0" err="1"/>
              <a:t>грамотність</a:t>
            </a:r>
            <a:r>
              <a:rPr lang="ru-RU" sz="2400" dirty="0"/>
              <a:t>» - 3 </a:t>
            </a:r>
            <a:r>
              <a:rPr lang="ru-RU" sz="2400" dirty="0" err="1"/>
              <a:t>дипломи</a:t>
            </a:r>
            <a:r>
              <a:rPr lang="ru-RU" sz="2400" dirty="0"/>
              <a:t> ІІ </a:t>
            </a:r>
            <a:r>
              <a:rPr lang="ru-RU" sz="2400" dirty="0" smtClean="0"/>
              <a:t>ст., </a:t>
            </a:r>
            <a:r>
              <a:rPr lang="ru-RU" sz="2400" dirty="0"/>
              <a:t>3 </a:t>
            </a:r>
            <a:r>
              <a:rPr lang="ru-RU" sz="2400" dirty="0" err="1" smtClean="0"/>
              <a:t>сертиф</a:t>
            </a:r>
            <a:r>
              <a:rPr lang="ru-RU" sz="2400" dirty="0" smtClean="0"/>
              <a:t>.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endParaRPr lang="ru-RU" sz="2400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23528" y="302932"/>
            <a:ext cx="7416824" cy="10801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dirty="0" smtClean="0"/>
              <a:t>Досягнення учнів</a:t>
            </a:r>
            <a:endParaRPr lang="ru-RU" sz="6600" dirty="0"/>
          </a:p>
        </p:txBody>
      </p:sp>
      <p:pic>
        <p:nvPicPr>
          <p:cNvPr id="7" name="Рисунок 6" descr="D:\Fotku\Новая папка (4)\IMG_09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83" y="5128063"/>
            <a:ext cx="1968743" cy="149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hor\AppData\Local\Microsoft\Windows\Temporary Internet Files\Content.Word\IMG_217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6" b="7419"/>
          <a:stretch/>
        </p:blipFill>
        <p:spPr bwMode="auto">
          <a:xfrm>
            <a:off x="1" y="4725144"/>
            <a:ext cx="1619671" cy="2132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Ihor\AppData\Local\Microsoft\Windows\Temporary Internet Files\Content.Word\IMG_21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6076"/>
          <a:stretch/>
        </p:blipFill>
        <p:spPr bwMode="auto">
          <a:xfrm>
            <a:off x="2050156" y="4775262"/>
            <a:ext cx="1413393" cy="2082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Fotku\айфон серпень - листопад2018\IMG_02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50203"/>
            <a:ext cx="1368152" cy="208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Ihor\Desktop\IMG_22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58" y="4963520"/>
            <a:ext cx="1656183" cy="165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6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08" y="24867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2018р. – </a:t>
            </a:r>
            <a:r>
              <a:rPr lang="ru-RU" sz="2400" dirty="0" err="1"/>
              <a:t>Всеукраїнські</a:t>
            </a:r>
            <a:r>
              <a:rPr lang="ru-RU" sz="2400" dirty="0"/>
              <a:t> </a:t>
            </a:r>
            <a:r>
              <a:rPr lang="ru-RU" sz="2400" dirty="0" err="1"/>
              <a:t>олімпіади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проекту « </a:t>
            </a:r>
            <a:r>
              <a:rPr lang="ru-RU" sz="2400" dirty="0" err="1"/>
              <a:t>Всеосвіта</a:t>
            </a:r>
            <a:r>
              <a:rPr lang="ru-RU" sz="2400" dirty="0"/>
              <a:t>»</a:t>
            </a:r>
          </a:p>
          <a:p>
            <a:r>
              <a:rPr lang="ru-RU" sz="2400" dirty="0"/>
              <a:t>	    «</a:t>
            </a:r>
            <a:r>
              <a:rPr lang="ru-RU" sz="2400" dirty="0" err="1"/>
              <a:t>Всеосв</a:t>
            </a:r>
            <a:r>
              <a:rPr lang="en-US" sz="2400" dirty="0"/>
              <a:t>i</a:t>
            </a:r>
            <a:r>
              <a:rPr lang="ru-RU" sz="2400" dirty="0"/>
              <a:t>та </a:t>
            </a:r>
            <a:r>
              <a:rPr lang="ru-RU" sz="2400" dirty="0" err="1"/>
              <a:t>Осінь</a:t>
            </a:r>
            <a:r>
              <a:rPr lang="ru-RU" sz="2400" dirty="0"/>
              <a:t> – 2018» – 12 </a:t>
            </a:r>
            <a:r>
              <a:rPr lang="ru-RU" sz="2400" dirty="0" err="1"/>
              <a:t>дипломів</a:t>
            </a:r>
            <a:r>
              <a:rPr lang="ru-RU" sz="2400" dirty="0"/>
              <a:t> І – ІІ ст.</a:t>
            </a:r>
          </a:p>
          <a:p>
            <a:r>
              <a:rPr lang="ru-RU" sz="2400" dirty="0"/>
              <a:t>	    «</a:t>
            </a:r>
            <a:r>
              <a:rPr lang="ru-RU" sz="2400" dirty="0" err="1"/>
              <a:t>Всеосв</a:t>
            </a:r>
            <a:r>
              <a:rPr lang="en-US" sz="2400" dirty="0"/>
              <a:t>i</a:t>
            </a:r>
            <a:r>
              <a:rPr lang="ru-RU" sz="2400" dirty="0"/>
              <a:t>та Зима – 2018-2019» – 9 </a:t>
            </a:r>
            <a:r>
              <a:rPr lang="ru-RU" sz="2400" dirty="0" err="1"/>
              <a:t>дипломів</a:t>
            </a:r>
            <a:r>
              <a:rPr lang="ru-RU" sz="2400" dirty="0"/>
              <a:t> І – ІІ ст.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2018р. – </a:t>
            </a:r>
            <a:r>
              <a:rPr lang="ru-RU" sz="2400" dirty="0" err="1"/>
              <a:t>Всеукраїнські</a:t>
            </a:r>
            <a:r>
              <a:rPr lang="ru-RU" sz="2400" dirty="0"/>
              <a:t> </a:t>
            </a:r>
            <a:r>
              <a:rPr lang="ru-RU" sz="2400" dirty="0" err="1"/>
              <a:t>олімпіади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проекту « На урок»: </a:t>
            </a:r>
          </a:p>
          <a:p>
            <a:r>
              <a:rPr lang="ru-RU" sz="2400" dirty="0"/>
              <a:t> 	      </a:t>
            </a:r>
            <a:r>
              <a:rPr lang="ru-RU" sz="2400" dirty="0" err="1"/>
              <a:t>Олімпіада</a:t>
            </a:r>
            <a:r>
              <a:rPr lang="ru-RU" sz="2400" dirty="0"/>
              <a:t> з </a:t>
            </a:r>
            <a:r>
              <a:rPr lang="ru-RU" sz="2400" dirty="0" err="1"/>
              <a:t>предметів</a:t>
            </a:r>
            <a:r>
              <a:rPr lang="ru-RU" sz="2400" dirty="0"/>
              <a:t> </a:t>
            </a:r>
            <a:r>
              <a:rPr lang="ru-RU" sz="2400" dirty="0" err="1"/>
              <a:t>початкової</a:t>
            </a:r>
            <a:r>
              <a:rPr lang="ru-RU" sz="2400" dirty="0"/>
              <a:t> </a:t>
            </a:r>
            <a:r>
              <a:rPr lang="ru-RU" sz="2400" dirty="0" err="1"/>
              <a:t>школи</a:t>
            </a:r>
            <a:endParaRPr lang="ru-RU" sz="2400" dirty="0"/>
          </a:p>
          <a:p>
            <a:r>
              <a:rPr lang="ru-RU" sz="2400" dirty="0"/>
              <a:t>                  - 15 </a:t>
            </a:r>
            <a:r>
              <a:rPr lang="ru-RU" sz="2400" dirty="0" err="1"/>
              <a:t>дипломів</a:t>
            </a:r>
            <a:r>
              <a:rPr lang="ru-RU" sz="2400" dirty="0"/>
              <a:t> І – ІІ ст.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2018р</a:t>
            </a:r>
            <a:r>
              <a:rPr lang="ru-RU" sz="2400" dirty="0"/>
              <a:t>. – </a:t>
            </a:r>
            <a:r>
              <a:rPr lang="ru-RU" sz="2400" dirty="0" err="1"/>
              <a:t>Всеукраїнські</a:t>
            </a:r>
            <a:r>
              <a:rPr lang="ru-RU" sz="2400" dirty="0"/>
              <a:t> </a:t>
            </a:r>
            <a:r>
              <a:rPr lang="ru-RU" sz="2400" dirty="0" err="1"/>
              <a:t>конкурси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проекту « На урок» </a:t>
            </a:r>
          </a:p>
          <a:p>
            <a:r>
              <a:rPr lang="ru-RU" sz="2400" dirty="0"/>
              <a:t>                     До Дня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писемності</a:t>
            </a:r>
            <a:r>
              <a:rPr lang="ru-RU" sz="2400" dirty="0"/>
              <a:t> та </a:t>
            </a:r>
            <a:r>
              <a:rPr lang="ru-RU" sz="2400" dirty="0" err="1"/>
              <a:t>мови</a:t>
            </a:r>
            <a:r>
              <a:rPr lang="ru-RU" sz="2400" dirty="0"/>
              <a:t> «Слово </a:t>
            </a:r>
            <a:r>
              <a:rPr lang="ru-RU" sz="2400" dirty="0" smtClean="0"/>
              <a:t>до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слова» - 8  </a:t>
            </a:r>
            <a:r>
              <a:rPr lang="ru-RU" sz="2400" dirty="0" err="1"/>
              <a:t>дипломів</a:t>
            </a:r>
            <a:r>
              <a:rPr lang="ru-RU" sz="2400" dirty="0"/>
              <a:t> І – ІІ  ст.</a:t>
            </a:r>
          </a:p>
          <a:p>
            <a:r>
              <a:rPr lang="ru-RU" sz="2400" dirty="0"/>
              <a:t>                    «</a:t>
            </a:r>
            <a:r>
              <a:rPr lang="ru-RU" sz="2400" dirty="0" err="1"/>
              <a:t>Зимові</a:t>
            </a:r>
            <a:r>
              <a:rPr lang="ru-RU" sz="2400" dirty="0"/>
              <a:t> свята в </a:t>
            </a:r>
            <a:r>
              <a:rPr lang="ru-RU" sz="2400" dirty="0" err="1"/>
              <a:t>традиціях</a:t>
            </a:r>
            <a:r>
              <a:rPr lang="ru-RU" sz="2400" dirty="0"/>
              <a:t> </a:t>
            </a:r>
            <a:r>
              <a:rPr lang="ru-RU" sz="2400" dirty="0" err="1"/>
              <a:t>нашого</a:t>
            </a:r>
            <a:r>
              <a:rPr lang="ru-RU" sz="2400" dirty="0"/>
              <a:t> народу» -  </a:t>
            </a:r>
            <a:r>
              <a:rPr lang="ru-RU" sz="2400" dirty="0" smtClean="0"/>
              <a:t>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13 </a:t>
            </a:r>
            <a:r>
              <a:rPr lang="ru-RU" sz="2400" dirty="0" err="1"/>
              <a:t>дипломів</a:t>
            </a:r>
            <a:r>
              <a:rPr lang="ru-RU" sz="2400" dirty="0"/>
              <a:t> І –ІІІ ст.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/>
              <a:t>2019р. </a:t>
            </a:r>
            <a:r>
              <a:rPr lang="uk-UA" sz="2400" dirty="0" smtClean="0"/>
              <a:t> «Безпечний </a:t>
            </a:r>
            <a:r>
              <a:rPr lang="uk-UA" sz="2400" dirty="0" err="1"/>
              <a:t>інтернет</a:t>
            </a:r>
            <a:r>
              <a:rPr lang="uk-UA" sz="2400" dirty="0"/>
              <a:t>» – 8 дипломів І – ІІІ ст.</a:t>
            </a:r>
            <a:endParaRPr lang="ru-RU" sz="2400" dirty="0"/>
          </a:p>
        </p:txBody>
      </p:sp>
      <p:pic>
        <p:nvPicPr>
          <p:cNvPr id="8" name="Рисунок 7" descr="D:\Fotku\Новая папка (4)\IMG_09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" y="4437112"/>
            <a:ext cx="1695931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Fotku\Новая папка (4)\IMG_09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32612"/>
            <a:ext cx="2088231" cy="15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Ihor\Desktop\IMG_2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95" y="4864591"/>
            <a:ext cx="2643183" cy="19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Ihor\Desktop\IMG_22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87" y="5096546"/>
            <a:ext cx="1370469" cy="99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Ihor\Desktop\IMG_22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65" y="5712438"/>
            <a:ext cx="1649434" cy="1211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3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hor\Desktop\Новая папка (3)\IMG_099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/>
          <a:stretch/>
        </p:blipFill>
        <p:spPr bwMode="auto">
          <a:xfrm>
            <a:off x="0" y="3068960"/>
            <a:ext cx="4211960" cy="3241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Ihor\AppData\Local\Microsoft\Windows\Temporary Internet Files\Content.Word\IMG_219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r="14198"/>
          <a:stretch/>
        </p:blipFill>
        <p:spPr bwMode="auto">
          <a:xfrm rot="5400000">
            <a:off x="4972243" y="2300697"/>
            <a:ext cx="3441065" cy="467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Ihor\Desktop\Новая папка (4)\IMG-b5593ebdbfdef0ce8c5e7630efa469c8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" y="116632"/>
            <a:ext cx="3768211" cy="26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Блок-схема: перфолента 7"/>
          <p:cNvSpPr/>
          <p:nvPr/>
        </p:nvSpPr>
        <p:spPr>
          <a:xfrm>
            <a:off x="3963323" y="5628"/>
            <a:ext cx="5112568" cy="2736304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Методична робота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86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hor\Desktop\Новая папка (4)\IMG-8a5b5c0945d136016eb85120810d2b5b-V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7"/>
          <a:stretch/>
        </p:blipFill>
        <p:spPr bwMode="auto">
          <a:xfrm>
            <a:off x="683568" y="548680"/>
            <a:ext cx="3515360" cy="4744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hor\AppData\Local\Microsoft\Windows\Temporary Internet Files\Content.Word\IMG_21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10606"/>
          <a:stretch/>
        </p:blipFill>
        <p:spPr bwMode="auto">
          <a:xfrm rot="5400000">
            <a:off x="3901617" y="1651111"/>
            <a:ext cx="5589237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6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Ihor\AppData\Local\Microsoft\Windows\Temporary Internet Files\Content.Word\IMG_21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0189" y="615708"/>
            <a:ext cx="3781037" cy="3041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hor\AppData\Local\Microsoft\Windows\Temporary Internet Files\Content.Word\IMG_164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 bwMode="auto">
          <a:xfrm>
            <a:off x="0" y="908720"/>
            <a:ext cx="3543687" cy="5631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hor\Desktop\IMG_22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69530"/>
            <a:ext cx="3384376" cy="4215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hor\AppData\Local\Microsoft\Windows\Temporary Internet Files\Content.Word\IMG_21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978" y="486207"/>
            <a:ext cx="4445427" cy="40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hor\AppData\Local\Microsoft\Windows\Temporary Internet Files\Content.Word\IMG_21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2128" y="548575"/>
            <a:ext cx="4367320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hor\AppData\Local\Microsoft\Windows\Temporary Internet Files\Content.Word\IMG_21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4181" y="661353"/>
            <a:ext cx="3702104" cy="293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hor\AppData\Local\Microsoft\Windows\Temporary Internet Files\Content.Word\IMG_218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r="13937"/>
          <a:stretch/>
        </p:blipFill>
        <p:spPr bwMode="auto">
          <a:xfrm rot="5400000">
            <a:off x="3386560" y="3644690"/>
            <a:ext cx="2512972" cy="339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hor\AppData\Local\Microsoft\Windows\Temporary Internet Files\Content.Word\IMG_218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r="20190"/>
          <a:stretch/>
        </p:blipFill>
        <p:spPr bwMode="auto">
          <a:xfrm rot="5400000">
            <a:off x="6272431" y="3986432"/>
            <a:ext cx="2474424" cy="3268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Ihor\Desktop\IMG_218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6" t="23327" r="5046" b="20597"/>
          <a:stretch/>
        </p:blipFill>
        <p:spPr bwMode="auto">
          <a:xfrm>
            <a:off x="-157030" y="4640447"/>
            <a:ext cx="3102876" cy="2225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6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hor\AppData\Local\Microsoft\Windows\Temporary Internet Files\Content.Word\IMG_22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6552" y="836713"/>
            <a:ext cx="396044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hor\AppData\Local\Microsoft\Windows\Temporary Internet Files\Content.Word\IMG_2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4678" y="613025"/>
            <a:ext cx="4041061" cy="281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Ihor\AppData\Local\Microsoft\Windows\Temporary Internet Files\Content.Word\IMG_22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1957" y="719340"/>
            <a:ext cx="3960441" cy="27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Ihor\AppData\Local\Microsoft\Windows\Temporary Internet Files\Content.Word\IMG_219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r="14131"/>
          <a:stretch/>
        </p:blipFill>
        <p:spPr bwMode="auto">
          <a:xfrm rot="5400000">
            <a:off x="843709" y="3124843"/>
            <a:ext cx="2934072" cy="4262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Ihor\AppData\Local\Microsoft\Windows\Temporary Internet Files\Content.Word\IMG_219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r="17531"/>
          <a:stretch/>
        </p:blipFill>
        <p:spPr bwMode="auto">
          <a:xfrm rot="5400000">
            <a:off x="5273993" y="3338319"/>
            <a:ext cx="2852936" cy="4283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 descr="C:\Users\Ihor\Desktop\IMG_21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0724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олна 4"/>
          <p:cNvSpPr/>
          <p:nvPr/>
        </p:nvSpPr>
        <p:spPr>
          <a:xfrm>
            <a:off x="321505" y="149650"/>
            <a:ext cx="6840760" cy="1116124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Видавнича діяльність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Ihor\Desktop\SDC11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t="-755" r="11969" b="7306"/>
          <a:stretch/>
        </p:blipFill>
        <p:spPr bwMode="auto">
          <a:xfrm rot="20978921">
            <a:off x="438391" y="1375196"/>
            <a:ext cx="2177007" cy="23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hor\Desktop\SDC110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6288" r="12465"/>
          <a:stretch/>
        </p:blipFill>
        <p:spPr bwMode="auto">
          <a:xfrm>
            <a:off x="3059832" y="1293336"/>
            <a:ext cx="2704817" cy="289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hor\Desktop\SDC110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6992" r="12607"/>
          <a:stretch/>
        </p:blipFill>
        <p:spPr bwMode="auto">
          <a:xfrm rot="20371329">
            <a:off x="679175" y="3459022"/>
            <a:ext cx="2469290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hor\Desktop\SDC110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11346" r="14080"/>
          <a:stretch/>
        </p:blipFill>
        <p:spPr bwMode="auto">
          <a:xfrm rot="806630">
            <a:off x="6128915" y="1385597"/>
            <a:ext cx="2386521" cy="24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hor\Desktop\SDC1109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10780" r="19149" b="5632"/>
          <a:stretch/>
        </p:blipFill>
        <p:spPr bwMode="auto">
          <a:xfrm rot="892194">
            <a:off x="5873750" y="3680907"/>
            <a:ext cx="2313709" cy="26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65" y="4589721"/>
            <a:ext cx="1559269" cy="183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Ihor\Desktop\IMG_216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r="4174"/>
          <a:stretch/>
        </p:blipFill>
        <p:spPr bwMode="auto">
          <a:xfrm>
            <a:off x="2978414" y="4277995"/>
            <a:ext cx="2896870" cy="2580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0022" y="260648"/>
            <a:ext cx="5663955" cy="4524315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Mongolian Baiti" pitchFamily="66" charset="0"/>
              </a:rPr>
              <a:t>Дякую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Mongolian Baiti" pitchFamily="66" charset="0"/>
              </a:rPr>
              <a:t>з</a:t>
            </a:r>
            <a:r>
              <a:rPr lang="uk-UA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Mongolian Baiti" pitchFamily="66" charset="0"/>
              </a:rPr>
              <a:t>а</a:t>
            </a:r>
            <a:endParaRPr lang="uk-UA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icrosoft YaHei" pitchFamily="34" charset="-122"/>
              <a:ea typeface="Microsoft YaHei" pitchFamily="34" charset="-122"/>
              <a:cs typeface="Mongolian Baiti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Mongolian Baiti" pitchFamily="66" charset="0"/>
              </a:rPr>
              <a:t>у</a:t>
            </a:r>
            <a:r>
              <a:rPr lang="uk-UA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  <a:cs typeface="Mongolian Baiti" pitchFamily="66" charset="0"/>
              </a:rPr>
              <a:t>вагу!</a:t>
            </a:r>
            <a:endParaRPr lang="ru-RU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icrosoft YaHei" pitchFamily="34" charset="-122"/>
              <a:ea typeface="Microsoft YaHei" pitchFamily="34" charset="-122"/>
              <a:cs typeface="Mongolian Baiti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5944924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201</a:t>
            </a: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9</a:t>
            </a:r>
            <a:r>
              <a:rPr lang="en-U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перфолента 6"/>
          <p:cNvSpPr/>
          <p:nvPr/>
        </p:nvSpPr>
        <p:spPr>
          <a:xfrm>
            <a:off x="206290" y="30583"/>
            <a:ext cx="8496944" cy="3470425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Тема:  </a:t>
            </a:r>
            <a:r>
              <a:rPr lang="uk-UA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«Розвиток пізнавальної активності молодших школярів методом проектів»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6290" y="4077072"/>
            <a:ext cx="8758198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/>
              <a:t>Метод </a:t>
            </a:r>
            <a:r>
              <a:rPr lang="ru-RU" sz="2400" i="1" dirty="0" err="1"/>
              <a:t>проектів</a:t>
            </a:r>
            <a:r>
              <a:rPr lang="ru-RU" sz="2400" i="1" dirty="0"/>
              <a:t> – </a:t>
            </a:r>
            <a:r>
              <a:rPr lang="ru-RU" sz="2400" i="1" dirty="0" err="1"/>
              <a:t>цільовий</a:t>
            </a:r>
            <a:r>
              <a:rPr lang="ru-RU" sz="2400" i="1" dirty="0"/>
              <a:t> </a:t>
            </a:r>
            <a:r>
              <a:rPr lang="ru-RU" sz="2400" i="1" dirty="0" err="1"/>
              <a:t>спосіб</a:t>
            </a:r>
            <a:r>
              <a:rPr lang="ru-RU" sz="2400" i="1" dirty="0"/>
              <a:t> </a:t>
            </a:r>
            <a:r>
              <a:rPr lang="ru-RU" sz="2400" i="1" dirty="0" err="1"/>
              <a:t>ставитись</a:t>
            </a:r>
            <a:r>
              <a:rPr lang="ru-RU" sz="2400" i="1" dirty="0"/>
              <a:t> до </a:t>
            </a:r>
            <a:r>
              <a:rPr lang="ru-RU" sz="2400" i="1" dirty="0" err="1"/>
              <a:t>дітей</a:t>
            </a:r>
            <a:r>
              <a:rPr lang="ru-RU" sz="2400" i="1" dirty="0"/>
              <a:t> таким чином, </a:t>
            </a:r>
            <a:r>
              <a:rPr lang="ru-RU" sz="2400" i="1" dirty="0" err="1"/>
              <a:t>щоб</a:t>
            </a:r>
            <a:r>
              <a:rPr lang="ru-RU" sz="2400" i="1" dirty="0"/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пробудити</a:t>
            </a:r>
            <a:r>
              <a:rPr lang="ru-RU" sz="2400" i="1" dirty="0"/>
              <a:t> в них усе </a:t>
            </a:r>
            <a:r>
              <a:rPr lang="ru-RU" sz="2400" i="1" dirty="0" err="1">
                <a:solidFill>
                  <a:srgbClr val="FF0000"/>
                </a:solidFill>
              </a:rPr>
              <a:t>найкраще</a:t>
            </a:r>
            <a:r>
              <a:rPr lang="ru-RU" sz="2400" i="1" dirty="0"/>
              <a:t>, а </a:t>
            </a:r>
            <a:r>
              <a:rPr lang="ru-RU" sz="2400" i="1" dirty="0" err="1"/>
              <a:t>потім</a:t>
            </a:r>
            <a:r>
              <a:rPr lang="ru-RU" sz="2400" i="1" dirty="0"/>
              <a:t> </a:t>
            </a:r>
            <a:r>
              <a:rPr lang="ru-RU" sz="2400" i="1" dirty="0" err="1"/>
              <a:t>дозволити</a:t>
            </a:r>
            <a:r>
              <a:rPr lang="ru-RU" sz="2400" i="1" dirty="0"/>
              <a:t> </a:t>
            </a:r>
            <a:r>
              <a:rPr lang="ru-RU" sz="2400" i="1" dirty="0" err="1"/>
              <a:t>їм</a:t>
            </a:r>
            <a:r>
              <a:rPr lang="ru-RU" sz="2400" i="1" dirty="0"/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повірити</a:t>
            </a:r>
            <a:r>
              <a:rPr lang="ru-RU" sz="2400" i="1" dirty="0"/>
              <a:t> у себе </a:t>
            </a:r>
            <a:r>
              <a:rPr lang="ru-RU" sz="2400" i="1" dirty="0" err="1"/>
              <a:t>якомога</a:t>
            </a:r>
            <a:r>
              <a:rPr lang="ru-RU" sz="2400" i="1" dirty="0"/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сильніше</a:t>
            </a:r>
            <a:r>
              <a:rPr lang="ru-RU" sz="2400" i="1" dirty="0"/>
              <a:t>.</a:t>
            </a:r>
          </a:p>
          <a:p>
            <a:pPr algn="r"/>
            <a:r>
              <a:rPr lang="ru-RU" sz="2400" i="1" dirty="0"/>
              <a:t>В. Х. </a:t>
            </a:r>
            <a:r>
              <a:rPr lang="ru-RU" sz="2400" i="1" dirty="0" err="1"/>
              <a:t>Кілпатрік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перфолента 6"/>
          <p:cNvSpPr/>
          <p:nvPr/>
        </p:nvSpPr>
        <p:spPr>
          <a:xfrm>
            <a:off x="0" y="0"/>
            <a:ext cx="9144000" cy="6858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Чому проекти?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uk-UA" sz="4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Бажання знайти  розумний баланс між академічними та прагматичними знаннями, уміннями та навичками.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uk-UA" sz="4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Перетворити школу навчання на школу життя.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3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Ihor\Desktop\IMG_2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71490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7666" y="-21463"/>
            <a:ext cx="883568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  <a:latin typeface="Monotype Corsiva" pitchFamily="66" charset="0"/>
              </a:rPr>
              <a:t>Ранні </a:t>
            </a:r>
            <a:r>
              <a:rPr lang="uk-UA" sz="6000" dirty="0" smtClean="0">
                <a:solidFill>
                  <a:schemeClr val="bg1"/>
                </a:solidFill>
                <a:latin typeface="Monotype Corsiva" pitchFamily="66" charset="0"/>
              </a:rPr>
              <a:t>проекти </a:t>
            </a:r>
            <a:endParaRPr lang="uk-UA" dirty="0"/>
          </a:p>
          <a:p>
            <a:pPr marL="457200" indent="-457200">
              <a:buFont typeface="Arial" pitchFamily="34" charset="0"/>
              <a:buChar char="•"/>
            </a:pPr>
            <a:r>
              <a:rPr lang="uk-UA" sz="3200" dirty="0" smtClean="0">
                <a:solidFill>
                  <a:srgbClr val="002060"/>
                </a:solidFill>
              </a:rPr>
              <a:t>ігровий, інформаційний, практичний характер;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3200" dirty="0" smtClean="0">
                <a:solidFill>
                  <a:srgbClr val="002060"/>
                </a:solidFill>
              </a:rPr>
              <a:t> короткотривалі, середньої  тривалості;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3200" dirty="0" smtClean="0">
                <a:solidFill>
                  <a:srgbClr val="002060"/>
                </a:solidFill>
              </a:rPr>
              <a:t> індивідуальні.                      </a:t>
            </a:r>
            <a:r>
              <a:rPr lang="uk-UA" sz="4800" b="1" dirty="0" smtClean="0">
                <a:solidFill>
                  <a:srgbClr val="FFFF00"/>
                </a:solidFill>
                <a:latin typeface="Monotype Corsiva" pitchFamily="66" charset="0"/>
              </a:rPr>
              <a:t>Весела абетка</a:t>
            </a:r>
          </a:p>
          <a:p>
            <a:endParaRPr lang="uk-UA" dirty="0"/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8531"/>
            <a:ext cx="2483768" cy="18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14444" r="16811" b="12471"/>
          <a:stretch/>
        </p:blipFill>
        <p:spPr bwMode="auto">
          <a:xfrm>
            <a:off x="70392" y="4318170"/>
            <a:ext cx="3138986" cy="236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227674"/>
            <a:ext cx="2847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Маленький актор у</a:t>
            </a:r>
          </a:p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 кожній дитині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030" y="105273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 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07" y="53591"/>
            <a:ext cx="536557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>
                <a:solidFill>
                  <a:schemeClr val="bg1"/>
                </a:solidFill>
                <a:latin typeface="Monotype Corsiva" pitchFamily="66" charset="0"/>
              </a:rPr>
              <a:t>Д</a:t>
            </a:r>
            <a:r>
              <a:rPr lang="ru-RU" sz="4400" dirty="0" err="1" smtClean="0">
                <a:solidFill>
                  <a:schemeClr val="bg1"/>
                </a:solidFill>
                <a:latin typeface="Monotype Corsiva" pitchFamily="66" charset="0"/>
              </a:rPr>
              <a:t>ослідницькі</a:t>
            </a:r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та </a:t>
            </a:r>
            <a:r>
              <a:rPr lang="ru-RU" sz="4400" dirty="0" err="1" smtClean="0">
                <a:solidFill>
                  <a:schemeClr val="bg1"/>
                </a:solidFill>
                <a:latin typeface="Monotype Corsiva" pitchFamily="66" charset="0"/>
              </a:rPr>
              <a:t>творчі</a:t>
            </a:r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;</a:t>
            </a:r>
            <a:endParaRPr lang="ru-RU" sz="44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4400" dirty="0">
                <a:solidFill>
                  <a:schemeClr val="bg1"/>
                </a:solidFill>
                <a:latin typeface="Monotype Corsiva" pitchFamily="66" charset="0"/>
              </a:rPr>
              <a:t>г</a:t>
            </a:r>
            <a:r>
              <a:rPr lang="uk-UA" sz="4400" dirty="0" smtClean="0">
                <a:solidFill>
                  <a:schemeClr val="bg1"/>
                </a:solidFill>
                <a:latin typeface="Monotype Corsiva" pitchFamily="66" charset="0"/>
              </a:rPr>
              <a:t>рупові; колективні;</a:t>
            </a:r>
          </a:p>
          <a:p>
            <a:r>
              <a:rPr lang="uk-UA" sz="4400" dirty="0" smtClean="0">
                <a:solidFill>
                  <a:schemeClr val="bg1"/>
                </a:solidFill>
                <a:latin typeface="Monotype Corsiva" pitchFamily="66" charset="0"/>
              </a:rPr>
              <a:t>довготривалі</a:t>
            </a:r>
            <a:endParaRPr lang="ru-RU" dirty="0"/>
          </a:p>
          <a:p>
            <a:endParaRPr lang="ru-RU" dirty="0" smtClean="0"/>
          </a:p>
        </p:txBody>
      </p:sp>
      <p:pic>
        <p:nvPicPr>
          <p:cNvPr id="10" name="Picture 3" descr="D:\ФОТО\Школа\Школа 2\SDC10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75" y="1074869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3628644"/>
            <a:ext cx="5616624" cy="35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Ihor\Desktop\Новая папка (3)\IMAG16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3"/>
            <a:ext cx="3383023" cy="2285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:\ФОТО\3 - В, ФОТО\SDC1149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83" y="2171198"/>
            <a:ext cx="2559298" cy="190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C:\Users\Ihor\Desktop\SDC110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20236" r="12856" b="12074"/>
          <a:stretch/>
        </p:blipFill>
        <p:spPr bwMode="auto">
          <a:xfrm>
            <a:off x="72464" y="2128750"/>
            <a:ext cx="2321628" cy="166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959015"/>
            <a:ext cx="23118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Великий син </a:t>
            </a:r>
          </a:p>
          <a:p>
            <a:r>
              <a:rPr lang="uk-UA" sz="2800" b="1" dirty="0" smtClean="0">
                <a:solidFill>
                  <a:srgbClr val="FFFF00"/>
                </a:solidFill>
                <a:latin typeface="Monotype Corsiva" pitchFamily="66" charset="0"/>
              </a:rPr>
              <a:t>великого народу</a:t>
            </a:r>
            <a:endParaRPr lang="ru-RU" sz="2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2667" y="4365103"/>
            <a:ext cx="261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Пийте діти молоко -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будете здорові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64" y="6064791"/>
            <a:ext cx="5836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Monotype Corsiva" pitchFamily="66" charset="0"/>
              </a:rPr>
              <a:t>Материк ,на якому я хочу побувати</a:t>
            </a:r>
            <a:endParaRPr lang="ru-RU" sz="3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Ihor\Desktop\Новая папка (3)\SDC1448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2"/>
          <a:stretch/>
        </p:blipFill>
        <p:spPr bwMode="auto">
          <a:xfrm>
            <a:off x="4139952" y="272882"/>
            <a:ext cx="4518025" cy="2960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Ihor\Desktop\Новая папка (3)\SDC1448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5"/>
          <a:stretch/>
        </p:blipFill>
        <p:spPr bwMode="auto">
          <a:xfrm>
            <a:off x="229841" y="3645024"/>
            <a:ext cx="4672330" cy="3032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ФОТО\3 - В, ФОТО\SDC1448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4"/>
          <a:stretch/>
        </p:blipFill>
        <p:spPr bwMode="auto">
          <a:xfrm>
            <a:off x="4104740" y="3572862"/>
            <a:ext cx="4675752" cy="3095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506" y="836712"/>
            <a:ext cx="35958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bg1"/>
                </a:solidFill>
                <a:latin typeface="Monotype Corsiva" pitchFamily="66" charset="0"/>
              </a:rPr>
              <a:t>Педагогіка </a:t>
            </a:r>
          </a:p>
          <a:p>
            <a:r>
              <a:rPr lang="uk-UA" sz="5400" dirty="0" smtClean="0">
                <a:solidFill>
                  <a:schemeClr val="bg1"/>
                </a:solidFill>
                <a:latin typeface="Monotype Corsiva" pitchFamily="66" charset="0"/>
              </a:rPr>
              <a:t>партнерства</a:t>
            </a:r>
            <a:endParaRPr lang="ru-RU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8468" y="221875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Monotype Corsiva" pitchFamily="66" charset="0"/>
              </a:rPr>
              <a:t>Майстер - клас</a:t>
            </a:r>
            <a:endParaRPr lang="ru-RU" sz="3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560" y="2864976"/>
            <a:ext cx="3982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Ляльки – </a:t>
            </a:r>
            <a:r>
              <a:rPr lang="uk-UA" sz="4000" b="1" dirty="0" err="1" smtClean="0">
                <a:solidFill>
                  <a:srgbClr val="FFFF00"/>
                </a:solidFill>
                <a:latin typeface="Monotype Corsiva" pitchFamily="66" charset="0"/>
              </a:rPr>
              <a:t>мотанки</a:t>
            </a:r>
            <a:r>
              <a:rPr lang="uk-UA" sz="4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D:\ФОТО\Школа\Бережани 2013, 4 - В\SDC1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11170"/>
            <a:ext cx="2822537" cy="2116903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ФОТО\Школа\Бережани 2013, 4 - В\SDC10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01" y="4766078"/>
            <a:ext cx="2825669" cy="211925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12734" y="116632"/>
            <a:ext cx="7344816" cy="936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Тематика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4107958" y="2007479"/>
            <a:ext cx="4417533" cy="646112"/>
          </a:xfrm>
          <a:prstGeom prst="homePlate">
            <a:avLst>
              <a:gd name="adj" fmla="val 13400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екологічні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4095696" y="1257427"/>
            <a:ext cx="4394139" cy="646112"/>
          </a:xfrm>
          <a:prstGeom prst="homePlate">
            <a:avLst>
              <a:gd name="adj" fmla="val 13400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600" b="1" i="1" dirty="0" smtClean="0">
                <a:solidFill>
                  <a:schemeClr val="bg1"/>
                </a:solidFill>
              </a:rPr>
              <a:t> </a:t>
            </a:r>
            <a:r>
              <a:rPr lang="uk-UA" sz="5400" b="1" i="1" dirty="0" smtClean="0">
                <a:solidFill>
                  <a:srgbClr val="002060"/>
                </a:solidFill>
              </a:rPr>
              <a:t> </a:t>
            </a:r>
            <a:r>
              <a:rPr lang="uk-UA" sz="4000" b="1" i="1" dirty="0" smtClean="0">
                <a:solidFill>
                  <a:srgbClr val="002060"/>
                </a:solidFill>
              </a:rPr>
              <a:t>мовні</a:t>
            </a:r>
            <a:r>
              <a:rPr lang="uk-UA" sz="4000" dirty="0" smtClean="0">
                <a:solidFill>
                  <a:srgbClr val="002060"/>
                </a:solidFill>
              </a:rPr>
              <a:t> 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4123607" y="2746182"/>
            <a:ext cx="4386233" cy="646112"/>
          </a:xfrm>
          <a:prstGeom prst="homePlate">
            <a:avLst>
              <a:gd name="adj" fmla="val 13400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країнознавчі</a:t>
            </a:r>
            <a:r>
              <a:rPr lang="uk-UA" sz="1600" dirty="0" smtClean="0">
                <a:solidFill>
                  <a:schemeClr val="bg1"/>
                </a:solidFill>
              </a:rPr>
              <a:t> 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4131352" y="3494763"/>
            <a:ext cx="4417533" cy="646112"/>
          </a:xfrm>
          <a:prstGeom prst="homePlate">
            <a:avLst>
              <a:gd name="adj" fmla="val 13400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етнографічні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141359" y="4287346"/>
            <a:ext cx="4457437" cy="646112"/>
          </a:xfrm>
          <a:prstGeom prst="homePlate">
            <a:avLst>
              <a:gd name="adj" fmla="val 13400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</a:rPr>
              <a:t>соціологічні</a:t>
            </a:r>
            <a:r>
              <a:rPr lang="uk-UA" sz="1600" dirty="0" smtClean="0">
                <a:solidFill>
                  <a:schemeClr val="bg1"/>
                </a:solidFill>
              </a:rPr>
              <a:t> 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3071033" y="1335667"/>
            <a:ext cx="633370" cy="59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>
            <a:off x="3071033" y="2033183"/>
            <a:ext cx="633370" cy="59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лево стрелка 21"/>
          <p:cNvSpPr/>
          <p:nvPr/>
        </p:nvSpPr>
        <p:spPr>
          <a:xfrm>
            <a:off x="3105951" y="2781907"/>
            <a:ext cx="633370" cy="59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>
            <a:off x="3071596" y="4185255"/>
            <a:ext cx="633370" cy="59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>
            <a:off x="3071033" y="3494763"/>
            <a:ext cx="633370" cy="5947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 descr="C:\Users\Ihor\Desktop\IMG_20160926_1036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6"/>
          <a:stretch/>
        </p:blipFill>
        <p:spPr bwMode="auto">
          <a:xfrm>
            <a:off x="6505963" y="5101787"/>
            <a:ext cx="2659866" cy="1780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3" descr="C:\Users\Ihor\Desktop\Новая папка (3)\IMG_09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8" y="1113693"/>
            <a:ext cx="2556729" cy="191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C:\Users\Ihor\Desktop\Новая папка (3)\SDC107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3"/>
          <a:stretch/>
        </p:blipFill>
        <p:spPr bwMode="auto">
          <a:xfrm>
            <a:off x="0" y="5178564"/>
            <a:ext cx="2339752" cy="1578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803" y="1279299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Сходинки людської душі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9" name="Рисунок 28" descr="C:\Users\Ihor\Desktop\Новая папка (3)\IMG_098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8" y="2906144"/>
            <a:ext cx="2484328" cy="202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4064" y="5364039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Люби і вивчай свій рідний край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7279" y="6395038"/>
            <a:ext cx="289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Monotype Corsiva" pitchFamily="66" charset="0"/>
              </a:rPr>
              <a:t>Вчимося писати листи</a:t>
            </a:r>
            <a:endParaRPr lang="ru-RU" sz="2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3131" y="1340768"/>
            <a:ext cx="8280920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solidFill>
                  <a:srgbClr val="002060"/>
                </a:solidFill>
              </a:rPr>
              <a:t>Критичного мислення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38084" y="3910568"/>
            <a:ext cx="7632848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8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Технології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9234" y="188640"/>
            <a:ext cx="8280920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Проблемно</a:t>
            </a:r>
            <a:r>
              <a:rPr lang="uk-UA" sz="3600" dirty="0" smtClean="0">
                <a:solidFill>
                  <a:srgbClr val="002060"/>
                </a:solidFill>
              </a:rPr>
              <a:t> – пошукового навчання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9234" y="2560516"/>
            <a:ext cx="8280920" cy="8553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002060"/>
                </a:solidFill>
              </a:rPr>
              <a:t>Інтерактивні технології кооперативного (групового)навчання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987824" y="2060848"/>
            <a:ext cx="5976664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Актуальність проблеми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260648"/>
            <a:ext cx="3203848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Учні вчаться працювати в колективі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260648"/>
            <a:ext cx="3672408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Розвивають навички аналітичного погляду на інформацію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3889" y="3521154"/>
            <a:ext cx="3203848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Вчаться розділяти відповідальність</a:t>
            </a:r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0727" y="5229200"/>
            <a:ext cx="3203848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Аналізувати результати діяльності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60887" y="5229200"/>
            <a:ext cx="3923902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Здатність до адекватної самооцінки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1844824"/>
            <a:ext cx="3203848" cy="1222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Відчувають себе членом команди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51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259</Words>
  <Application>Microsoft Office PowerPoint</Application>
  <PresentationFormat>Экран (4:3)</PresentationFormat>
  <Paragraphs>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Ihor</dc:creator>
  <cp:lastModifiedBy>Ihor</cp:lastModifiedBy>
  <cp:revision>127</cp:revision>
  <cp:lastPrinted>2019-02-01T19:58:51Z</cp:lastPrinted>
  <dcterms:created xsi:type="dcterms:W3CDTF">2014-02-07T17:36:30Z</dcterms:created>
  <dcterms:modified xsi:type="dcterms:W3CDTF">2019-02-01T20:08:18Z</dcterms:modified>
</cp:coreProperties>
</file>