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73717"/>
    <a:srgbClr val="FF3300"/>
    <a:srgbClr val="FFD525"/>
    <a:srgbClr val="FFCC00"/>
    <a:srgbClr val="E9EE12"/>
    <a:srgbClr val="E6F709"/>
    <a:srgbClr val="005EA4"/>
    <a:srgbClr val="8617F5"/>
    <a:srgbClr val="C75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7" autoAdjust="0"/>
    <p:restoredTop sz="9466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BD43-BFD5-49AC-85B7-996EE8FFD91C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C23A-24C1-4549-854E-E0F397FB87A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7;&#1087;&#1110;&#1074;&#1076;&#1088;&#1091;&#1078;&#1085;&#1110;&#1089;&#1090;&#1100;%20&#1089;&#1077;&#1088;&#1076;&#1077;&#1094;&#1100;\richard-clayderman-lunnoe-tango_(mp3CC.biz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09120"/>
            <a:ext cx="5328592" cy="1872208"/>
          </a:xfrm>
        </p:spPr>
        <p:txBody>
          <a:bodyPr>
            <a:normAutofit/>
          </a:bodyPr>
          <a:lstStyle/>
          <a:p>
            <a:pPr algn="r"/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</a:t>
            </a:r>
          </a:p>
          <a:p>
            <a:pPr algn="r"/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Волинець Л. В.</a:t>
            </a:r>
          </a:p>
        </p:txBody>
      </p:sp>
      <p:pic>
        <p:nvPicPr>
          <p:cNvPr id="12" name="Рисунок 11" descr="sziv_clip_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1124744"/>
            <a:ext cx="7128792" cy="7128792"/>
          </a:xfrm>
          <a:prstGeom prst="rect">
            <a:avLst/>
          </a:prstGeom>
        </p:spPr>
      </p:pic>
      <p:sp>
        <p:nvSpPr>
          <p:cNvPr id="20" name="Полилиния 19"/>
          <p:cNvSpPr/>
          <p:nvPr/>
        </p:nvSpPr>
        <p:spPr>
          <a:xfrm>
            <a:off x="146680" y="2276872"/>
            <a:ext cx="4785360" cy="4417060"/>
          </a:xfrm>
          <a:custGeom>
            <a:avLst/>
            <a:gdLst>
              <a:gd name="connsiteX0" fmla="*/ 2374900 w 4785360"/>
              <a:gd name="connsiteY0" fmla="*/ 4361180 h 4417060"/>
              <a:gd name="connsiteX1" fmla="*/ 2542540 w 4785360"/>
              <a:gd name="connsiteY1" fmla="*/ 4315460 h 4417060"/>
              <a:gd name="connsiteX2" fmla="*/ 2725420 w 4785360"/>
              <a:gd name="connsiteY2" fmla="*/ 4041140 h 4417060"/>
              <a:gd name="connsiteX3" fmla="*/ 2877820 w 4785360"/>
              <a:gd name="connsiteY3" fmla="*/ 3827780 h 4417060"/>
              <a:gd name="connsiteX4" fmla="*/ 3060700 w 4785360"/>
              <a:gd name="connsiteY4" fmla="*/ 3675380 h 4417060"/>
              <a:gd name="connsiteX5" fmla="*/ 3258820 w 4785360"/>
              <a:gd name="connsiteY5" fmla="*/ 3477260 h 4417060"/>
              <a:gd name="connsiteX6" fmla="*/ 3517900 w 4785360"/>
              <a:gd name="connsiteY6" fmla="*/ 3279140 h 4417060"/>
              <a:gd name="connsiteX7" fmla="*/ 3822700 w 4785360"/>
              <a:gd name="connsiteY7" fmla="*/ 3126740 h 4417060"/>
              <a:gd name="connsiteX8" fmla="*/ 4097020 w 4785360"/>
              <a:gd name="connsiteY8" fmla="*/ 2928620 h 4417060"/>
              <a:gd name="connsiteX9" fmla="*/ 4356100 w 4785360"/>
              <a:gd name="connsiteY9" fmla="*/ 2730500 h 4417060"/>
              <a:gd name="connsiteX10" fmla="*/ 4569460 w 4785360"/>
              <a:gd name="connsiteY10" fmla="*/ 2425700 h 4417060"/>
              <a:gd name="connsiteX11" fmla="*/ 4721860 w 4785360"/>
              <a:gd name="connsiteY11" fmla="*/ 2014220 h 4417060"/>
              <a:gd name="connsiteX12" fmla="*/ 4752340 w 4785360"/>
              <a:gd name="connsiteY12" fmla="*/ 1709420 h 4417060"/>
              <a:gd name="connsiteX13" fmla="*/ 4767580 w 4785360"/>
              <a:gd name="connsiteY13" fmla="*/ 1252220 h 4417060"/>
              <a:gd name="connsiteX14" fmla="*/ 4645660 w 4785360"/>
              <a:gd name="connsiteY14" fmla="*/ 855980 h 4417060"/>
              <a:gd name="connsiteX15" fmla="*/ 4462780 w 4785360"/>
              <a:gd name="connsiteY15" fmla="*/ 581660 h 4417060"/>
              <a:gd name="connsiteX16" fmla="*/ 4279900 w 4785360"/>
              <a:gd name="connsiteY16" fmla="*/ 307340 h 4417060"/>
              <a:gd name="connsiteX17" fmla="*/ 4081780 w 4785360"/>
              <a:gd name="connsiteY17" fmla="*/ 200660 h 4417060"/>
              <a:gd name="connsiteX18" fmla="*/ 3914140 w 4785360"/>
              <a:gd name="connsiteY18" fmla="*/ 109220 h 4417060"/>
              <a:gd name="connsiteX19" fmla="*/ 3700780 w 4785360"/>
              <a:gd name="connsiteY19" fmla="*/ 33020 h 4417060"/>
              <a:gd name="connsiteX20" fmla="*/ 3487420 w 4785360"/>
              <a:gd name="connsiteY20" fmla="*/ 2540 h 4417060"/>
              <a:gd name="connsiteX21" fmla="*/ 3274060 w 4785360"/>
              <a:gd name="connsiteY21" fmla="*/ 48260 h 4417060"/>
              <a:gd name="connsiteX22" fmla="*/ 3106420 w 4785360"/>
              <a:gd name="connsiteY22" fmla="*/ 48260 h 4417060"/>
              <a:gd name="connsiteX23" fmla="*/ 2969260 w 4785360"/>
              <a:gd name="connsiteY23" fmla="*/ 139700 h 4417060"/>
              <a:gd name="connsiteX24" fmla="*/ 2801620 w 4785360"/>
              <a:gd name="connsiteY24" fmla="*/ 231140 h 4417060"/>
              <a:gd name="connsiteX25" fmla="*/ 2649220 w 4785360"/>
              <a:gd name="connsiteY25" fmla="*/ 414020 h 4417060"/>
              <a:gd name="connsiteX26" fmla="*/ 2420620 w 4785360"/>
              <a:gd name="connsiteY26" fmla="*/ 627380 h 4417060"/>
              <a:gd name="connsiteX27" fmla="*/ 2390140 w 4785360"/>
              <a:gd name="connsiteY27" fmla="*/ 673100 h 4417060"/>
              <a:gd name="connsiteX28" fmla="*/ 2100580 w 4785360"/>
              <a:gd name="connsiteY28" fmla="*/ 307340 h 4417060"/>
              <a:gd name="connsiteX29" fmla="*/ 1841500 w 4785360"/>
              <a:gd name="connsiteY29" fmla="*/ 170180 h 4417060"/>
              <a:gd name="connsiteX30" fmla="*/ 1658620 w 4785360"/>
              <a:gd name="connsiteY30" fmla="*/ 78740 h 4417060"/>
              <a:gd name="connsiteX31" fmla="*/ 1414780 w 4785360"/>
              <a:gd name="connsiteY31" fmla="*/ 33020 h 4417060"/>
              <a:gd name="connsiteX32" fmla="*/ 1109980 w 4785360"/>
              <a:gd name="connsiteY32" fmla="*/ 17780 h 4417060"/>
              <a:gd name="connsiteX33" fmla="*/ 850900 w 4785360"/>
              <a:gd name="connsiteY33" fmla="*/ 93980 h 4417060"/>
              <a:gd name="connsiteX34" fmla="*/ 591820 w 4785360"/>
              <a:gd name="connsiteY34" fmla="*/ 231140 h 4417060"/>
              <a:gd name="connsiteX35" fmla="*/ 424180 w 4785360"/>
              <a:gd name="connsiteY35" fmla="*/ 353060 h 4417060"/>
              <a:gd name="connsiteX36" fmla="*/ 241300 w 4785360"/>
              <a:gd name="connsiteY36" fmla="*/ 642620 h 4417060"/>
              <a:gd name="connsiteX37" fmla="*/ 104140 w 4785360"/>
              <a:gd name="connsiteY37" fmla="*/ 1008380 h 4417060"/>
              <a:gd name="connsiteX38" fmla="*/ 27940 w 4785360"/>
              <a:gd name="connsiteY38" fmla="*/ 1450340 h 4417060"/>
              <a:gd name="connsiteX39" fmla="*/ 12700 w 4785360"/>
              <a:gd name="connsiteY39" fmla="*/ 1861820 h 4417060"/>
              <a:gd name="connsiteX40" fmla="*/ 104140 w 4785360"/>
              <a:gd name="connsiteY40" fmla="*/ 2227580 h 4417060"/>
              <a:gd name="connsiteX41" fmla="*/ 241300 w 4785360"/>
              <a:gd name="connsiteY41" fmla="*/ 2517140 h 4417060"/>
              <a:gd name="connsiteX42" fmla="*/ 424180 w 4785360"/>
              <a:gd name="connsiteY42" fmla="*/ 2776220 h 4417060"/>
              <a:gd name="connsiteX43" fmla="*/ 805180 w 4785360"/>
              <a:gd name="connsiteY43" fmla="*/ 3050540 h 4417060"/>
              <a:gd name="connsiteX44" fmla="*/ 1140460 w 4785360"/>
              <a:gd name="connsiteY44" fmla="*/ 3263900 h 4417060"/>
              <a:gd name="connsiteX45" fmla="*/ 1460500 w 4785360"/>
              <a:gd name="connsiteY45" fmla="*/ 3492500 h 4417060"/>
              <a:gd name="connsiteX46" fmla="*/ 1826260 w 4785360"/>
              <a:gd name="connsiteY46" fmla="*/ 3858260 h 4417060"/>
              <a:gd name="connsiteX47" fmla="*/ 2131060 w 4785360"/>
              <a:gd name="connsiteY47" fmla="*/ 4224020 h 4417060"/>
              <a:gd name="connsiteX48" fmla="*/ 2329180 w 4785360"/>
              <a:gd name="connsiteY48" fmla="*/ 4391660 h 4417060"/>
              <a:gd name="connsiteX49" fmla="*/ 2481580 w 4785360"/>
              <a:gd name="connsiteY49" fmla="*/ 4376420 h 4417060"/>
              <a:gd name="connsiteX50" fmla="*/ 2451100 w 4785360"/>
              <a:gd name="connsiteY50" fmla="*/ 4376420 h 4417060"/>
              <a:gd name="connsiteX51" fmla="*/ 2374900 w 4785360"/>
              <a:gd name="connsiteY51" fmla="*/ 4361180 h 44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85360" h="4417060">
                <a:moveTo>
                  <a:pt x="2374900" y="4361180"/>
                </a:moveTo>
                <a:cubicBezTo>
                  <a:pt x="2390140" y="4351020"/>
                  <a:pt x="2484120" y="4368800"/>
                  <a:pt x="2542540" y="4315460"/>
                </a:cubicBezTo>
                <a:cubicBezTo>
                  <a:pt x="2600960" y="4262120"/>
                  <a:pt x="2669540" y="4122420"/>
                  <a:pt x="2725420" y="4041140"/>
                </a:cubicBezTo>
                <a:cubicBezTo>
                  <a:pt x="2781300" y="3959860"/>
                  <a:pt x="2821940" y="3888740"/>
                  <a:pt x="2877820" y="3827780"/>
                </a:cubicBezTo>
                <a:cubicBezTo>
                  <a:pt x="2933700" y="3766820"/>
                  <a:pt x="2997200" y="3733800"/>
                  <a:pt x="3060700" y="3675380"/>
                </a:cubicBezTo>
                <a:cubicBezTo>
                  <a:pt x="3124200" y="3616960"/>
                  <a:pt x="3182620" y="3543300"/>
                  <a:pt x="3258820" y="3477260"/>
                </a:cubicBezTo>
                <a:cubicBezTo>
                  <a:pt x="3335020" y="3411220"/>
                  <a:pt x="3423920" y="3337560"/>
                  <a:pt x="3517900" y="3279140"/>
                </a:cubicBezTo>
                <a:cubicBezTo>
                  <a:pt x="3611880" y="3220720"/>
                  <a:pt x="3726180" y="3185160"/>
                  <a:pt x="3822700" y="3126740"/>
                </a:cubicBezTo>
                <a:cubicBezTo>
                  <a:pt x="3919220" y="3068320"/>
                  <a:pt x="4008120" y="2994660"/>
                  <a:pt x="4097020" y="2928620"/>
                </a:cubicBezTo>
                <a:cubicBezTo>
                  <a:pt x="4185920" y="2862580"/>
                  <a:pt x="4277360" y="2814320"/>
                  <a:pt x="4356100" y="2730500"/>
                </a:cubicBezTo>
                <a:cubicBezTo>
                  <a:pt x="4434840" y="2646680"/>
                  <a:pt x="4508500" y="2545080"/>
                  <a:pt x="4569460" y="2425700"/>
                </a:cubicBezTo>
                <a:cubicBezTo>
                  <a:pt x="4630420" y="2306320"/>
                  <a:pt x="4691380" y="2133600"/>
                  <a:pt x="4721860" y="2014220"/>
                </a:cubicBezTo>
                <a:cubicBezTo>
                  <a:pt x="4752340" y="1894840"/>
                  <a:pt x="4744720" y="1836420"/>
                  <a:pt x="4752340" y="1709420"/>
                </a:cubicBezTo>
                <a:cubicBezTo>
                  <a:pt x="4759960" y="1582420"/>
                  <a:pt x="4785360" y="1394460"/>
                  <a:pt x="4767580" y="1252220"/>
                </a:cubicBezTo>
                <a:cubicBezTo>
                  <a:pt x="4749800" y="1109980"/>
                  <a:pt x="4696460" y="967740"/>
                  <a:pt x="4645660" y="855980"/>
                </a:cubicBezTo>
                <a:cubicBezTo>
                  <a:pt x="4594860" y="744220"/>
                  <a:pt x="4462780" y="581660"/>
                  <a:pt x="4462780" y="581660"/>
                </a:cubicBezTo>
                <a:cubicBezTo>
                  <a:pt x="4401820" y="490220"/>
                  <a:pt x="4343400" y="370840"/>
                  <a:pt x="4279900" y="307340"/>
                </a:cubicBezTo>
                <a:cubicBezTo>
                  <a:pt x="4216400" y="243840"/>
                  <a:pt x="4081780" y="200660"/>
                  <a:pt x="4081780" y="200660"/>
                </a:cubicBezTo>
                <a:cubicBezTo>
                  <a:pt x="4020820" y="167640"/>
                  <a:pt x="3977640" y="137160"/>
                  <a:pt x="3914140" y="109220"/>
                </a:cubicBezTo>
                <a:cubicBezTo>
                  <a:pt x="3850640" y="81280"/>
                  <a:pt x="3771900" y="50800"/>
                  <a:pt x="3700780" y="33020"/>
                </a:cubicBezTo>
                <a:cubicBezTo>
                  <a:pt x="3629660" y="15240"/>
                  <a:pt x="3558540" y="0"/>
                  <a:pt x="3487420" y="2540"/>
                </a:cubicBezTo>
                <a:cubicBezTo>
                  <a:pt x="3416300" y="5080"/>
                  <a:pt x="3337560" y="40640"/>
                  <a:pt x="3274060" y="48260"/>
                </a:cubicBezTo>
                <a:cubicBezTo>
                  <a:pt x="3210560" y="55880"/>
                  <a:pt x="3157220" y="33020"/>
                  <a:pt x="3106420" y="48260"/>
                </a:cubicBezTo>
                <a:cubicBezTo>
                  <a:pt x="3055620" y="63500"/>
                  <a:pt x="3020060" y="109220"/>
                  <a:pt x="2969260" y="139700"/>
                </a:cubicBezTo>
                <a:cubicBezTo>
                  <a:pt x="2918460" y="170180"/>
                  <a:pt x="2854960" y="185420"/>
                  <a:pt x="2801620" y="231140"/>
                </a:cubicBezTo>
                <a:cubicBezTo>
                  <a:pt x="2748280" y="276860"/>
                  <a:pt x="2712720" y="347980"/>
                  <a:pt x="2649220" y="414020"/>
                </a:cubicBezTo>
                <a:cubicBezTo>
                  <a:pt x="2585720" y="480060"/>
                  <a:pt x="2463800" y="584200"/>
                  <a:pt x="2420620" y="627380"/>
                </a:cubicBezTo>
                <a:cubicBezTo>
                  <a:pt x="2377440" y="670560"/>
                  <a:pt x="2443480" y="726440"/>
                  <a:pt x="2390140" y="673100"/>
                </a:cubicBezTo>
                <a:cubicBezTo>
                  <a:pt x="2336800" y="619760"/>
                  <a:pt x="2192020" y="391160"/>
                  <a:pt x="2100580" y="307340"/>
                </a:cubicBezTo>
                <a:cubicBezTo>
                  <a:pt x="2009140" y="223520"/>
                  <a:pt x="1915160" y="208280"/>
                  <a:pt x="1841500" y="170180"/>
                </a:cubicBezTo>
                <a:cubicBezTo>
                  <a:pt x="1767840" y="132080"/>
                  <a:pt x="1729740" y="101600"/>
                  <a:pt x="1658620" y="78740"/>
                </a:cubicBezTo>
                <a:cubicBezTo>
                  <a:pt x="1587500" y="55880"/>
                  <a:pt x="1506220" y="43180"/>
                  <a:pt x="1414780" y="33020"/>
                </a:cubicBezTo>
                <a:cubicBezTo>
                  <a:pt x="1323340" y="22860"/>
                  <a:pt x="1203960" y="7620"/>
                  <a:pt x="1109980" y="17780"/>
                </a:cubicBezTo>
                <a:cubicBezTo>
                  <a:pt x="1016000" y="27940"/>
                  <a:pt x="937260" y="58420"/>
                  <a:pt x="850900" y="93980"/>
                </a:cubicBezTo>
                <a:cubicBezTo>
                  <a:pt x="764540" y="129540"/>
                  <a:pt x="662940" y="187960"/>
                  <a:pt x="591820" y="231140"/>
                </a:cubicBezTo>
                <a:cubicBezTo>
                  <a:pt x="520700" y="274320"/>
                  <a:pt x="482600" y="284480"/>
                  <a:pt x="424180" y="353060"/>
                </a:cubicBezTo>
                <a:cubicBezTo>
                  <a:pt x="365760" y="421640"/>
                  <a:pt x="294640" y="533400"/>
                  <a:pt x="241300" y="642620"/>
                </a:cubicBezTo>
                <a:cubicBezTo>
                  <a:pt x="187960" y="751840"/>
                  <a:pt x="139700" y="873760"/>
                  <a:pt x="104140" y="1008380"/>
                </a:cubicBezTo>
                <a:cubicBezTo>
                  <a:pt x="68580" y="1143000"/>
                  <a:pt x="43180" y="1308100"/>
                  <a:pt x="27940" y="1450340"/>
                </a:cubicBezTo>
                <a:cubicBezTo>
                  <a:pt x="12700" y="1592580"/>
                  <a:pt x="0" y="1732280"/>
                  <a:pt x="12700" y="1861820"/>
                </a:cubicBezTo>
                <a:cubicBezTo>
                  <a:pt x="25400" y="1991360"/>
                  <a:pt x="66040" y="2118360"/>
                  <a:pt x="104140" y="2227580"/>
                </a:cubicBezTo>
                <a:cubicBezTo>
                  <a:pt x="142240" y="2336800"/>
                  <a:pt x="187960" y="2425700"/>
                  <a:pt x="241300" y="2517140"/>
                </a:cubicBezTo>
                <a:cubicBezTo>
                  <a:pt x="294640" y="2608580"/>
                  <a:pt x="330200" y="2687320"/>
                  <a:pt x="424180" y="2776220"/>
                </a:cubicBezTo>
                <a:cubicBezTo>
                  <a:pt x="518160" y="2865120"/>
                  <a:pt x="685800" y="2969260"/>
                  <a:pt x="805180" y="3050540"/>
                </a:cubicBezTo>
                <a:cubicBezTo>
                  <a:pt x="924560" y="3131820"/>
                  <a:pt x="1031240" y="3190240"/>
                  <a:pt x="1140460" y="3263900"/>
                </a:cubicBezTo>
                <a:cubicBezTo>
                  <a:pt x="1249680" y="3337560"/>
                  <a:pt x="1346200" y="3393440"/>
                  <a:pt x="1460500" y="3492500"/>
                </a:cubicBezTo>
                <a:cubicBezTo>
                  <a:pt x="1574800" y="3591560"/>
                  <a:pt x="1714500" y="3736340"/>
                  <a:pt x="1826260" y="3858260"/>
                </a:cubicBezTo>
                <a:cubicBezTo>
                  <a:pt x="1938020" y="3980180"/>
                  <a:pt x="2047240" y="4135120"/>
                  <a:pt x="2131060" y="4224020"/>
                </a:cubicBezTo>
                <a:cubicBezTo>
                  <a:pt x="2214880" y="4312920"/>
                  <a:pt x="2270760" y="4366260"/>
                  <a:pt x="2329180" y="4391660"/>
                </a:cubicBezTo>
                <a:cubicBezTo>
                  <a:pt x="2387600" y="4417060"/>
                  <a:pt x="2461260" y="4378960"/>
                  <a:pt x="2481580" y="4376420"/>
                </a:cubicBezTo>
                <a:cubicBezTo>
                  <a:pt x="2501900" y="4373880"/>
                  <a:pt x="2461260" y="4381500"/>
                  <a:pt x="2451100" y="4376420"/>
                </a:cubicBezTo>
                <a:cubicBezTo>
                  <a:pt x="2440940" y="4371340"/>
                  <a:pt x="2359660" y="4371340"/>
                  <a:pt x="2374900" y="4361180"/>
                </a:cubicBezTo>
                <a:close/>
              </a:path>
            </a:pathLst>
          </a:custGeom>
          <a:noFill/>
          <a:ln w="57150"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“Співдружність</a:t>
            </a:r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сердець”</a:t>
            </a: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02270357_1432-roz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15326">
            <a:off x="1316475" y="4227054"/>
            <a:ext cx="5044464" cy="2989312"/>
          </a:xfrm>
          <a:prstGeom prst="rect">
            <a:avLst/>
          </a:prstGeom>
        </p:spPr>
      </p:pic>
      <p:pic>
        <p:nvPicPr>
          <p:cNvPr id="4" name="Рисунок 3" descr="1502270357_1432-roz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086100" cy="1828800"/>
          </a:xfrm>
          <a:prstGeom prst="rect">
            <a:avLst/>
          </a:prstGeom>
        </p:spPr>
      </p:pic>
      <p:pic>
        <p:nvPicPr>
          <p:cNvPr id="5" name="Рисунок 4" descr="1502270357_1432-roz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06320">
            <a:off x="6267337" y="4616971"/>
            <a:ext cx="2934033" cy="17386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Нехай маленькі радощі роблять приємним кожен день, а приємні дні складаються в щасливе життя…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6084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35207">
            <a:off x="365479" y="-120155"/>
            <a:ext cx="1368152" cy="1900942"/>
          </a:xfrm>
          <a:prstGeom prst="rect">
            <a:avLst/>
          </a:prstGeom>
        </p:spPr>
      </p:pic>
      <p:pic>
        <p:nvPicPr>
          <p:cNvPr id="5" name="Рисунок 4" descr="256084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8521">
            <a:off x="6931475" y="3512670"/>
            <a:ext cx="1981200" cy="2752725"/>
          </a:xfrm>
          <a:prstGeom prst="rect">
            <a:avLst/>
          </a:prstGeom>
        </p:spPr>
      </p:pic>
      <p:pic>
        <p:nvPicPr>
          <p:cNvPr id="7" name="Рисунок 6" descr="256084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550" y="620688"/>
            <a:ext cx="1773897" cy="2464693"/>
          </a:xfrm>
          <a:prstGeom prst="rect">
            <a:avLst/>
          </a:prstGeom>
        </p:spPr>
      </p:pic>
      <p:sp>
        <p:nvSpPr>
          <p:cNvPr id="3" name="Блок-схема: альтернативний процес 2">
            <a:extLst>
              <a:ext uri="{FF2B5EF4-FFF2-40B4-BE49-F238E27FC236}">
                <a16:creationId xmlns:a16="http://schemas.microsoft.com/office/drawing/2014/main" xmlns="" id="{1CC514EE-CB73-49B9-8EFD-BC61DF83522C}"/>
              </a:ext>
            </a:extLst>
          </p:cNvPr>
          <p:cNvSpPr/>
          <p:nvPr/>
        </p:nvSpPr>
        <p:spPr>
          <a:xfrm>
            <a:off x="867398" y="116836"/>
            <a:ext cx="7521025" cy="1031449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sz="2800" b="1" dirty="0">
                <a:ln w="10160">
                  <a:noFill/>
                  <a:prstDash val="solid"/>
                </a:ln>
                <a:solidFill>
                  <a:srgbClr val="FFFFFF"/>
                </a:solidFill>
              </a:rPr>
              <a:t>Підвищувати якість освітнього </a:t>
            </a:r>
            <a:r>
              <a:rPr lang="uk-UA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</a:rPr>
              <a:t>процесу.</a:t>
            </a:r>
            <a:endParaRPr lang="uk-UA" sz="2800" b="1" dirty="0">
              <a:ln w="1016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xmlns="" id="{F564D6D9-89C5-4618-964B-E62820E874DD}"/>
              </a:ext>
            </a:extLst>
          </p:cNvPr>
          <p:cNvSpPr/>
          <p:nvPr/>
        </p:nvSpPr>
        <p:spPr>
          <a:xfrm>
            <a:off x="862236" y="1148284"/>
            <a:ext cx="7526188" cy="1285947"/>
          </a:xfrm>
          <a:prstGeom prst="flowChartAlternateProcess">
            <a:avLst/>
          </a:prstGeom>
          <a:solidFill>
            <a:srgbClr val="C14BB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 err="1"/>
              <a:t>Використовувати</a:t>
            </a:r>
            <a:r>
              <a:rPr lang="ru-RU" sz="2800" b="1" dirty="0"/>
              <a:t> </a:t>
            </a:r>
            <a:r>
              <a:rPr lang="ru-RU" sz="2800" b="1" dirty="0" err="1"/>
              <a:t>нетрадиційні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, не як </a:t>
            </a:r>
            <a:r>
              <a:rPr lang="ru-RU" sz="2800" b="1" dirty="0" err="1"/>
              <a:t>самоціль</a:t>
            </a:r>
            <a:r>
              <a:rPr lang="ru-RU" sz="2800" b="1" dirty="0"/>
              <a:t>, </a:t>
            </a:r>
            <a:r>
              <a:rPr lang="ru-RU" sz="2800" b="1" dirty="0" smtClean="0"/>
              <a:t>а як </a:t>
            </a:r>
            <a:r>
              <a:rPr lang="ru-RU" sz="2800" b="1" dirty="0" err="1" smtClean="0"/>
              <a:t>спосіб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досягнення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поставленої</a:t>
            </a:r>
            <a:r>
              <a:rPr lang="ru-RU" sz="2800" b="1" dirty="0" smtClean="0"/>
              <a:t> мети</a:t>
            </a:r>
            <a:r>
              <a:rPr lang="uk-UA" sz="2800" b="1" dirty="0" smtClean="0"/>
              <a:t>.</a:t>
            </a:r>
            <a:endParaRPr lang="uk-UA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Блок-схема: альтернативний процес 10">
            <a:extLst>
              <a:ext uri="{FF2B5EF4-FFF2-40B4-BE49-F238E27FC236}">
                <a16:creationId xmlns:a16="http://schemas.microsoft.com/office/drawing/2014/main" xmlns="" id="{2C66640C-699D-4A93-8A61-B7DFF93088C2}"/>
              </a:ext>
            </a:extLst>
          </p:cNvPr>
          <p:cNvSpPr/>
          <p:nvPr/>
        </p:nvSpPr>
        <p:spPr>
          <a:xfrm>
            <a:off x="883103" y="2464010"/>
            <a:ext cx="7505319" cy="1118507"/>
          </a:xfrm>
          <a:prstGeom prst="flowChartAlternateProcess">
            <a:avLst/>
          </a:prstGeom>
          <a:solidFill>
            <a:srgbClr val="50B13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2800" b="1" dirty="0" err="1"/>
              <a:t>Сприяти</a:t>
            </a:r>
            <a:r>
              <a:rPr lang="ru-RU" sz="2800" b="1" dirty="0"/>
              <a:t> </a:t>
            </a:r>
            <a:r>
              <a:rPr lang="ru-RU" sz="2800" b="1" dirty="0" err="1"/>
              <a:t>конструктивній</a:t>
            </a:r>
            <a:r>
              <a:rPr lang="ru-RU" sz="2800" b="1" dirty="0"/>
              <a:t> </a:t>
            </a:r>
            <a:r>
              <a:rPr lang="ru-RU" sz="2800" b="1" dirty="0" err="1"/>
              <a:t>взаємодії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учасниками</a:t>
            </a:r>
            <a:r>
              <a:rPr lang="ru-RU" sz="2800" b="1" dirty="0"/>
              <a:t> </a:t>
            </a:r>
            <a:r>
              <a:rPr lang="ru-RU" sz="2800" b="1" dirty="0" err="1"/>
              <a:t>освітнього</a:t>
            </a:r>
            <a:r>
              <a:rPr lang="ru-RU" sz="2800" b="1" dirty="0"/>
              <a:t>  </a:t>
            </a:r>
            <a:r>
              <a:rPr lang="ru-RU" sz="2800" b="1" dirty="0" err="1" smtClean="0"/>
              <a:t>процесу</a:t>
            </a:r>
            <a:r>
              <a:rPr lang="uk-UA" sz="2800" b="1" dirty="0"/>
              <a:t>.</a:t>
            </a:r>
            <a:endParaRPr lang="ru-RU" sz="2800" dirty="0"/>
          </a:p>
        </p:txBody>
      </p:sp>
      <p:sp>
        <p:nvSpPr>
          <p:cNvPr id="12" name="Блок-схема: альтернативний процес 11">
            <a:extLst>
              <a:ext uri="{FF2B5EF4-FFF2-40B4-BE49-F238E27FC236}">
                <a16:creationId xmlns:a16="http://schemas.microsoft.com/office/drawing/2014/main" xmlns="" id="{5A408CB7-3150-43D6-9B2E-A06DF89729C8}"/>
              </a:ext>
            </a:extLst>
          </p:cNvPr>
          <p:cNvSpPr/>
          <p:nvPr/>
        </p:nvSpPr>
        <p:spPr>
          <a:xfrm>
            <a:off x="883104" y="3662899"/>
            <a:ext cx="7505318" cy="812600"/>
          </a:xfrm>
          <a:prstGeom prst="flowChartAlternateProcess">
            <a:avLst/>
          </a:prstGeom>
          <a:solidFill>
            <a:srgbClr val="C7514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2800" b="1" dirty="0" err="1"/>
              <a:t>Давати</a:t>
            </a:r>
            <a:r>
              <a:rPr lang="ru-RU" sz="2800" b="1" dirty="0"/>
              <a:t> </a:t>
            </a:r>
            <a:r>
              <a:rPr lang="ru-RU" sz="2800" b="1" dirty="0" err="1"/>
              <a:t>можливість</a:t>
            </a:r>
            <a:r>
              <a:rPr lang="ru-RU" sz="2800" b="1" dirty="0"/>
              <a:t> </a:t>
            </a:r>
            <a:r>
              <a:rPr lang="ru-RU" sz="2800" b="1" dirty="0" err="1"/>
              <a:t>дітям</a:t>
            </a:r>
            <a:r>
              <a:rPr lang="ru-RU" sz="2800" b="1" dirty="0"/>
              <a:t> </a:t>
            </a:r>
            <a:r>
              <a:rPr lang="ru-RU" sz="2800" b="1" dirty="0" err="1"/>
              <a:t>проявити</a:t>
            </a:r>
            <a:r>
              <a:rPr lang="ru-RU" sz="2800" b="1" dirty="0"/>
              <a:t> </a:t>
            </a:r>
            <a:r>
              <a:rPr lang="ru-RU" sz="2800" b="1" dirty="0" err="1"/>
              <a:t>свої</a:t>
            </a:r>
            <a:r>
              <a:rPr lang="ru-RU" sz="2800" b="1" dirty="0"/>
              <a:t> </a:t>
            </a:r>
            <a:r>
              <a:rPr lang="ru-RU" sz="2800" b="1" dirty="0" err="1" smtClean="0"/>
              <a:t>здібності</a:t>
            </a:r>
            <a:r>
              <a:rPr lang="uk-UA" sz="2800" b="1" dirty="0"/>
              <a:t>.</a:t>
            </a:r>
            <a:endParaRPr lang="ru-RU" sz="2800" dirty="0"/>
          </a:p>
        </p:txBody>
      </p:sp>
      <p:sp>
        <p:nvSpPr>
          <p:cNvPr id="13" name="Блок-схема: альтернативний процес 12">
            <a:extLst>
              <a:ext uri="{FF2B5EF4-FFF2-40B4-BE49-F238E27FC236}">
                <a16:creationId xmlns:a16="http://schemas.microsoft.com/office/drawing/2014/main" xmlns="" id="{94A55FB1-2D5A-4318-A245-DB245A1D85B7}"/>
              </a:ext>
            </a:extLst>
          </p:cNvPr>
          <p:cNvSpPr/>
          <p:nvPr/>
        </p:nvSpPr>
        <p:spPr>
          <a:xfrm>
            <a:off x="883104" y="4555881"/>
            <a:ext cx="7361304" cy="994080"/>
          </a:xfrm>
          <a:prstGeom prst="flowChartAlternateProcess">
            <a:avLst/>
          </a:prstGeom>
          <a:solidFill>
            <a:srgbClr val="8617F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2800"/>
              <a:t>Підвищувати самостійність учнів.</a:t>
            </a:r>
            <a:endParaRPr lang="ru-RU" sz="2800" dirty="0"/>
          </a:p>
        </p:txBody>
      </p:sp>
      <p:sp>
        <p:nvSpPr>
          <p:cNvPr id="14" name="Блок-схема: альтернативний процес 2">
            <a:extLst>
              <a:ext uri="{FF2B5EF4-FFF2-40B4-BE49-F238E27FC236}">
                <a16:creationId xmlns:a16="http://schemas.microsoft.com/office/drawing/2014/main" xmlns="" id="{1CC514EE-CB73-49B9-8EFD-BC61DF83522C}"/>
              </a:ext>
            </a:extLst>
          </p:cNvPr>
          <p:cNvSpPr/>
          <p:nvPr/>
        </p:nvSpPr>
        <p:spPr>
          <a:xfrm>
            <a:off x="883104" y="5549961"/>
            <a:ext cx="7361304" cy="1308039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>
                <a:ln w="10160">
                  <a:noFill/>
                  <a:prstDash val="solid"/>
                </a:ln>
                <a:solidFill>
                  <a:srgbClr val="FFFFFF"/>
                </a:solidFill>
              </a:rPr>
              <a:t>Використовувати такі методи, які сприяють творчій співпраці між учителем, учнями  та батьками.</a:t>
            </a:r>
            <a:endParaRPr lang="ru-RU" sz="2800" b="1" dirty="0">
              <a:ln w="10160">
                <a:noFill/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0800000" flipV="1">
            <a:off x="1583668" y="1072610"/>
            <a:ext cx="5544616" cy="477984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ПАРТНЕРИ</a:t>
            </a:r>
          </a:p>
        </p:txBody>
      </p:sp>
      <p:sp>
        <p:nvSpPr>
          <p:cNvPr id="7" name="TextBox 6"/>
          <p:cNvSpPr txBox="1"/>
          <p:nvPr/>
        </p:nvSpPr>
        <p:spPr>
          <a:xfrm rot="18000378">
            <a:off x="1070039" y="2314969"/>
            <a:ext cx="306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pc="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вчителі</a:t>
            </a:r>
          </a:p>
        </p:txBody>
      </p:sp>
      <p:sp>
        <p:nvSpPr>
          <p:cNvPr id="8" name="TextBox 7"/>
          <p:cNvSpPr txBox="1"/>
          <p:nvPr/>
        </p:nvSpPr>
        <p:spPr>
          <a:xfrm rot="3534598">
            <a:off x="4846708" y="2927897"/>
            <a:ext cx="306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pc="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батьки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7" y="581547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pc="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66"/>
                </a:solidFill>
                <a:latin typeface="Candara" panose="020E0502030303020204" pitchFamily="34" charset="0"/>
              </a:rPr>
              <a:t>«Організація освітнього процесу на засадах педагогіки партнерства»</a:t>
            </a:r>
            <a:endParaRPr lang="uk-UA" b="1" dirty="0">
              <a:solidFill>
                <a:srgbClr val="FFFF66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 rot="7910176">
            <a:off x="3273038" y="52046"/>
            <a:ext cx="2928958" cy="2808092"/>
          </a:xfrm>
          <a:prstGeom prst="teardrop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/>
              <a:t>неформальне спілкування педагога з учнями не тільки в позаурочний час, а й під час уроків</a:t>
            </a:r>
            <a:endParaRPr lang="en-US" dirty="0"/>
          </a:p>
        </p:txBody>
      </p:sp>
      <p:sp>
        <p:nvSpPr>
          <p:cNvPr id="13" name="Капля 12"/>
          <p:cNvSpPr/>
          <p:nvPr/>
        </p:nvSpPr>
        <p:spPr>
          <a:xfrm rot="2939667">
            <a:off x="1341757" y="1836779"/>
            <a:ext cx="2928958" cy="2808092"/>
          </a:xfrm>
          <a:prstGeom prst="teardrop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активна участь батьків у житті класу, школи</a:t>
            </a:r>
            <a:endParaRPr lang="en-US" dirty="0"/>
          </a:p>
        </p:txBody>
      </p:sp>
      <p:sp>
        <p:nvSpPr>
          <p:cNvPr id="16" name="Капля 15"/>
          <p:cNvSpPr/>
          <p:nvPr/>
        </p:nvSpPr>
        <p:spPr>
          <a:xfrm rot="12560589">
            <a:off x="5357897" y="1537622"/>
            <a:ext cx="2928958" cy="2808092"/>
          </a:xfrm>
          <a:prstGeom prst="teardrop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b="1" dirty="0" smtClean="0"/>
              <a:t>любов і терпіння до дітей</a:t>
            </a:r>
            <a:endParaRPr lang="en-US" dirty="0"/>
          </a:p>
        </p:txBody>
      </p:sp>
      <p:sp>
        <p:nvSpPr>
          <p:cNvPr id="17" name="Капля 16"/>
          <p:cNvSpPr/>
          <p:nvPr/>
        </p:nvSpPr>
        <p:spPr>
          <a:xfrm rot="20798788">
            <a:off x="2213477" y="4015026"/>
            <a:ext cx="2928958" cy="2808092"/>
          </a:xfrm>
          <a:prstGeom prst="teardrop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дружні відносини між дітьми в класі, які не залежать від навчальних успіхів</a:t>
            </a:r>
            <a:endParaRPr lang="en-US" dirty="0"/>
          </a:p>
        </p:txBody>
      </p:sp>
      <p:sp>
        <p:nvSpPr>
          <p:cNvPr id="18" name="Капля 17"/>
          <p:cNvSpPr/>
          <p:nvPr/>
        </p:nvSpPr>
        <p:spPr>
          <a:xfrm rot="16379558">
            <a:off x="4871861" y="3775052"/>
            <a:ext cx="2928958" cy="2808092"/>
          </a:xfrm>
          <a:prstGeom prst="teardrop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b="1" dirty="0" smtClean="0"/>
              <a:t>мотивація діяльності, переважання позитивних оцінок, іноді повна відмова від оцінок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4071934" y="2714620"/>
            <a:ext cx="1714512" cy="1714512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Зміст роботи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55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uk-UA" sz="5400" b="1" dirty="0">
                <a:ln w="31550" cmpd="sng">
                  <a:solidFill>
                    <a:srgbClr val="FFD525"/>
                  </a:solidFill>
                  <a:prstDash val="solid"/>
                </a:ln>
                <a:solidFill>
                  <a:srgbClr val="005EA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uk-UA" sz="5400" b="1" spc="300" dirty="0">
                <a:ln w="31550" cmpd="sng">
                  <a:solidFill>
                    <a:srgbClr val="FFD525"/>
                  </a:solidFill>
                  <a:prstDash val="solid"/>
                </a:ln>
                <a:solidFill>
                  <a:srgbClr val="005EA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Я-КОНЦЕПЦІЯ</a:t>
            </a:r>
            <a:r>
              <a:rPr lang="uk-UA" sz="5400" b="1" dirty="0">
                <a:ln w="31550" cmpd="sng">
                  <a:solidFill>
                    <a:srgbClr val="FFD525"/>
                  </a:solidFill>
                  <a:prstDash val="solid"/>
                </a:ln>
                <a:solidFill>
                  <a:srgbClr val="005EA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071538" y="1714488"/>
            <a:ext cx="6696744" cy="3672408"/>
          </a:xfrm>
          <a:prstGeom prst="flowChartPunchedTap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571744"/>
            <a:ext cx="6500858" cy="265346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34"/>
              </a:avLst>
            </a:prstTxWarp>
            <a:spAutoFit/>
          </a:bodyPr>
          <a:lstStyle/>
          <a:p>
            <a:pPr algn="ctr">
              <a:buNone/>
            </a:pPr>
            <a:r>
              <a:rPr lang="uk-UA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СПРИЯЄ  ФОРМУВАННЮ </a:t>
            </a:r>
          </a:p>
          <a:p>
            <a:pPr algn="ctr">
              <a:buNone/>
            </a:pPr>
            <a:r>
              <a:rPr lang="uk-UA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КРИТИЧНОГО  МИСЛЕННЯ</a:t>
            </a:r>
          </a:p>
          <a:p>
            <a:endParaRPr lang="uk-UA" sz="4000" dirty="0"/>
          </a:p>
        </p:txBody>
      </p:sp>
      <p:pic>
        <p:nvPicPr>
          <p:cNvPr id="8" name="Рисунок 7" descr="X9tufu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73" y="5000636"/>
            <a:ext cx="2091627" cy="1857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714202"/>
          </a:xfrm>
        </p:spPr>
        <p:txBody>
          <a:bodyPr>
            <a:noAutofit/>
          </a:bodyPr>
          <a:lstStyle/>
          <a:p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Завдання </a:t>
            </a:r>
            <a:b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для розумової гімнастики: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3419872" y="2708920"/>
            <a:ext cx="5472608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учись організовано працювати</a:t>
            </a:r>
            <a:endParaRPr lang="uk-UA" sz="4400" b="1" dirty="0"/>
          </a:p>
        </p:txBody>
      </p:sp>
      <p:sp>
        <p:nvSpPr>
          <p:cNvPr id="8" name="Облако 7"/>
          <p:cNvSpPr/>
          <p:nvPr/>
        </p:nvSpPr>
        <p:spPr>
          <a:xfrm>
            <a:off x="3671392" y="2204864"/>
            <a:ext cx="5472608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плануй складну роботу</a:t>
            </a:r>
            <a:endParaRPr lang="uk-UA" sz="4400" b="1" dirty="0"/>
          </a:p>
        </p:txBody>
      </p:sp>
      <p:sp>
        <p:nvSpPr>
          <p:cNvPr id="10" name="Облако 9"/>
          <p:cNvSpPr/>
          <p:nvPr/>
        </p:nvSpPr>
        <p:spPr>
          <a:xfrm>
            <a:off x="3671392" y="2636912"/>
            <a:ext cx="5472608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думаю, міркую, розумію</a:t>
            </a:r>
            <a:endParaRPr lang="uk-UA" sz="4400" b="1" dirty="0"/>
          </a:p>
        </p:txBody>
      </p:sp>
      <p:sp>
        <p:nvSpPr>
          <p:cNvPr id="11" name="Облако 10"/>
          <p:cNvSpPr/>
          <p:nvPr/>
        </p:nvSpPr>
        <p:spPr>
          <a:xfrm>
            <a:off x="3671392" y="2204864"/>
            <a:ext cx="5472608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бувають відповіді</a:t>
            </a:r>
            <a:endParaRPr lang="uk-UA" sz="4400" b="1" dirty="0"/>
          </a:p>
        </p:txBody>
      </p:sp>
      <p:sp>
        <p:nvSpPr>
          <p:cNvPr id="12" name="Облако 11"/>
          <p:cNvSpPr/>
          <p:nvPr/>
        </p:nvSpPr>
        <p:spPr>
          <a:xfrm>
            <a:off x="3428992" y="2786058"/>
            <a:ext cx="5472608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аналізуй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предметів</a:t>
            </a:r>
            <a:endParaRPr lang="uk-UA" sz="4400" b="1" dirty="0"/>
          </a:p>
        </p:txBody>
      </p:sp>
      <p:sp>
        <p:nvSpPr>
          <p:cNvPr id="13" name="Облако 12"/>
          <p:cNvSpPr/>
          <p:nvPr/>
        </p:nvSpPr>
        <p:spPr>
          <a:xfrm>
            <a:off x="762000" y="1598712"/>
            <a:ext cx="6258272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головні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«ключики»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правильної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відповіді</a:t>
            </a:r>
            <a:endParaRPr lang="uk-UA" sz="4400" b="1" dirty="0"/>
          </a:p>
        </p:txBody>
      </p:sp>
      <p:sp>
        <p:nvSpPr>
          <p:cNvPr id="14" name="Облако 13"/>
          <p:cNvSpPr/>
          <p:nvPr/>
        </p:nvSpPr>
        <p:spPr>
          <a:xfrm>
            <a:off x="914400" y="1751112"/>
            <a:ext cx="6753944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порівнювати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малюнки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задачі</a:t>
            </a:r>
            <a:endParaRPr lang="uk-UA" sz="4400" b="1" dirty="0"/>
          </a:p>
        </p:txBody>
      </p:sp>
      <p:sp>
        <p:nvSpPr>
          <p:cNvPr id="15" name="Облако 14"/>
          <p:cNvSpPr/>
          <p:nvPr/>
        </p:nvSpPr>
        <p:spPr>
          <a:xfrm>
            <a:off x="1066800" y="1903512"/>
            <a:ext cx="5377408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доповнити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продовжити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завершити</a:t>
            </a:r>
            <a:endParaRPr lang="uk-UA" sz="4400" b="1" dirty="0"/>
          </a:p>
        </p:txBody>
      </p:sp>
      <p:sp>
        <p:nvSpPr>
          <p:cNvPr id="16" name="Облако 15"/>
          <p:cNvSpPr/>
          <p:nvPr/>
        </p:nvSpPr>
        <p:spPr>
          <a:xfrm>
            <a:off x="1219200" y="2055912"/>
            <a:ext cx="6377136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аналізуй, порівнюй, шукай головне</a:t>
            </a:r>
            <a:endParaRPr lang="uk-UA" sz="4400" b="1" dirty="0"/>
          </a:p>
        </p:txBody>
      </p:sp>
      <p:sp>
        <p:nvSpPr>
          <p:cNvPr id="17" name="Облако 16"/>
          <p:cNvSpPr/>
          <p:nvPr/>
        </p:nvSpPr>
        <p:spPr>
          <a:xfrm>
            <a:off x="1371600" y="2208312"/>
            <a:ext cx="6728792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учись «виключати» та узагальнювати</a:t>
            </a:r>
            <a:endParaRPr lang="uk-UA" sz="4400" b="1" dirty="0"/>
          </a:p>
        </p:txBody>
      </p:sp>
      <p:sp>
        <p:nvSpPr>
          <p:cNvPr id="18" name="Облако 17"/>
          <p:cNvSpPr/>
          <p:nvPr/>
        </p:nvSpPr>
        <p:spPr>
          <a:xfrm>
            <a:off x="1524000" y="2360712"/>
            <a:ext cx="5496272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шукай причину, передбачай наслідки</a:t>
            </a:r>
            <a:endParaRPr lang="uk-UA" sz="4400" b="1" dirty="0"/>
          </a:p>
        </p:txBody>
      </p:sp>
      <p:sp>
        <p:nvSpPr>
          <p:cNvPr id="19" name="Облако 18"/>
          <p:cNvSpPr/>
          <p:nvPr/>
        </p:nvSpPr>
        <p:spPr>
          <a:xfrm>
            <a:off x="1676400" y="2513112"/>
            <a:ext cx="5496272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учись доводити свої думки</a:t>
            </a:r>
            <a:endParaRPr lang="uk-UA" sz="4400" b="1" dirty="0"/>
          </a:p>
        </p:txBody>
      </p:sp>
      <p:sp>
        <p:nvSpPr>
          <p:cNvPr id="20" name="Облако 19"/>
          <p:cNvSpPr/>
          <p:nvPr/>
        </p:nvSpPr>
        <p:spPr>
          <a:xfrm>
            <a:off x="1828800" y="2665512"/>
            <a:ext cx="5983560" cy="38164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умій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контролювати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ситуацію</a:t>
            </a:r>
            <a:endParaRPr lang="uk-UA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500"/>
                            </p:stCondLst>
                            <p:childTnLst>
                              <p:par>
                                <p:cTn id="9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FF3300"/>
              </a:contourClr>
            </a:sp3d>
          </a:bodyPr>
          <a:lstStyle/>
          <a:p>
            <a:r>
              <a:rPr lang="uk-UA" b="1" dirty="0" smtClean="0">
                <a:ln w="38100">
                  <a:solidFill>
                    <a:srgbClr val="F73717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6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Мій </a:t>
            </a:r>
            <a:r>
              <a:rPr lang="uk-UA" b="1" dirty="0">
                <a:ln w="38100">
                  <a:solidFill>
                    <a:srgbClr val="F73717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6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досвід – творча </a:t>
            </a:r>
            <a:r>
              <a:rPr lang="uk-UA" sz="5400" b="1" dirty="0">
                <a:ln w="38100">
                  <a:solidFill>
                    <a:srgbClr val="F73717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6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співпраця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0" y="928670"/>
            <a:ext cx="3143304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відкриті уроки для батьків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857356" y="1571612"/>
            <a:ext cx="5286380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«батьківський день», де уроки ведуть батьки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28596" y="2214554"/>
            <a:ext cx="8358246" cy="714380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спільні проекти з різними віковими категоріями – участь і ІІІ місце</a:t>
            </a:r>
          </a:p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міському етапі ІІІ Всеукраїнського конкурсу, присвяченого Лесі Українці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000696" y="928670"/>
            <a:ext cx="3143304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уроки з батьками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28596" y="2928934"/>
            <a:ext cx="8358246" cy="714380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багаторічна робота лялькового гуртка «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Грайлик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неодноразового переможця різноманітних конкурсів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0" y="3643314"/>
            <a:ext cx="4429124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Подяки батькам, Дипломи сімействам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714876" y="3643314"/>
            <a:ext cx="4429124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конверти «Моїм батькам з любов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ю»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928926" y="4286256"/>
            <a:ext cx="3357586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спільні тести «Діти-батьки»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0" y="4286256"/>
            <a:ext cx="2571768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свята здоров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572232" y="4286256"/>
            <a:ext cx="2571768" cy="642942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сімейні дозвілля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0" y="4929198"/>
            <a:ext cx="9144000" cy="1214446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оформлення казок , які нагадали…про дитинство, про маму, якої немає серед нас, про свій 2-ий клас 1984 року, про дідуся, який найсмішніше вмів розказати казку, про хресного тата, який подарував і допоміг прочитати першу книжечку...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0" y="6143644"/>
            <a:ext cx="9144000" cy="714356"/>
          </a:xfrm>
          <a:prstGeom prst="round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 ситуативні та тематичні доробки, які є цікавими для сучасних батьків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Рисунок 16" descr="1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2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4317" y="0"/>
            <a:ext cx="4849683" cy="6858000"/>
          </a:xfrm>
          <a:prstGeom prst="rect">
            <a:avLst/>
          </a:prstGeom>
        </p:spPr>
      </p:pic>
      <p:pic>
        <p:nvPicPr>
          <p:cNvPr id="24" name="Рисунок 23" descr="Інсценізація до Л.Українк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6096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 descr="4.jpg"/>
          <p:cNvPicPr>
            <a:picLocks noChangeAspect="1"/>
          </p:cNvPicPr>
          <p:nvPr/>
        </p:nvPicPr>
        <p:blipFill>
          <a:blip r:embed="rId8"/>
          <a:srcRect t="8333" b="9375"/>
          <a:stretch>
            <a:fillRect/>
          </a:stretch>
        </p:blipFill>
        <p:spPr>
          <a:xfrm>
            <a:off x="0" y="571480"/>
            <a:ext cx="9144000" cy="5643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96203"/>
            <a:ext cx="9144000" cy="6465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 descr="6.jpg"/>
          <p:cNvPicPr>
            <a:picLocks noChangeAspect="1"/>
          </p:cNvPicPr>
          <p:nvPr/>
        </p:nvPicPr>
        <p:blipFill>
          <a:blip r:embed="rId10" cstate="print"/>
          <a:srcRect l="14062" r="14844"/>
          <a:stretch>
            <a:fillRect/>
          </a:stretch>
        </p:blipFill>
        <p:spPr>
          <a:xfrm>
            <a:off x="1285852" y="857250"/>
            <a:ext cx="650085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Рисунок 36" descr="7.jpg"/>
          <p:cNvPicPr>
            <a:picLocks noChangeAspect="1"/>
          </p:cNvPicPr>
          <p:nvPr/>
        </p:nvPicPr>
        <p:blipFill>
          <a:blip r:embed="rId11" cstate="print"/>
          <a:srcRect b="8333"/>
          <a:stretch>
            <a:fillRect/>
          </a:stretch>
        </p:blipFill>
        <p:spPr>
          <a:xfrm>
            <a:off x="0" y="857250"/>
            <a:ext cx="9144000" cy="4714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Рисунок 37" descr="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9.jpg"/>
          <p:cNvPicPr>
            <a:picLocks noChangeAspect="1"/>
          </p:cNvPicPr>
          <p:nvPr/>
        </p:nvPicPr>
        <p:blipFill>
          <a:blip r:embed="rId13" cstate="print"/>
          <a:srcRect l="2343" t="1383" r="3906" b="6907"/>
          <a:stretch>
            <a:fillRect/>
          </a:stretch>
        </p:blipFill>
        <p:spPr>
          <a:xfrm>
            <a:off x="214282" y="285728"/>
            <a:ext cx="8572560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" name="Рисунок 39" descr="10.jpg"/>
          <p:cNvPicPr>
            <a:picLocks noChangeAspect="1"/>
          </p:cNvPicPr>
          <p:nvPr/>
        </p:nvPicPr>
        <p:blipFill>
          <a:blip r:embed="rId14" cstate="print"/>
          <a:srcRect b="25000"/>
          <a:stretch>
            <a:fillRect/>
          </a:stretch>
        </p:blipFill>
        <p:spPr>
          <a:xfrm>
            <a:off x="0" y="642918"/>
            <a:ext cx="9144000" cy="5143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10 (1).jpg"/>
          <p:cNvPicPr>
            <a:picLocks noChangeAspect="1"/>
          </p:cNvPicPr>
          <p:nvPr/>
        </p:nvPicPr>
        <p:blipFill>
          <a:blip r:embed="rId15" cstate="print"/>
          <a:srcRect l="7812" r="18750"/>
          <a:stretch>
            <a:fillRect/>
          </a:stretch>
        </p:blipFill>
        <p:spPr>
          <a:xfrm>
            <a:off x="0" y="0"/>
            <a:ext cx="671517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73" y="285728"/>
            <a:ext cx="3643325" cy="600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6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6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6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6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6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Концепція діяльності:</a:t>
            </a:r>
          </a:p>
        </p:txBody>
      </p:sp>
      <p:sp>
        <p:nvSpPr>
          <p:cNvPr id="11" name="Сердце 10"/>
          <p:cNvSpPr/>
          <p:nvPr/>
        </p:nvSpPr>
        <p:spPr>
          <a:xfrm>
            <a:off x="1619672" y="1628800"/>
            <a:ext cx="5832648" cy="4536504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7" name="Сердце 9"/>
          <p:cNvSpPr>
            <a:spLocks/>
          </p:cNvSpPr>
          <p:nvPr/>
        </p:nvSpPr>
        <p:spPr bwMode="auto">
          <a:xfrm rot="19974712">
            <a:off x="2122695" y="2404360"/>
            <a:ext cx="1924050" cy="1724025"/>
          </a:xfrm>
          <a:custGeom>
            <a:avLst/>
            <a:gdLst>
              <a:gd name="T0" fmla="*/ 962025 w 1924050"/>
              <a:gd name="T1" fmla="*/ 431006 h 1724025"/>
              <a:gd name="T2" fmla="*/ 962025 w 1924050"/>
              <a:gd name="T3" fmla="*/ 1724025 h 1724025"/>
              <a:gd name="T4" fmla="*/ 962025 w 1924050"/>
              <a:gd name="T5" fmla="*/ 431006 h 17240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4050" h="1724025">
                <a:moveTo>
                  <a:pt x="962025" y="431006"/>
                </a:moveTo>
                <a:cubicBezTo>
                  <a:pt x="1362869" y="-574675"/>
                  <a:pt x="2926159" y="431006"/>
                  <a:pt x="962025" y="1724025"/>
                </a:cubicBezTo>
                <a:cubicBezTo>
                  <a:pt x="-1002109" y="431006"/>
                  <a:pt x="561181" y="-574675"/>
                  <a:pt x="962025" y="431006"/>
                </a:cubicBezTo>
                <a:close/>
              </a:path>
            </a:pathLst>
          </a:cu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 rot="2081890">
            <a:off x="4963628" y="2311170"/>
            <a:ext cx="1924050" cy="1724025"/>
            <a:chOff x="4440" y="5774"/>
            <a:chExt cx="3030" cy="2715"/>
          </a:xfrm>
        </p:grpSpPr>
        <p:sp>
          <p:nvSpPr>
            <p:cNvPr id="1029" name="Сердце 24"/>
            <p:cNvSpPr>
              <a:spLocks/>
            </p:cNvSpPr>
            <p:nvPr/>
          </p:nvSpPr>
          <p:spPr bwMode="auto">
            <a:xfrm>
              <a:off x="4440" y="5774"/>
              <a:ext cx="3030" cy="2715"/>
            </a:xfrm>
            <a:custGeom>
              <a:avLst/>
              <a:gdLst>
                <a:gd name="T0" fmla="*/ 962025 w 1924050"/>
                <a:gd name="T1" fmla="*/ 431006 h 1724025"/>
                <a:gd name="T2" fmla="*/ 962025 w 1924050"/>
                <a:gd name="T3" fmla="*/ 1724025 h 1724025"/>
                <a:gd name="T4" fmla="*/ 962025 w 1924050"/>
                <a:gd name="T5" fmla="*/ 431006 h 17240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050" h="1724025">
                  <a:moveTo>
                    <a:pt x="962025" y="431006"/>
                  </a:moveTo>
                  <a:cubicBezTo>
                    <a:pt x="1362869" y="-574675"/>
                    <a:pt x="2926159" y="431006"/>
                    <a:pt x="962025" y="1724025"/>
                  </a:cubicBezTo>
                  <a:cubicBezTo>
                    <a:pt x="-1002109" y="431006"/>
                    <a:pt x="561181" y="-574675"/>
                    <a:pt x="962025" y="431006"/>
                  </a:cubicBezTo>
                  <a:close/>
                </a:path>
              </a:pathLst>
            </a:custGeom>
            <a:solidFill>
              <a:srgbClr val="D99694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0" name="Сердце 27"/>
            <p:cNvSpPr>
              <a:spLocks/>
            </p:cNvSpPr>
            <p:nvPr/>
          </p:nvSpPr>
          <p:spPr bwMode="auto">
            <a:xfrm rot="4252363">
              <a:off x="4615" y="6200"/>
              <a:ext cx="720" cy="675"/>
            </a:xfrm>
            <a:custGeom>
              <a:avLst/>
              <a:gdLst>
                <a:gd name="T0" fmla="*/ 228600 w 457200"/>
                <a:gd name="T1" fmla="*/ 107156 h 428625"/>
                <a:gd name="T2" fmla="*/ 228600 w 457200"/>
                <a:gd name="T3" fmla="*/ 428625 h 428625"/>
                <a:gd name="T4" fmla="*/ 228600 w 457200"/>
                <a:gd name="T5" fmla="*/ 107156 h 4286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7200" h="428625">
                  <a:moveTo>
                    <a:pt x="228600" y="107156"/>
                  </a:moveTo>
                  <a:cubicBezTo>
                    <a:pt x="323850" y="-142875"/>
                    <a:pt x="695325" y="107156"/>
                    <a:pt x="228600" y="428625"/>
                  </a:cubicBezTo>
                  <a:cubicBezTo>
                    <a:pt x="-238125" y="107156"/>
                    <a:pt x="133350" y="-142875"/>
                    <a:pt x="228600" y="107156"/>
                  </a:cubicBezTo>
                  <a:close/>
                </a:path>
              </a:pathLst>
            </a:custGeom>
            <a:solidFill>
              <a:srgbClr val="D9969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1" name="Сердце 28"/>
            <p:cNvSpPr>
              <a:spLocks/>
            </p:cNvSpPr>
            <p:nvPr/>
          </p:nvSpPr>
          <p:spPr bwMode="auto">
            <a:xfrm rot="673589">
              <a:off x="4920" y="7032"/>
              <a:ext cx="720" cy="675"/>
            </a:xfrm>
            <a:custGeom>
              <a:avLst/>
              <a:gdLst>
                <a:gd name="T0" fmla="*/ 228600 w 457200"/>
                <a:gd name="T1" fmla="*/ 107156 h 428625"/>
                <a:gd name="T2" fmla="*/ 228600 w 457200"/>
                <a:gd name="T3" fmla="*/ 428625 h 428625"/>
                <a:gd name="T4" fmla="*/ 228600 w 457200"/>
                <a:gd name="T5" fmla="*/ 107156 h 4286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7200" h="428625">
                  <a:moveTo>
                    <a:pt x="228600" y="107156"/>
                  </a:moveTo>
                  <a:cubicBezTo>
                    <a:pt x="323850" y="-142875"/>
                    <a:pt x="695325" y="107156"/>
                    <a:pt x="228600" y="428625"/>
                  </a:cubicBezTo>
                  <a:cubicBezTo>
                    <a:pt x="-238125" y="107156"/>
                    <a:pt x="133350" y="-142875"/>
                    <a:pt x="228600" y="107156"/>
                  </a:cubicBezTo>
                  <a:close/>
                </a:path>
              </a:pathLst>
            </a:custGeom>
            <a:solidFill>
              <a:srgbClr val="D9969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2" name="Сердце 29"/>
            <p:cNvSpPr>
              <a:spLocks/>
            </p:cNvSpPr>
            <p:nvPr/>
          </p:nvSpPr>
          <p:spPr bwMode="auto">
            <a:xfrm rot="853802">
              <a:off x="6633" y="6315"/>
              <a:ext cx="720" cy="675"/>
            </a:xfrm>
            <a:custGeom>
              <a:avLst/>
              <a:gdLst>
                <a:gd name="T0" fmla="*/ 228600 w 457200"/>
                <a:gd name="T1" fmla="*/ 107156 h 428625"/>
                <a:gd name="T2" fmla="*/ 228600 w 457200"/>
                <a:gd name="T3" fmla="*/ 428625 h 428625"/>
                <a:gd name="T4" fmla="*/ 228600 w 457200"/>
                <a:gd name="T5" fmla="*/ 107156 h 4286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7200" h="428625">
                  <a:moveTo>
                    <a:pt x="228600" y="107156"/>
                  </a:moveTo>
                  <a:cubicBezTo>
                    <a:pt x="323850" y="-142875"/>
                    <a:pt x="695325" y="107156"/>
                    <a:pt x="228600" y="428625"/>
                  </a:cubicBezTo>
                  <a:cubicBezTo>
                    <a:pt x="-238125" y="107156"/>
                    <a:pt x="133350" y="-142875"/>
                    <a:pt x="228600" y="107156"/>
                  </a:cubicBezTo>
                  <a:close/>
                </a:path>
              </a:pathLst>
            </a:custGeom>
            <a:solidFill>
              <a:srgbClr val="D9969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3" name="Сердце 30"/>
            <p:cNvSpPr>
              <a:spLocks/>
            </p:cNvSpPr>
            <p:nvPr/>
          </p:nvSpPr>
          <p:spPr bwMode="auto">
            <a:xfrm>
              <a:off x="5699" y="6540"/>
              <a:ext cx="720" cy="675"/>
            </a:xfrm>
            <a:custGeom>
              <a:avLst/>
              <a:gdLst>
                <a:gd name="T0" fmla="*/ 228600 w 457200"/>
                <a:gd name="T1" fmla="*/ 107156 h 428625"/>
                <a:gd name="T2" fmla="*/ 228600 w 457200"/>
                <a:gd name="T3" fmla="*/ 428625 h 428625"/>
                <a:gd name="T4" fmla="*/ 228600 w 457200"/>
                <a:gd name="T5" fmla="*/ 107156 h 4286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7200" h="428625">
                  <a:moveTo>
                    <a:pt x="228600" y="107156"/>
                  </a:moveTo>
                  <a:cubicBezTo>
                    <a:pt x="323850" y="-142875"/>
                    <a:pt x="695325" y="107156"/>
                    <a:pt x="228600" y="428625"/>
                  </a:cubicBezTo>
                  <a:cubicBezTo>
                    <a:pt x="-238125" y="107156"/>
                    <a:pt x="133350" y="-142875"/>
                    <a:pt x="228600" y="107156"/>
                  </a:cubicBezTo>
                  <a:close/>
                </a:path>
              </a:pathLst>
            </a:custGeom>
            <a:solidFill>
              <a:srgbClr val="D9969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4" name="Сердце 31"/>
            <p:cNvSpPr>
              <a:spLocks/>
            </p:cNvSpPr>
            <p:nvPr/>
          </p:nvSpPr>
          <p:spPr bwMode="auto">
            <a:xfrm>
              <a:off x="6000" y="7365"/>
              <a:ext cx="720" cy="675"/>
            </a:xfrm>
            <a:custGeom>
              <a:avLst/>
              <a:gdLst>
                <a:gd name="T0" fmla="*/ 228600 w 457200"/>
                <a:gd name="T1" fmla="*/ 107156 h 428625"/>
                <a:gd name="T2" fmla="*/ 228600 w 457200"/>
                <a:gd name="T3" fmla="*/ 428625 h 428625"/>
                <a:gd name="T4" fmla="*/ 228600 w 457200"/>
                <a:gd name="T5" fmla="*/ 107156 h 4286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7200" h="428625">
                  <a:moveTo>
                    <a:pt x="228600" y="107156"/>
                  </a:moveTo>
                  <a:cubicBezTo>
                    <a:pt x="323850" y="-142875"/>
                    <a:pt x="695325" y="107156"/>
                    <a:pt x="228600" y="428625"/>
                  </a:cubicBezTo>
                  <a:cubicBezTo>
                    <a:pt x="-238125" y="107156"/>
                    <a:pt x="133350" y="-142875"/>
                    <a:pt x="228600" y="107156"/>
                  </a:cubicBezTo>
                  <a:close/>
                </a:path>
              </a:pathLst>
            </a:custGeom>
            <a:solidFill>
              <a:srgbClr val="D99694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22" name="Рисунок 21" descr="5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149080"/>
            <a:ext cx="1857375" cy="1638300"/>
          </a:xfrm>
          <a:prstGeom prst="rect">
            <a:avLst/>
          </a:prstGeom>
        </p:spPr>
      </p:pic>
      <p:pic>
        <p:nvPicPr>
          <p:cNvPr id="13" name="richard-clayderman-lunnoe-tango_(mp3CC.bi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11" grpId="0" animBg="1"/>
      <p:bldP spid="10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u5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3286"/>
            <a:ext cx="9144000" cy="7184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02024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362</Words>
  <Application>Microsoft Office PowerPoint</Application>
  <PresentationFormat>Экран (4:3)</PresentationFormat>
  <Paragraphs>55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“Співдружність сердець”</vt:lpstr>
      <vt:lpstr>Презентация PowerPoint</vt:lpstr>
      <vt:lpstr>«Організація освітнього процесу на засадах педагогіки партнерства»</vt:lpstr>
      <vt:lpstr>Презентация PowerPoint</vt:lpstr>
      <vt:lpstr>“Я-КОНЦЕПЦІЯ”</vt:lpstr>
      <vt:lpstr>Завдання  для розумової гімнастики:</vt:lpstr>
      <vt:lpstr>Мій досвід – творча співпраця</vt:lpstr>
      <vt:lpstr>Концепція діяльності:</vt:lpstr>
      <vt:lpstr>Дякую за увагу!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“Співдружність сердець”</dc:title>
  <dc:creator>мама</dc:creator>
  <cp:lastModifiedBy>Користувач</cp:lastModifiedBy>
  <cp:revision>93</cp:revision>
  <dcterms:created xsi:type="dcterms:W3CDTF">2018-11-21T23:07:03Z</dcterms:created>
  <dcterms:modified xsi:type="dcterms:W3CDTF">2019-01-28T14:20:48Z</dcterms:modified>
</cp:coreProperties>
</file>