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2"/>
  </p:notesMasterIdLst>
  <p:sldIdLst>
    <p:sldId id="282" r:id="rId2"/>
    <p:sldId id="256" r:id="rId3"/>
    <p:sldId id="285" r:id="rId4"/>
    <p:sldId id="286" r:id="rId5"/>
    <p:sldId id="288" r:id="rId6"/>
    <p:sldId id="287" r:id="rId7"/>
    <p:sldId id="289" r:id="rId8"/>
    <p:sldId id="290" r:id="rId9"/>
    <p:sldId id="291" r:id="rId10"/>
    <p:sldId id="284" r:id="rId11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6024" autoAdjust="0"/>
    <p:restoredTop sz="94660"/>
  </p:normalViewPr>
  <p:slideViewPr>
    <p:cSldViewPr snapToGrid="0">
      <p:cViewPr varScale="1">
        <p:scale>
          <a:sx n="88" d="100"/>
          <a:sy n="88" d="100"/>
        </p:scale>
        <p:origin x="-418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F3F587C-FCDE-4E83-9659-88E467646825}" type="doc">
      <dgm:prSet loTypeId="urn:microsoft.com/office/officeart/2005/8/layout/arrow5" loCatId="process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4364E0C6-8F89-4EA2-9058-34009DF43009}">
      <dgm:prSet phldrT="[Текст]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dirty="0" smtClean="0"/>
            <a:t>З уроку в урок</a:t>
          </a:r>
          <a:endParaRPr lang="ru-RU" dirty="0"/>
        </a:p>
      </dgm:t>
    </dgm:pt>
    <dgm:pt modelId="{C6B7FDB7-76DA-4578-BF25-2C1444336B5F}" type="parTrans" cxnId="{CE2E2B71-46F5-4503-8CB4-13743C074901}">
      <dgm:prSet/>
      <dgm:spPr/>
      <dgm:t>
        <a:bodyPr/>
        <a:lstStyle/>
        <a:p>
          <a:endParaRPr lang="ru-RU"/>
        </a:p>
      </dgm:t>
    </dgm:pt>
    <dgm:pt modelId="{D436EDC9-F3E5-42F8-ACBC-5D8970091B8E}" type="sibTrans" cxnId="{CE2E2B71-46F5-4503-8CB4-13743C074901}">
      <dgm:prSet/>
      <dgm:spPr/>
      <dgm:t>
        <a:bodyPr/>
        <a:lstStyle/>
        <a:p>
          <a:endParaRPr lang="ru-RU"/>
        </a:p>
      </dgm:t>
    </dgm:pt>
    <dgm:pt modelId="{AE549588-92EF-47BF-BD4A-B6445BEB7722}">
      <dgm:prSet phldrT="[Текст]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dirty="0" smtClean="0"/>
            <a:t>З року в рік</a:t>
          </a:r>
          <a:endParaRPr lang="ru-RU" dirty="0"/>
        </a:p>
      </dgm:t>
    </dgm:pt>
    <dgm:pt modelId="{4639B7E5-6067-4A9B-9FB1-AC201BBE16D0}" type="parTrans" cxnId="{6C0755CC-CC80-413D-B73F-E77483F18BE6}">
      <dgm:prSet/>
      <dgm:spPr/>
      <dgm:t>
        <a:bodyPr/>
        <a:lstStyle/>
        <a:p>
          <a:endParaRPr lang="ru-RU"/>
        </a:p>
      </dgm:t>
    </dgm:pt>
    <dgm:pt modelId="{1C802316-E3F5-4D1D-935C-7052C934DB21}" type="sibTrans" cxnId="{6C0755CC-CC80-413D-B73F-E77483F18BE6}">
      <dgm:prSet/>
      <dgm:spPr/>
      <dgm:t>
        <a:bodyPr/>
        <a:lstStyle/>
        <a:p>
          <a:endParaRPr lang="ru-RU"/>
        </a:p>
      </dgm:t>
    </dgm:pt>
    <dgm:pt modelId="{E337F242-D929-47FF-83D5-9DD0C9C89B0A}" type="pres">
      <dgm:prSet presAssocID="{EF3F587C-FCDE-4E83-9659-88E46764682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62D7665-039C-4711-B52B-3A17A07BEDD4}" type="pres">
      <dgm:prSet presAssocID="{4364E0C6-8F89-4EA2-9058-34009DF43009}" presName="arrow" presStyleLbl="node1" presStyleIdx="0" presStyleCnt="2" custRadScaleRad="135379" custRadScaleInc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B37300-A928-4517-B7D5-9A993E717C8C}" type="pres">
      <dgm:prSet presAssocID="{AE549588-92EF-47BF-BD4A-B6445BEB7722}" presName="arrow" presStyleLbl="node1" presStyleIdx="1" presStyleCnt="2" custScaleY="1000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EBE6A5D-389A-4E00-88B3-3FA688B2FD09}" type="presOf" srcId="{4364E0C6-8F89-4EA2-9058-34009DF43009}" destId="{662D7665-039C-4711-B52B-3A17A07BEDD4}" srcOrd="0" destOrd="0" presId="urn:microsoft.com/office/officeart/2005/8/layout/arrow5"/>
    <dgm:cxn modelId="{CE2E2B71-46F5-4503-8CB4-13743C074901}" srcId="{EF3F587C-FCDE-4E83-9659-88E467646825}" destId="{4364E0C6-8F89-4EA2-9058-34009DF43009}" srcOrd="0" destOrd="0" parTransId="{C6B7FDB7-76DA-4578-BF25-2C1444336B5F}" sibTransId="{D436EDC9-F3E5-42F8-ACBC-5D8970091B8E}"/>
    <dgm:cxn modelId="{6C0755CC-CC80-413D-B73F-E77483F18BE6}" srcId="{EF3F587C-FCDE-4E83-9659-88E467646825}" destId="{AE549588-92EF-47BF-BD4A-B6445BEB7722}" srcOrd="1" destOrd="0" parTransId="{4639B7E5-6067-4A9B-9FB1-AC201BBE16D0}" sibTransId="{1C802316-E3F5-4D1D-935C-7052C934DB21}"/>
    <dgm:cxn modelId="{321EC9E9-45C6-4278-B7C4-8A8FB43BB192}" type="presOf" srcId="{AE549588-92EF-47BF-BD4A-B6445BEB7722}" destId="{3CB37300-A928-4517-B7D5-9A993E717C8C}" srcOrd="0" destOrd="0" presId="urn:microsoft.com/office/officeart/2005/8/layout/arrow5"/>
    <dgm:cxn modelId="{66D6DF7C-7364-41F5-9CFE-A7BF31E13583}" type="presOf" srcId="{EF3F587C-FCDE-4E83-9659-88E467646825}" destId="{E337F242-D929-47FF-83D5-9DD0C9C89B0A}" srcOrd="0" destOrd="0" presId="urn:microsoft.com/office/officeart/2005/8/layout/arrow5"/>
    <dgm:cxn modelId="{45F46F06-9BFD-49DE-9F5E-1A606E6BDD1D}" type="presParOf" srcId="{E337F242-D929-47FF-83D5-9DD0C9C89B0A}" destId="{662D7665-039C-4711-B52B-3A17A07BEDD4}" srcOrd="0" destOrd="0" presId="urn:microsoft.com/office/officeart/2005/8/layout/arrow5"/>
    <dgm:cxn modelId="{1FD02D35-2DE7-46CA-8DDF-843D998C152A}" type="presParOf" srcId="{E337F242-D929-47FF-83D5-9DD0C9C89B0A}" destId="{3CB37300-A928-4517-B7D5-9A993E717C8C}" srcOrd="1" destOrd="0" presId="urn:microsoft.com/office/officeart/2005/8/layout/arrow5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D8A663-1892-449F-B85C-E32E99429CAC}" type="datetimeFigureOut">
              <a:rPr lang="uk-UA" smtClean="0"/>
              <a:pPr/>
              <a:t>03.02.2019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E34223-7759-4695-B1C1-B35864B574F7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9193557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CB833-A186-48E2-B102-2F869175B66E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85800" y="5349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508000" y="4853412"/>
            <a:ext cx="112776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79F6A-6688-47B3-8E2F-560DA6772100}" type="datetimeFigureOut">
              <a:rPr lang="uk-UA" smtClean="0"/>
              <a:pPr/>
              <a:t>03.02.2019</a:t>
            </a:fld>
            <a:endParaRPr lang="uk-UA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698D7852-4933-4E26-8DD3-20FF4998F65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79F6A-6688-47B3-8E2F-560DA6772100}" type="datetimeFigureOut">
              <a:rPr lang="uk-UA" smtClean="0"/>
              <a:pPr/>
              <a:t>03.02.2019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D7852-4933-4E26-8DD3-20FF4998F65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144000" y="549277"/>
            <a:ext cx="2438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549277"/>
            <a:ext cx="83312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79F6A-6688-47B3-8E2F-560DA6772100}" type="datetimeFigureOut">
              <a:rPr lang="uk-UA" smtClean="0"/>
              <a:pPr/>
              <a:t>03.02.2019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D7852-4933-4E26-8DD3-20FF4998F65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79F6A-6688-47B3-8E2F-560DA6772100}" type="datetimeFigureOut">
              <a:rPr lang="uk-UA" smtClean="0"/>
              <a:pPr/>
              <a:t>03.02.2019</a:t>
            </a:fld>
            <a:endParaRPr lang="uk-UA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/>
          <a:p>
            <a:endParaRPr lang="uk-UA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698D7852-4933-4E26-8DD3-20FF4998F65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85800" y="3444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79F6A-6688-47B3-8E2F-560DA6772100}" type="datetimeFigureOut">
              <a:rPr lang="uk-UA" smtClean="0"/>
              <a:pPr/>
              <a:t>03.02.2019</a:t>
            </a:fld>
            <a:endParaRPr lang="uk-UA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D7852-4933-4E26-8DD3-20FF4998F658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40633" y="2947086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79F6A-6688-47B3-8E2F-560DA6772100}" type="datetimeFigureOut">
              <a:rPr lang="uk-UA" smtClean="0"/>
              <a:pPr/>
              <a:t>03.02.2019</a:t>
            </a:fld>
            <a:endParaRPr lang="uk-UA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D7852-4933-4E26-8DD3-20FF4998F65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406400" y="5410200"/>
            <a:ext cx="114808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75259" y="666750"/>
            <a:ext cx="57207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6193367" y="666750"/>
            <a:ext cx="572298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375259" y="1316038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6198307" y="1316038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79F6A-6688-47B3-8E2F-560DA6772100}" type="datetimeFigureOut">
              <a:rPr lang="uk-UA" smtClean="0"/>
              <a:pPr/>
              <a:t>03.02.2019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6888"/>
          </a:xfrm>
        </p:spPr>
        <p:txBody>
          <a:bodyPr/>
          <a:lstStyle/>
          <a:p>
            <a:fld id="{698D7852-4933-4E26-8DD3-20FF4998F658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685800" y="601980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79F6A-6688-47B3-8E2F-560DA6772100}" type="datetimeFigureOut">
              <a:rPr lang="uk-UA" smtClean="0"/>
              <a:pPr/>
              <a:t>03.02.2019</a:t>
            </a:fld>
            <a:endParaRPr lang="uk-UA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D7852-4933-4E26-8DD3-20FF4998F65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79F6A-6688-47B3-8E2F-560DA6772100}" type="datetimeFigureOut">
              <a:rPr lang="uk-UA" smtClean="0"/>
              <a:pPr/>
              <a:t>03.02.2019</a:t>
            </a:fld>
            <a:endParaRPr lang="uk-UA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D7852-4933-4E26-8DD3-20FF4998F65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85800" y="5849118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609600" y="5486400"/>
            <a:ext cx="112776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609601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7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79F6A-6688-47B3-8E2F-560DA6772100}" type="datetimeFigureOut">
              <a:rPr lang="uk-UA" smtClean="0"/>
              <a:pPr/>
              <a:t>03.02.2019</a:t>
            </a:fld>
            <a:endParaRPr lang="uk-UA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D7852-4933-4E26-8DD3-20FF4998F65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4673600" y="616634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79F6A-6688-47B3-8E2F-560DA6772100}" type="datetimeFigureOut">
              <a:rPr lang="uk-UA" smtClean="0"/>
              <a:pPr/>
              <a:t>03.02.2019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D7852-4933-4E26-8DD3-20FF4998F658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508000" y="5533218"/>
            <a:ext cx="78232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406400" y="1554163"/>
            <a:ext cx="115824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4F79F6A-6688-47B3-8E2F-560DA6772100}" type="datetimeFigureOut">
              <a:rPr lang="uk-UA" smtClean="0"/>
              <a:pPr/>
              <a:t>03.02.2019</a:t>
            </a:fld>
            <a:endParaRPr lang="uk-UA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98D7852-4933-4E26-8DD3-20FF4998F658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685800" y="105798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9404" y="1518249"/>
            <a:ext cx="860053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i="1" dirty="0" smtClean="0">
                <a:solidFill>
                  <a:schemeClr val="accent2">
                    <a:lumMod val="75000"/>
                  </a:schemeClr>
                </a:solidFill>
              </a:rPr>
              <a:t>Критичне мислення як засіб формування ключових </a:t>
            </a:r>
            <a:r>
              <a:rPr lang="uk-UA" sz="3200" b="1" i="1" dirty="0" err="1" smtClean="0">
                <a:solidFill>
                  <a:schemeClr val="accent2">
                    <a:lumMod val="75000"/>
                  </a:schemeClr>
                </a:solidFill>
              </a:rPr>
              <a:t>компетентностей</a:t>
            </a:r>
            <a:r>
              <a:rPr lang="uk-UA" sz="3200" b="1" i="1" dirty="0" smtClean="0">
                <a:solidFill>
                  <a:schemeClr val="accent2">
                    <a:lumMod val="75000"/>
                  </a:schemeClr>
                </a:solidFill>
              </a:rPr>
              <a:t> молодших школярів  </a:t>
            </a:r>
            <a:endParaRPr lang="uk-UA" sz="32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uk-UA" sz="3200" b="1" i="1" dirty="0" smtClean="0">
                <a:solidFill>
                  <a:schemeClr val="accent2">
                    <a:lumMod val="75000"/>
                  </a:schemeClr>
                </a:solidFill>
              </a:rPr>
              <a:t>                                                     </a:t>
            </a:r>
            <a:endParaRPr lang="uk-UA" sz="32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uk-UA" sz="3200" b="1" i="1" dirty="0" smtClean="0">
                <a:solidFill>
                  <a:schemeClr val="accent2">
                    <a:lumMod val="75000"/>
                  </a:schemeClr>
                </a:solidFill>
              </a:rPr>
              <a:t> </a:t>
            </a:r>
            <a:endParaRPr lang="uk-UA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38158" y="3959525"/>
            <a:ext cx="63059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i="1" dirty="0" smtClean="0">
                <a:solidFill>
                  <a:schemeClr val="accent2">
                    <a:lumMod val="75000"/>
                  </a:schemeClr>
                </a:solidFill>
              </a:rPr>
              <a:t>З досвіду роботи вчителя початкових класів </a:t>
            </a:r>
          </a:p>
          <a:p>
            <a:r>
              <a:rPr lang="uk-UA" sz="2000" b="1" i="1" dirty="0" smtClean="0">
                <a:solidFill>
                  <a:schemeClr val="accent2">
                    <a:lumMod val="75000"/>
                  </a:schemeClr>
                </a:solidFill>
              </a:rPr>
              <a:t>Оксани </a:t>
            </a:r>
            <a:r>
              <a:rPr lang="uk-UA" sz="2000" b="1" i="1" dirty="0" err="1" smtClean="0">
                <a:solidFill>
                  <a:schemeClr val="accent2">
                    <a:lumMod val="75000"/>
                  </a:schemeClr>
                </a:solidFill>
              </a:rPr>
              <a:t>Добровольської</a:t>
            </a:r>
            <a:endParaRPr lang="uk-UA" sz="20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01661" y="189781"/>
            <a:ext cx="7755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</a:rPr>
              <a:t>Тернопільська загальноосвітня школа </a:t>
            </a:r>
            <a:r>
              <a:rPr lang="uk-UA" b="1" dirty="0" err="1" smtClean="0">
                <a:solidFill>
                  <a:schemeClr val="accent2">
                    <a:lumMod val="75000"/>
                  </a:schemeClr>
                </a:solidFill>
              </a:rPr>
              <a:t>І-ІІІст</a:t>
            </a:r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</a:rPr>
              <a:t>. №14 ім. Б. Лепкого </a:t>
            </a:r>
            <a:endParaRPr lang="uk-UA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3314" name="AutoShape 2" descr="Ð ÐµÐ·ÑÐ»ÑÑÐ°Ñ Ð¿Ð¾ÑÑÐºÑ Ð·Ð¾Ð±ÑÐ°Ð¶ÐµÐ½Ñ Ð·Ð° Ð·Ð°Ð¿Ð¸ÑÐ¾Ð¼ &quot;ÐºÑÐ¸ÑÐ¸ÑÐ½Ðµ Ð¼Ð¸ÑÐ»ÐµÐ½Ð½Ñ Ð² Ð¿Ð¾ÑÐ°ÑÐºÐ¾Ð²ÑÐ¹ ÑÐºÐ¾Ð»Ñ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6" name="Рисунок 5" descr="C:\Users\User\Desktop\Platforma-Krytychne-myslennya-1024x536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71802" y="4822166"/>
            <a:ext cx="2009955" cy="157000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bg2">
                <a:lumMod val="9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Рисунок 6" descr="D:\ОКСАНА\з телефона фотки\(Без теми) (1)\пам. тел\IMG_20171223_14210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1049261" y="2957022"/>
            <a:ext cx="3020569" cy="395589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bg2">
                <a:lumMod val="9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 noChangeArrowheads="1"/>
          </p:cNvSpPr>
          <p:nvPr>
            <p:ph idx="4294967295"/>
          </p:nvPr>
        </p:nvSpPr>
        <p:spPr>
          <a:xfrm>
            <a:off x="1449237" y="112593"/>
            <a:ext cx="10363200" cy="2786062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</a:pPr>
            <a:r>
              <a:rPr lang="uk-UA" altLang="ru-RU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«Любіть життя, цінуйте кожну його хвилину, несіть радість іншим, у книгах шукайте істину, у людях – мудрість ...»</a:t>
            </a:r>
            <a:endParaRPr lang="ru-RU" altLang="ru-RU" b="1" i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93124" y="2406770"/>
            <a:ext cx="6230346" cy="379867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bg2">
                <a:lumMod val="9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355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0551" y="1700766"/>
            <a:ext cx="5130896" cy="32076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bg2">
                <a:lumMod val="9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39185" y="5589588"/>
            <a:ext cx="4895849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altLang="ru-RU" sz="3200" b="1" i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</a:rPr>
              <a:t>Дякую за увагу!</a:t>
            </a:r>
            <a:endParaRPr lang="ru-RU" altLang="ru-RU" sz="3200" b="1" i="1" dirty="0">
              <a:solidFill>
                <a:schemeClr val="accent2">
                  <a:lumMod val="75000"/>
                </a:schemeClr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" dur="20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3" dur="20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4333336" y="1097531"/>
            <a:ext cx="7510732" cy="1655763"/>
          </a:xfrm>
        </p:spPr>
        <p:txBody>
          <a:bodyPr>
            <a:normAutofit fontScale="62500" lnSpcReduction="20000"/>
          </a:bodyPr>
          <a:lstStyle/>
          <a:p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</a:rPr>
              <a:t>Освіта, яка не вчить жити успішно в сучасному світі, не має ніякої цінності. Кожен із нас приходить у життя із природженою здатністю жити щасливо і успішно. А ми повинні збагатити цю здатність знаннями і навичками, які б допомогли нам реалізувати її якомога ефективніше.                          Р. Т. </a:t>
            </a:r>
            <a:r>
              <a:rPr lang="uk-UA" b="1" dirty="0" err="1" smtClean="0">
                <a:solidFill>
                  <a:schemeClr val="accent2">
                    <a:lumMod val="75000"/>
                  </a:schemeClr>
                </a:solidFill>
              </a:rPr>
              <a:t>Кіосакі</a:t>
            </a:r>
            <a:endParaRPr lang="uk-UA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Рисунок 4" descr="C:\Users\User\Desktop\фото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8843" y="215821"/>
            <a:ext cx="4020243" cy="389035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bg2">
                <a:lumMod val="9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Picture 2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00189" y="2962913"/>
            <a:ext cx="5782671" cy="32527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bg2">
                <a:lumMod val="9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664253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>
                <a:solidFill>
                  <a:schemeClr val="tx2">
                    <a:lumMod val="75000"/>
                  </a:schemeClr>
                </a:solidFill>
              </a:rPr>
              <a:t>Навички для успішного майбутнього</a:t>
            </a:r>
            <a:endParaRPr lang="uk-UA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098" name="Picture 2" descr="inf_skills_ukr_696x704_rgb_72pdi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462799" y="1171062"/>
            <a:ext cx="7060763" cy="56869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295272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4"/>
          <p:cNvGrpSpPr/>
          <p:nvPr/>
        </p:nvGrpSpPr>
        <p:grpSpPr>
          <a:xfrm>
            <a:off x="2104099" y="2030975"/>
            <a:ext cx="6667547" cy="4318068"/>
            <a:chOff x="1928776" y="2143109"/>
            <a:chExt cx="4372005" cy="4505651"/>
          </a:xfrm>
        </p:grpSpPr>
        <p:sp>
          <p:nvSpPr>
            <p:cNvPr id="6" name="Овал 5"/>
            <p:cNvSpPr/>
            <p:nvPr/>
          </p:nvSpPr>
          <p:spPr>
            <a:xfrm>
              <a:off x="2414274" y="2233093"/>
              <a:ext cx="3443621" cy="1195907"/>
            </a:xfrm>
            <a:prstGeom prst="ellips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Полилиния 8"/>
            <p:cNvSpPr/>
            <p:nvPr/>
          </p:nvSpPr>
          <p:spPr>
            <a:xfrm>
              <a:off x="4241357" y="2395063"/>
              <a:ext cx="1453123" cy="1176813"/>
            </a:xfrm>
            <a:custGeom>
              <a:avLst/>
              <a:gdLst>
                <a:gd name="connsiteX0" fmla="*/ 0 w 1453123"/>
                <a:gd name="connsiteY0" fmla="*/ 638053 h 1276106"/>
                <a:gd name="connsiteX1" fmla="*/ 247136 w 1453123"/>
                <a:gd name="connsiteY1" fmla="*/ 158626 h 1276106"/>
                <a:gd name="connsiteX2" fmla="*/ 726564 w 1453123"/>
                <a:gd name="connsiteY2" fmla="*/ 1 h 1276106"/>
                <a:gd name="connsiteX3" fmla="*/ 1205991 w 1453123"/>
                <a:gd name="connsiteY3" fmla="*/ 158627 h 1276106"/>
                <a:gd name="connsiteX4" fmla="*/ 1453125 w 1453123"/>
                <a:gd name="connsiteY4" fmla="*/ 638055 h 1276106"/>
                <a:gd name="connsiteX5" fmla="*/ 1205990 w 1453123"/>
                <a:gd name="connsiteY5" fmla="*/ 1117482 h 1276106"/>
                <a:gd name="connsiteX6" fmla="*/ 726563 w 1453123"/>
                <a:gd name="connsiteY6" fmla="*/ 1276108 h 1276106"/>
                <a:gd name="connsiteX7" fmla="*/ 247136 w 1453123"/>
                <a:gd name="connsiteY7" fmla="*/ 1117482 h 1276106"/>
                <a:gd name="connsiteX8" fmla="*/ 2 w 1453123"/>
                <a:gd name="connsiteY8" fmla="*/ 638054 h 1276106"/>
                <a:gd name="connsiteX9" fmla="*/ 0 w 1453123"/>
                <a:gd name="connsiteY9" fmla="*/ 638053 h 1276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53123" h="1276106">
                  <a:moveTo>
                    <a:pt x="0" y="638053"/>
                  </a:moveTo>
                  <a:cubicBezTo>
                    <a:pt x="0" y="454463"/>
                    <a:pt x="90052" y="279769"/>
                    <a:pt x="247136" y="158626"/>
                  </a:cubicBezTo>
                  <a:cubicBezTo>
                    <a:pt x="379712" y="56384"/>
                    <a:pt x="550123" y="1"/>
                    <a:pt x="726564" y="1"/>
                  </a:cubicBezTo>
                  <a:cubicBezTo>
                    <a:pt x="903004" y="1"/>
                    <a:pt x="1073416" y="56385"/>
                    <a:pt x="1205991" y="158627"/>
                  </a:cubicBezTo>
                  <a:cubicBezTo>
                    <a:pt x="1363075" y="279771"/>
                    <a:pt x="1453125" y="454465"/>
                    <a:pt x="1453125" y="638055"/>
                  </a:cubicBezTo>
                  <a:cubicBezTo>
                    <a:pt x="1453125" y="821645"/>
                    <a:pt x="1363074" y="996339"/>
                    <a:pt x="1205990" y="1117482"/>
                  </a:cubicBezTo>
                  <a:cubicBezTo>
                    <a:pt x="1073414" y="1219725"/>
                    <a:pt x="903003" y="1276108"/>
                    <a:pt x="726563" y="1276108"/>
                  </a:cubicBezTo>
                  <a:cubicBezTo>
                    <a:pt x="550123" y="1276108"/>
                    <a:pt x="379711" y="1219725"/>
                    <a:pt x="247136" y="1117482"/>
                  </a:cubicBezTo>
                  <a:cubicBezTo>
                    <a:pt x="90052" y="996338"/>
                    <a:pt x="1" y="821645"/>
                    <a:pt x="2" y="638054"/>
                  </a:cubicBezTo>
                  <a:cubicBezTo>
                    <a:pt x="1" y="638054"/>
                    <a:pt x="1" y="638053"/>
                    <a:pt x="0" y="638053"/>
                  </a:cubicBezTo>
                  <a:close/>
                </a:path>
              </a:pathLst>
            </a:custGeom>
            <a:ln>
              <a:solidFill>
                <a:schemeClr val="bg2">
                  <a:lumMod val="90000"/>
                </a:schemeClr>
              </a:solidFill>
            </a:ln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spcFirstLastPara="0" vert="horz" wrap="square" lIns="233125" tIns="207201" rIns="233125" bIns="207201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1600" b="1" kern="1200" dirty="0" smtClean="0">
                  <a:solidFill>
                    <a:schemeClr val="bg2">
                      <a:lumMod val="50000"/>
                    </a:schemeClr>
                  </a:solidFill>
                </a:rPr>
                <a:t>Різноманітність прийомів</a:t>
              </a:r>
              <a:endParaRPr lang="ru-RU" sz="1600" b="1" kern="1200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7" name="Стрелка вниз 6"/>
            <p:cNvSpPr/>
            <p:nvPr/>
          </p:nvSpPr>
          <p:spPr>
            <a:xfrm>
              <a:off x="3687954" y="5038685"/>
              <a:ext cx="910834" cy="582934"/>
            </a:xfrm>
            <a:prstGeom prst="downArrow">
              <a:avLst/>
            </a:prstGeom>
            <a:ln>
              <a:solidFill>
                <a:schemeClr val="bg2">
                  <a:lumMod val="90000"/>
                </a:schemeClr>
              </a:solidFill>
            </a:ln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1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Полилиния 7"/>
            <p:cNvSpPr/>
            <p:nvPr/>
          </p:nvSpPr>
          <p:spPr>
            <a:xfrm>
              <a:off x="1928776" y="5555759"/>
              <a:ext cx="4372005" cy="1093001"/>
            </a:xfrm>
            <a:custGeom>
              <a:avLst/>
              <a:gdLst>
                <a:gd name="connsiteX0" fmla="*/ 0 w 4372005"/>
                <a:gd name="connsiteY0" fmla="*/ 0 h 1093001"/>
                <a:gd name="connsiteX1" fmla="*/ 4372005 w 4372005"/>
                <a:gd name="connsiteY1" fmla="*/ 0 h 1093001"/>
                <a:gd name="connsiteX2" fmla="*/ 4372005 w 4372005"/>
                <a:gd name="connsiteY2" fmla="*/ 1093001 h 1093001"/>
                <a:gd name="connsiteX3" fmla="*/ 0 w 4372005"/>
                <a:gd name="connsiteY3" fmla="*/ 1093001 h 1093001"/>
                <a:gd name="connsiteX4" fmla="*/ 0 w 4372005"/>
                <a:gd name="connsiteY4" fmla="*/ 0 h 1093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2005" h="1093001">
                  <a:moveTo>
                    <a:pt x="0" y="0"/>
                  </a:moveTo>
                  <a:lnTo>
                    <a:pt x="4372005" y="0"/>
                  </a:lnTo>
                  <a:lnTo>
                    <a:pt x="4372005" y="1093001"/>
                  </a:lnTo>
                  <a:lnTo>
                    <a:pt x="0" y="1093001"/>
                  </a:lnTo>
                  <a:lnTo>
                    <a:pt x="0" y="0"/>
                  </a:lnTo>
                  <a:close/>
                </a:path>
              </a:pathLst>
            </a:cu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2240" tIns="142240" rIns="142240" bIns="14224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2000" kern="1200" dirty="0" smtClean="0"/>
                <a:t>Свідоме, безперервне продуктивне індивідуальне пізнання</a:t>
              </a:r>
              <a:endParaRPr lang="ru-RU" sz="2000" kern="1200" dirty="0"/>
            </a:p>
          </p:txBody>
        </p:sp>
        <p:sp>
          <p:nvSpPr>
            <p:cNvPr id="10" name="Полилиния 9"/>
            <p:cNvSpPr/>
            <p:nvPr/>
          </p:nvSpPr>
          <p:spPr>
            <a:xfrm>
              <a:off x="2872928" y="2357430"/>
              <a:ext cx="1263154" cy="1105364"/>
            </a:xfrm>
            <a:custGeom>
              <a:avLst/>
              <a:gdLst>
                <a:gd name="connsiteX0" fmla="*/ 0 w 1263154"/>
                <a:gd name="connsiteY0" fmla="*/ 580949 h 1161898"/>
                <a:gd name="connsiteX1" fmla="*/ 204005 w 1263154"/>
                <a:gd name="connsiteY1" fmla="*/ 153376 h 1161898"/>
                <a:gd name="connsiteX2" fmla="*/ 631578 w 1263154"/>
                <a:gd name="connsiteY2" fmla="*/ 0 h 1161898"/>
                <a:gd name="connsiteX3" fmla="*/ 1059151 w 1263154"/>
                <a:gd name="connsiteY3" fmla="*/ 153377 h 1161898"/>
                <a:gd name="connsiteX4" fmla="*/ 1263155 w 1263154"/>
                <a:gd name="connsiteY4" fmla="*/ 580950 h 1161898"/>
                <a:gd name="connsiteX5" fmla="*/ 1059151 w 1263154"/>
                <a:gd name="connsiteY5" fmla="*/ 1008523 h 1161898"/>
                <a:gd name="connsiteX6" fmla="*/ 631578 w 1263154"/>
                <a:gd name="connsiteY6" fmla="*/ 1161899 h 1161898"/>
                <a:gd name="connsiteX7" fmla="*/ 204005 w 1263154"/>
                <a:gd name="connsiteY7" fmla="*/ 1008522 h 1161898"/>
                <a:gd name="connsiteX8" fmla="*/ 1 w 1263154"/>
                <a:gd name="connsiteY8" fmla="*/ 580949 h 1161898"/>
                <a:gd name="connsiteX9" fmla="*/ 0 w 1263154"/>
                <a:gd name="connsiteY9" fmla="*/ 580949 h 1161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63154" h="1161898">
                  <a:moveTo>
                    <a:pt x="0" y="580949"/>
                  </a:moveTo>
                  <a:cubicBezTo>
                    <a:pt x="0" y="418453"/>
                    <a:pt x="73987" y="263385"/>
                    <a:pt x="204005" y="153376"/>
                  </a:cubicBezTo>
                  <a:cubicBezTo>
                    <a:pt x="320579" y="54743"/>
                    <a:pt x="473188" y="0"/>
                    <a:pt x="631578" y="0"/>
                  </a:cubicBezTo>
                  <a:cubicBezTo>
                    <a:pt x="789968" y="0"/>
                    <a:pt x="942577" y="54743"/>
                    <a:pt x="1059151" y="153377"/>
                  </a:cubicBezTo>
                  <a:cubicBezTo>
                    <a:pt x="1189169" y="263386"/>
                    <a:pt x="1263155" y="418454"/>
                    <a:pt x="1263155" y="580950"/>
                  </a:cubicBezTo>
                  <a:cubicBezTo>
                    <a:pt x="1263155" y="743446"/>
                    <a:pt x="1189168" y="898514"/>
                    <a:pt x="1059151" y="1008523"/>
                  </a:cubicBezTo>
                  <a:cubicBezTo>
                    <a:pt x="942577" y="1107156"/>
                    <a:pt x="789969" y="1161899"/>
                    <a:pt x="631578" y="1161899"/>
                  </a:cubicBezTo>
                  <a:cubicBezTo>
                    <a:pt x="473188" y="1161899"/>
                    <a:pt x="320579" y="1107156"/>
                    <a:pt x="204005" y="1008522"/>
                  </a:cubicBezTo>
                  <a:cubicBezTo>
                    <a:pt x="73987" y="898513"/>
                    <a:pt x="1" y="743445"/>
                    <a:pt x="1" y="580949"/>
                  </a:cubicBezTo>
                  <a:lnTo>
                    <a:pt x="0" y="580949"/>
                  </a:lnTo>
                  <a:close/>
                </a:path>
              </a:pathLst>
            </a:custGeom>
            <a:ln>
              <a:solidFill>
                <a:schemeClr val="bg2">
                  <a:lumMod val="90000"/>
                </a:schemeClr>
              </a:solidFill>
            </a:ln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spcFirstLastPara="0" vert="horz" wrap="square" lIns="205305" tIns="190476" rIns="205305" bIns="190476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1600" b="1" kern="1200" dirty="0" smtClean="0">
                  <a:solidFill>
                    <a:schemeClr val="bg2">
                      <a:lumMod val="50000"/>
                    </a:schemeClr>
                  </a:solidFill>
                </a:rPr>
                <a:t>Свобода дій</a:t>
              </a:r>
              <a:endParaRPr lang="ru-RU" sz="1600" b="1" kern="1200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11" name="Полилиния 10"/>
            <p:cNvSpPr/>
            <p:nvPr/>
          </p:nvSpPr>
          <p:spPr>
            <a:xfrm>
              <a:off x="3571876" y="3286126"/>
              <a:ext cx="1276125" cy="1434154"/>
            </a:xfrm>
            <a:custGeom>
              <a:avLst/>
              <a:gdLst>
                <a:gd name="connsiteX0" fmla="*/ 0 w 1157849"/>
                <a:gd name="connsiteY0" fmla="*/ 717077 h 1434154"/>
                <a:gd name="connsiteX1" fmla="*/ 128478 w 1157849"/>
                <a:gd name="connsiteY1" fmla="*/ 266630 h 1434154"/>
                <a:gd name="connsiteX2" fmla="*/ 578926 w 1157849"/>
                <a:gd name="connsiteY2" fmla="*/ 1 h 1434154"/>
                <a:gd name="connsiteX3" fmla="*/ 1029373 w 1157849"/>
                <a:gd name="connsiteY3" fmla="*/ 266632 h 1434154"/>
                <a:gd name="connsiteX4" fmla="*/ 1157850 w 1157849"/>
                <a:gd name="connsiteY4" fmla="*/ 717079 h 1434154"/>
                <a:gd name="connsiteX5" fmla="*/ 1029372 w 1157849"/>
                <a:gd name="connsiteY5" fmla="*/ 1167526 h 1434154"/>
                <a:gd name="connsiteX6" fmla="*/ 578925 w 1157849"/>
                <a:gd name="connsiteY6" fmla="*/ 1434156 h 1434154"/>
                <a:gd name="connsiteX7" fmla="*/ 128478 w 1157849"/>
                <a:gd name="connsiteY7" fmla="*/ 1167526 h 1434154"/>
                <a:gd name="connsiteX8" fmla="*/ 0 w 1157849"/>
                <a:gd name="connsiteY8" fmla="*/ 717079 h 1434154"/>
                <a:gd name="connsiteX9" fmla="*/ 0 w 1157849"/>
                <a:gd name="connsiteY9" fmla="*/ 717077 h 1434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57849" h="1434154">
                  <a:moveTo>
                    <a:pt x="0" y="717077"/>
                  </a:moveTo>
                  <a:cubicBezTo>
                    <a:pt x="0" y="553152"/>
                    <a:pt x="45344" y="394176"/>
                    <a:pt x="128478" y="266630"/>
                  </a:cubicBezTo>
                  <a:cubicBezTo>
                    <a:pt x="238385" y="98009"/>
                    <a:pt x="403963" y="0"/>
                    <a:pt x="578926" y="1"/>
                  </a:cubicBezTo>
                  <a:cubicBezTo>
                    <a:pt x="753889" y="1"/>
                    <a:pt x="919466" y="98011"/>
                    <a:pt x="1029373" y="266632"/>
                  </a:cubicBezTo>
                  <a:cubicBezTo>
                    <a:pt x="1112507" y="394178"/>
                    <a:pt x="1157851" y="553155"/>
                    <a:pt x="1157850" y="717079"/>
                  </a:cubicBezTo>
                  <a:cubicBezTo>
                    <a:pt x="1157850" y="881004"/>
                    <a:pt x="1112506" y="1039980"/>
                    <a:pt x="1029372" y="1167526"/>
                  </a:cubicBezTo>
                  <a:cubicBezTo>
                    <a:pt x="919465" y="1336147"/>
                    <a:pt x="753888" y="1434156"/>
                    <a:pt x="578925" y="1434156"/>
                  </a:cubicBezTo>
                  <a:cubicBezTo>
                    <a:pt x="403962" y="1434156"/>
                    <a:pt x="238385" y="1336147"/>
                    <a:pt x="128478" y="1167526"/>
                  </a:cubicBezTo>
                  <a:cubicBezTo>
                    <a:pt x="45344" y="1039980"/>
                    <a:pt x="0" y="881004"/>
                    <a:pt x="0" y="717079"/>
                  </a:cubicBezTo>
                  <a:lnTo>
                    <a:pt x="0" y="717077"/>
                  </a:lnTo>
                  <a:close/>
                </a:path>
              </a:pathLst>
            </a:custGeom>
            <a:ln>
              <a:solidFill>
                <a:schemeClr val="bg2">
                  <a:lumMod val="90000"/>
                </a:schemeClr>
              </a:solidFill>
            </a:ln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spcFirstLastPara="0" vert="horz" wrap="square" lIns="189883" tIns="230347" rIns="189883" bIns="230347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1600" b="1" kern="1200" dirty="0" smtClean="0"/>
                <a:t>Послідовність</a:t>
              </a:r>
              <a:endParaRPr lang="ru-RU" sz="1600" b="1" kern="1200" dirty="0"/>
            </a:p>
          </p:txBody>
        </p:sp>
        <p:sp>
          <p:nvSpPr>
            <p:cNvPr id="12" name="Shape 11"/>
            <p:cNvSpPr/>
            <p:nvPr/>
          </p:nvSpPr>
          <p:spPr>
            <a:xfrm>
              <a:off x="2314551" y="2143109"/>
              <a:ext cx="3828779" cy="2891836"/>
            </a:xfrm>
            <a:prstGeom prst="funnel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graphicFrame>
        <p:nvGraphicFramePr>
          <p:cNvPr id="4" name="Схема 3"/>
          <p:cNvGraphicFramePr/>
          <p:nvPr/>
        </p:nvGraphicFramePr>
        <p:xfrm>
          <a:off x="1047715" y="4500570"/>
          <a:ext cx="9144064" cy="15716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94515" y="189757"/>
            <a:ext cx="9656064" cy="1143000"/>
          </a:xfrm>
        </p:spPr>
        <p:txBody>
          <a:bodyPr>
            <a:normAutofit/>
          </a:bodyPr>
          <a:lstStyle/>
          <a:p>
            <a:pPr algn="ctr"/>
            <a:r>
              <a:rPr lang="uk-UA" sz="2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uk-UA" sz="2800" b="1" dirty="0" err="1" smtClean="0">
                <a:solidFill>
                  <a:schemeClr val="tx2">
                    <a:lumMod val="75000"/>
                  </a:schemeClr>
                </a:solidFill>
              </a:rPr>
              <a:t>технологіЇ</a:t>
            </a:r>
            <a:r>
              <a:rPr lang="uk-UA" sz="2800" b="1" dirty="0" smtClean="0">
                <a:solidFill>
                  <a:schemeClr val="tx2">
                    <a:lumMod val="75000"/>
                  </a:schemeClr>
                </a:solidFill>
              </a:rPr>
              <a:t> розвитку критичного мислення</a:t>
            </a: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23026" y="1228540"/>
            <a:ext cx="108585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chemeClr val="bg2">
                    <a:lumMod val="50000"/>
                  </a:schemeClr>
                </a:solidFill>
              </a:rPr>
              <a:t>      Критичне мислення – це здатність  аналізувати точки зору учасників навчального процесу, висувати та захищати власну точку зору стосовно певної проблеми.</a:t>
            </a:r>
          </a:p>
          <a:p>
            <a:pPr algn="ctr"/>
            <a:r>
              <a:rPr lang="uk-UA" b="1" dirty="0" smtClean="0">
                <a:solidFill>
                  <a:schemeClr val="bg2">
                    <a:lumMod val="50000"/>
                  </a:schemeClr>
                </a:solidFill>
              </a:rPr>
              <a:t>                                                                                            М. </a:t>
            </a:r>
            <a:r>
              <a:rPr lang="uk-UA" b="1" dirty="0" err="1" smtClean="0">
                <a:solidFill>
                  <a:schemeClr val="bg2">
                    <a:lumMod val="50000"/>
                  </a:schemeClr>
                </a:solidFill>
              </a:rPr>
              <a:t>Ліпмен</a:t>
            </a:r>
            <a:r>
              <a:rPr lang="uk-UA" b="1" dirty="0" smtClean="0">
                <a:solidFill>
                  <a:schemeClr val="bg2">
                    <a:lumMod val="50000"/>
                  </a:schemeClr>
                </a:solidFill>
              </a:rPr>
              <a:t>   </a:t>
            </a:r>
            <a:endParaRPr lang="ru-RU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C:\Users\teacher\Pictures\Scan\IMG_20170313_0012.jpg"/>
          <p:cNvPicPr/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630898" y="-1458686"/>
            <a:ext cx="4252823" cy="74979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bg2">
                <a:lumMod val="9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3243532" y="500332"/>
            <a:ext cx="54950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endParaRPr lang="uk-UA" sz="40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5" name="Рисунок 4" descr="C:\Users\bring\Desktop\IMG_515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753" y="3930423"/>
            <a:ext cx="4103730" cy="26515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bg2">
                <a:lumMod val="9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Рисунок 5" descr="C:\Users\bring\Desktop\IMG_519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43336" y="3873260"/>
            <a:ext cx="3752490" cy="27690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bg2">
                <a:lumMod val="9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C:\Users\bring\Desktop\1703 6школа\IMG_515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52345" y="4150936"/>
            <a:ext cx="3515372" cy="24482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bg2">
                <a:lumMod val="9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2501660" y="345057"/>
            <a:ext cx="73842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tx2">
                    <a:lumMod val="75000"/>
                  </a:schemeClr>
                </a:solidFill>
              </a:rPr>
              <a:t>Методи і прийоми роботи на уроках української мови у 1 класі </a:t>
            </a:r>
            <a:endParaRPr lang="uk-UA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9524" y="1388853"/>
            <a:ext cx="715129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uk-UA" sz="2800" b="1" i="1" dirty="0" smtClean="0">
                <a:solidFill>
                  <a:schemeClr val="accent2">
                    <a:lumMod val="75000"/>
                  </a:schemeClr>
                </a:solidFill>
              </a:rPr>
              <a:t>Асоціативний кущ</a:t>
            </a:r>
          </a:p>
          <a:p>
            <a:pPr>
              <a:buFont typeface="Wingdings" pitchFamily="2" charset="2"/>
              <a:buChar char="Ø"/>
            </a:pPr>
            <a:r>
              <a:rPr lang="uk-UA" sz="2800" b="1" i="1" dirty="0" smtClean="0">
                <a:solidFill>
                  <a:schemeClr val="accent2">
                    <a:lumMod val="75000"/>
                  </a:schemeClr>
                </a:solidFill>
              </a:rPr>
              <a:t>Читання з передбаченням </a:t>
            </a:r>
          </a:p>
          <a:p>
            <a:pPr>
              <a:buFont typeface="Wingdings" pitchFamily="2" charset="2"/>
              <a:buChar char="Ø"/>
            </a:pPr>
            <a:r>
              <a:rPr lang="uk-UA" sz="2800" b="1" i="1" dirty="0" smtClean="0">
                <a:solidFill>
                  <a:schemeClr val="accent2">
                    <a:lumMod val="75000"/>
                  </a:schemeClr>
                </a:solidFill>
              </a:rPr>
              <a:t>Кошик ідей </a:t>
            </a:r>
          </a:p>
          <a:p>
            <a:pPr>
              <a:buFont typeface="Wingdings" pitchFamily="2" charset="2"/>
              <a:buChar char="Ø"/>
            </a:pPr>
            <a:r>
              <a:rPr lang="uk-UA" sz="2800" b="1" i="1" dirty="0" smtClean="0">
                <a:solidFill>
                  <a:schemeClr val="accent2">
                    <a:lumMod val="75000"/>
                  </a:schemeClr>
                </a:solidFill>
              </a:rPr>
              <a:t>Порушена послідовність </a:t>
            </a:r>
          </a:p>
          <a:p>
            <a:pPr>
              <a:buFont typeface="Wingdings" pitchFamily="2" charset="2"/>
              <a:buChar char="Ø"/>
            </a:pPr>
            <a:r>
              <a:rPr lang="uk-UA" sz="2800" b="1" i="1" dirty="0" smtClean="0">
                <a:solidFill>
                  <a:schemeClr val="accent2">
                    <a:lumMod val="75000"/>
                  </a:schemeClr>
                </a:solidFill>
              </a:rPr>
              <a:t>Вірні та невірні висловлювання </a:t>
            </a:r>
          </a:p>
          <a:p>
            <a:pPr>
              <a:buFont typeface="Wingdings" pitchFamily="2" charset="2"/>
              <a:buChar char="Ø"/>
            </a:pPr>
            <a:r>
              <a:rPr lang="uk-UA" sz="2800" b="1" i="1" dirty="0" err="1" smtClean="0">
                <a:solidFill>
                  <a:schemeClr val="accent2">
                    <a:lumMod val="75000"/>
                  </a:schemeClr>
                </a:solidFill>
              </a:rPr>
              <a:t>Джигсоу</a:t>
            </a:r>
            <a:r>
              <a:rPr lang="uk-UA" sz="2800" b="1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  <a:p>
            <a:pPr>
              <a:buFont typeface="Wingdings" pitchFamily="2" charset="2"/>
              <a:buChar char="Ø"/>
            </a:pPr>
            <a:r>
              <a:rPr lang="uk-UA" sz="2800" b="1" i="1" dirty="0" smtClean="0">
                <a:solidFill>
                  <a:schemeClr val="accent2">
                    <a:lumMod val="75000"/>
                  </a:schemeClr>
                </a:solidFill>
              </a:rPr>
              <a:t>Передбачення за опорними словами </a:t>
            </a:r>
          </a:p>
          <a:p>
            <a:pPr>
              <a:buFont typeface="Wingdings" pitchFamily="2" charset="2"/>
              <a:buChar char="Ø"/>
            </a:pPr>
            <a:r>
              <a:rPr lang="uk-UA" sz="2800" b="1" i="1" dirty="0" smtClean="0">
                <a:solidFill>
                  <a:schemeClr val="accent2">
                    <a:lumMod val="75000"/>
                  </a:schemeClr>
                </a:solidFill>
              </a:rPr>
              <a:t>Незакінчене речення </a:t>
            </a:r>
          </a:p>
          <a:p>
            <a:pPr>
              <a:buFont typeface="Wingdings" pitchFamily="2" charset="2"/>
              <a:buChar char="Ø"/>
            </a:pPr>
            <a:r>
              <a:rPr lang="uk-UA" sz="2800" b="1" i="1" dirty="0" err="1" smtClean="0">
                <a:solidFill>
                  <a:schemeClr val="accent2">
                    <a:lumMod val="75000"/>
                  </a:schemeClr>
                </a:solidFill>
              </a:rPr>
              <a:t>Кубування</a:t>
            </a:r>
            <a:r>
              <a:rPr lang="uk-UA" sz="2800" b="1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  <a:p>
            <a:pPr>
              <a:buFont typeface="Wingdings" pitchFamily="2" charset="2"/>
              <a:buChar char="Ø"/>
            </a:pPr>
            <a:r>
              <a:rPr lang="uk-UA" sz="2800" b="1" i="1" dirty="0" smtClean="0">
                <a:solidFill>
                  <a:schemeClr val="accent2">
                    <a:lumMod val="75000"/>
                  </a:schemeClr>
                </a:solidFill>
              </a:rPr>
              <a:t>Графічні організатори </a:t>
            </a:r>
          </a:p>
          <a:p>
            <a:pPr>
              <a:buFont typeface="Wingdings" pitchFamily="2" charset="2"/>
              <a:buChar char="Ø"/>
            </a:pPr>
            <a:r>
              <a:rPr lang="uk-UA" sz="2800" b="1" i="1" dirty="0" smtClean="0">
                <a:solidFill>
                  <a:schemeClr val="accent2">
                    <a:lumMod val="75000"/>
                  </a:schemeClr>
                </a:solidFill>
              </a:rPr>
              <a:t>Дискусія </a:t>
            </a:r>
          </a:p>
          <a:p>
            <a:pPr>
              <a:buFont typeface="Wingdings" pitchFamily="2" charset="2"/>
              <a:buChar char="Ø"/>
            </a:pPr>
            <a:r>
              <a:rPr lang="uk-UA" sz="2800" b="1" i="1" dirty="0" smtClean="0">
                <a:solidFill>
                  <a:schemeClr val="accent2">
                    <a:lumMod val="75000"/>
                  </a:schemeClr>
                </a:solidFill>
              </a:rPr>
              <a:t>Входження  в картину </a:t>
            </a:r>
            <a:endParaRPr lang="uk-UA" sz="28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Рисунок 4" descr="C:\Users\bring\Desktop\1703 6школа\IMG_5150.JPG"/>
          <p:cNvPicPr/>
          <p:nvPr/>
        </p:nvPicPr>
        <p:blipFill>
          <a:blip r:embed="rId3" cstate="print"/>
          <a:srcRect r="37516"/>
          <a:stretch>
            <a:fillRect/>
          </a:stretch>
        </p:blipFill>
        <p:spPr bwMode="auto">
          <a:xfrm>
            <a:off x="519302" y="1106590"/>
            <a:ext cx="2736304" cy="25922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bg2">
                <a:lumMod val="9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ОКСАНА\фото всі\Camera\IMG_20171130_111809.jpg"/>
          <p:cNvPicPr/>
          <p:nvPr/>
        </p:nvPicPr>
        <p:blipFill>
          <a:blip r:embed="rId2" cstate="print"/>
          <a:srcRect l="11690" t="12821" r="16604" b="11010"/>
          <a:stretch>
            <a:fillRect/>
          </a:stretch>
        </p:blipFill>
        <p:spPr bwMode="auto">
          <a:xfrm>
            <a:off x="607361" y="213375"/>
            <a:ext cx="3472933" cy="23486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bg2">
                <a:lumMod val="9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Рисунок 3" descr="D:\ОКСАНА\фото всі\Camera\IMG_20171206_083523.jpg"/>
          <p:cNvPicPr/>
          <p:nvPr/>
        </p:nvPicPr>
        <p:blipFill>
          <a:blip r:embed="rId3" cstate="print"/>
          <a:srcRect l="3312" t="19306"/>
          <a:stretch>
            <a:fillRect/>
          </a:stretch>
        </p:blipFill>
        <p:spPr bwMode="auto">
          <a:xfrm>
            <a:off x="8454384" y="714490"/>
            <a:ext cx="3737616" cy="253767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bg2">
                <a:lumMod val="90000"/>
              </a:schemeClr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5" name="Рисунок 4" descr="D:\ОКСАНА\фото всі\фото\IMG_20171219_091408.jpg"/>
          <p:cNvPicPr/>
          <p:nvPr/>
        </p:nvPicPr>
        <p:blipFill>
          <a:blip r:embed="rId4" cstate="print"/>
          <a:srcRect l="4105" t="5279" r="22295" b="10080"/>
          <a:stretch>
            <a:fillRect/>
          </a:stretch>
        </p:blipFill>
        <p:spPr bwMode="auto">
          <a:xfrm>
            <a:off x="4162034" y="232914"/>
            <a:ext cx="2721846" cy="241539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bg2">
                <a:lumMod val="9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Рисунок 5" descr="D:\ОКСАНА\фото всі\фото\IMG_20171219_103437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4671" y="3355676"/>
            <a:ext cx="1913182" cy="246715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bg2">
                <a:lumMod val="9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Рисунок 6" descr="D:\ОКСАНА\фото всі\фото\IMG_20171219_103606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5518" y="2889850"/>
            <a:ext cx="2208052" cy="282946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bg2">
                <a:lumMod val="9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Рисунок 7" descr="D:\ОКСАНА\фото всі\фото\IMG_20171219_091518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54770" y="3549116"/>
            <a:ext cx="2358368" cy="314498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bg2">
                <a:lumMod val="9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1061049" y="2786332"/>
            <a:ext cx="27259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“ </a:t>
            </a:r>
            <a:r>
              <a:rPr lang="uk-UA" b="1" i="1" dirty="0" smtClean="0">
                <a:solidFill>
                  <a:schemeClr val="accent2">
                    <a:lumMod val="75000"/>
                  </a:schemeClr>
                </a:solidFill>
              </a:rPr>
              <a:t>Читання для </a:t>
            </a:r>
            <a:r>
              <a:rPr lang="uk-UA" b="1" i="1" dirty="0" err="1" smtClean="0">
                <a:solidFill>
                  <a:schemeClr val="accent2">
                    <a:lumMod val="75000"/>
                  </a:schemeClr>
                </a:solidFill>
              </a:rPr>
              <a:t>себе”</a:t>
            </a:r>
            <a:endParaRPr lang="uk-UA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9781" y="5934974"/>
            <a:ext cx="19754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err="1" smtClean="0">
                <a:solidFill>
                  <a:schemeClr val="accent2">
                    <a:lumMod val="75000"/>
                  </a:schemeClr>
                </a:solidFill>
              </a:rPr>
              <a:t>“Створюємо</a:t>
            </a:r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uk-UA" b="1" dirty="0" err="1" smtClean="0">
                <a:solidFill>
                  <a:schemeClr val="accent2">
                    <a:lumMod val="75000"/>
                  </a:schemeClr>
                </a:solidFill>
              </a:rPr>
              <a:t>лепбук”</a:t>
            </a:r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uk-UA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2" name="Рисунок 11" descr="C:\Users\User\Downloads\TheChickenWranglersBlog.jpg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028650" y="3727983"/>
            <a:ext cx="3163350" cy="247303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bg2">
                <a:lumMod val="90000"/>
              </a:schemeClr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3" name="Рисунок 12" descr="C:\Users\User\Downloads\IMG_20171206_083612.jpg"/>
          <p:cNvPicPr/>
          <p:nvPr/>
        </p:nvPicPr>
        <p:blipFill>
          <a:blip r:embed="rId9" cstate="print"/>
          <a:srcRect t="13667"/>
          <a:stretch>
            <a:fillRect/>
          </a:stretch>
        </p:blipFill>
        <p:spPr bwMode="auto">
          <a:xfrm>
            <a:off x="7030527" y="2967487"/>
            <a:ext cx="2612797" cy="301617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bg2">
                <a:lumMod val="90000"/>
              </a:schemeClr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15" name="TextBox 14"/>
          <p:cNvSpPr txBox="1"/>
          <p:nvPr/>
        </p:nvSpPr>
        <p:spPr>
          <a:xfrm>
            <a:off x="7772400" y="232913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err="1" smtClean="0"/>
              <a:t>“</a:t>
            </a:r>
            <a:r>
              <a:rPr lang="uk-UA" b="1" dirty="0" err="1" smtClean="0">
                <a:solidFill>
                  <a:schemeClr val="accent2">
                    <a:lumMod val="75000"/>
                  </a:schemeClr>
                </a:solidFill>
              </a:rPr>
              <a:t>Входження</a:t>
            </a:r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</a:rPr>
              <a:t> в </a:t>
            </a:r>
            <a:r>
              <a:rPr lang="uk-UA" b="1" dirty="0" err="1" smtClean="0">
                <a:solidFill>
                  <a:schemeClr val="accent2">
                    <a:lumMod val="75000"/>
                  </a:schemeClr>
                </a:solidFill>
              </a:rPr>
              <a:t>картину”</a:t>
            </a:r>
            <a:endParaRPr lang="uk-UA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ОКСАНА\з телефона фотки\Camera\дискусія\IMG_20180129_09035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55811" y="1138686"/>
            <a:ext cx="3152147" cy="26334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bg2">
                <a:lumMod val="90000"/>
              </a:schemeClr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3" name="Рисунок 2" descr="D:\ОКСАНА\з телефона фотки\Camera\дискусія\IMG_20180129_09055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10755" y="3752491"/>
            <a:ext cx="3582707" cy="2637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bg2">
                <a:lumMod val="90000"/>
              </a:schemeClr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4" name="Рисунок 3" descr="C:\Users\User\AppData\Local\Temp\Temp1_ранкове коло.zip\ранкове коло 07.11\12.jpg"/>
          <p:cNvPicPr/>
          <p:nvPr/>
        </p:nvPicPr>
        <p:blipFill>
          <a:blip r:embed="rId4"/>
          <a:srcRect t="18651" r="1588" b="10948"/>
          <a:stretch>
            <a:fillRect/>
          </a:stretch>
        </p:blipFill>
        <p:spPr bwMode="auto">
          <a:xfrm>
            <a:off x="241540" y="752760"/>
            <a:ext cx="2376901" cy="30233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bg2">
                <a:lumMod val="9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Рисунок 4" descr="C:\Users\User\AppData\Local\Temp\Temp1_ранкове коло.zip\ранкове коло 07.11\5.jpg"/>
          <p:cNvPicPr/>
          <p:nvPr/>
        </p:nvPicPr>
        <p:blipFill>
          <a:blip r:embed="rId5"/>
          <a:srcRect t="26225" b="19860"/>
          <a:stretch>
            <a:fillRect/>
          </a:stretch>
        </p:blipFill>
        <p:spPr bwMode="auto">
          <a:xfrm>
            <a:off x="914400" y="3457297"/>
            <a:ext cx="3224701" cy="29952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bg2">
                <a:lumMod val="9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Рисунок 5" descr="C:\Users\User\Downloads\IMG_20180129_091751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21686" y="677957"/>
            <a:ext cx="3103903" cy="23275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bg2">
                <a:lumMod val="9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C:\Users\User\Downloads\IMG_20180129_091417.jpg"/>
          <p:cNvPicPr/>
          <p:nvPr/>
        </p:nvPicPr>
        <p:blipFill>
          <a:blip r:embed="rId7" cstate="print"/>
          <a:srcRect t="34635"/>
          <a:stretch>
            <a:fillRect/>
          </a:stretch>
        </p:blipFill>
        <p:spPr bwMode="auto">
          <a:xfrm>
            <a:off x="4546120" y="3424687"/>
            <a:ext cx="3396275" cy="259316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bg2">
                <a:lumMod val="9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379562" y="103517"/>
            <a:ext cx="36058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i="1" dirty="0" smtClean="0">
                <a:solidFill>
                  <a:schemeClr val="accent2">
                    <a:lumMod val="75000"/>
                  </a:schemeClr>
                </a:solidFill>
              </a:rPr>
              <a:t>Ситуації успіху. Ранкові зустрічі.</a:t>
            </a:r>
            <a:endParaRPr lang="uk-UA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64966" y="198408"/>
            <a:ext cx="36834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</a:rPr>
              <a:t>“ Порушена </a:t>
            </a:r>
            <a:r>
              <a:rPr lang="uk-UA" b="1" dirty="0" err="1" smtClean="0">
                <a:solidFill>
                  <a:schemeClr val="accent2">
                    <a:lumMod val="75000"/>
                  </a:schemeClr>
                </a:solidFill>
              </a:rPr>
              <a:t>послідовність”</a:t>
            </a:r>
            <a:endParaRPr lang="uk-UA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273396" y="319177"/>
            <a:ext cx="25534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</a:rPr>
              <a:t>“ </a:t>
            </a:r>
            <a:r>
              <a:rPr lang="uk-UA" b="1" dirty="0" err="1" smtClean="0">
                <a:solidFill>
                  <a:schemeClr val="accent2">
                    <a:lumMod val="75000"/>
                  </a:schemeClr>
                </a:solidFill>
              </a:rPr>
              <a:t>Дискусія”</a:t>
            </a:r>
            <a:endParaRPr lang="uk-UA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ОКСАНА\мон фото\IMG_20180206_12122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4022" y="3416822"/>
            <a:ext cx="2303253" cy="316513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bg2">
                <a:lumMod val="9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" name="Рисунок 2" descr="D:\ОКСАНА\мон фото\_MG_468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6807" y="356412"/>
            <a:ext cx="4170218" cy="278087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bg2">
                <a:lumMod val="9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5089585" y="854014"/>
            <a:ext cx="64094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>
              <a:buFont typeface="Wingdings" pitchFamily="2" charset="2"/>
              <a:buChar char="q"/>
            </a:pPr>
            <a:r>
              <a:rPr lang="uk-UA" sz="2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130 годин теоретичного навчання </a:t>
            </a:r>
          </a:p>
          <a:p>
            <a:pPr algn="ctr">
              <a:buFont typeface="Wingdings" pitchFamily="2" charset="2"/>
              <a:buChar char="q"/>
            </a:pP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120 годин практичного навчання </a:t>
            </a:r>
          </a:p>
          <a:p>
            <a:pPr algn="ctr">
              <a:buFont typeface="Wingdings" pitchFamily="2" charset="2"/>
              <a:buChar char="q"/>
            </a:pP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 майже 100 годин проведених тренінгів для вчителів міста Тернополя та Тернопільської області </a:t>
            </a:r>
            <a:endParaRPr lang="uk-UA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096000" y="3009990"/>
            <a:ext cx="6096000" cy="129266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i="1" dirty="0" err="1" smtClean="0">
                <a:solidFill>
                  <a:schemeClr val="accent2">
                    <a:lumMod val="75000"/>
                  </a:schemeClr>
                </a:solidFill>
              </a:rPr>
              <a:t>Неписьменними</a:t>
            </a: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</a:rPr>
              <a:t> ХХІ </a:t>
            </a:r>
            <a:r>
              <a:rPr lang="ru-RU" sz="2000" b="1" i="1" dirty="0" err="1" smtClean="0">
                <a:solidFill>
                  <a:schemeClr val="accent2">
                    <a:lumMod val="75000"/>
                  </a:schemeClr>
                </a:solidFill>
              </a:rPr>
              <a:t>століття</a:t>
            </a: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b="1" i="1" dirty="0" err="1" smtClean="0">
                <a:solidFill>
                  <a:schemeClr val="accent2">
                    <a:lumMod val="75000"/>
                  </a:schemeClr>
                </a:solidFill>
              </a:rPr>
              <a:t>будуть</a:t>
            </a: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</a:rPr>
              <a:t> не </a:t>
            </a:r>
            <a:r>
              <a:rPr lang="ru-RU" sz="2000" b="1" i="1" dirty="0" err="1" smtClean="0">
                <a:solidFill>
                  <a:schemeClr val="accent2">
                    <a:lumMod val="75000"/>
                  </a:schemeClr>
                </a:solidFill>
              </a:rPr>
              <a:t>ті</a:t>
            </a: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sz="2000" b="1" i="1" dirty="0" err="1" smtClean="0">
                <a:solidFill>
                  <a:schemeClr val="accent2">
                    <a:lumMod val="75000"/>
                  </a:schemeClr>
                </a:solidFill>
              </a:rPr>
              <a:t>хто</a:t>
            </a: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b="1" i="1" dirty="0" err="1" smtClean="0">
                <a:solidFill>
                  <a:schemeClr val="accent2">
                    <a:lumMod val="75000"/>
                  </a:schemeClr>
                </a:solidFill>
              </a:rPr>
              <a:t>не</a:t>
            </a: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b="1" i="1" dirty="0" err="1" smtClean="0">
                <a:solidFill>
                  <a:schemeClr val="accent2">
                    <a:lumMod val="75000"/>
                  </a:schemeClr>
                </a:solidFill>
              </a:rPr>
              <a:t>вміє</a:t>
            </a: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b="1" i="1" dirty="0" err="1" smtClean="0">
                <a:solidFill>
                  <a:schemeClr val="accent2">
                    <a:lumMod val="75000"/>
                  </a:schemeClr>
                </a:solidFill>
              </a:rPr>
              <a:t>читати</a:t>
            </a: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b="1" i="1" dirty="0" err="1" smtClean="0">
                <a:solidFill>
                  <a:schemeClr val="accent2">
                    <a:lumMod val="75000"/>
                  </a:schemeClr>
                </a:solidFill>
              </a:rPr>
              <a:t>й</a:t>
            </a: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b="1" i="1" dirty="0" err="1" smtClean="0">
                <a:solidFill>
                  <a:schemeClr val="accent2">
                    <a:lumMod val="75000"/>
                  </a:schemeClr>
                </a:solidFill>
              </a:rPr>
              <a:t>писати</a:t>
            </a: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</a:rPr>
              <a:t>, а </a:t>
            </a:r>
            <a:r>
              <a:rPr lang="ru-RU" sz="2000" b="1" i="1" dirty="0" err="1" smtClean="0">
                <a:solidFill>
                  <a:schemeClr val="accent2">
                    <a:lumMod val="75000"/>
                  </a:schemeClr>
                </a:solidFill>
              </a:rPr>
              <a:t>ті</a:t>
            </a: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sz="2000" b="1" i="1" dirty="0" err="1" smtClean="0">
                <a:solidFill>
                  <a:schemeClr val="accent2">
                    <a:lumMod val="75000"/>
                  </a:schemeClr>
                </a:solidFill>
              </a:rPr>
              <a:t>хто</a:t>
            </a: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</a:rPr>
              <a:t> не </a:t>
            </a:r>
            <a:r>
              <a:rPr lang="ru-RU" sz="2000" b="1" i="1" dirty="0" err="1" smtClean="0">
                <a:solidFill>
                  <a:schemeClr val="accent2">
                    <a:lumMod val="75000"/>
                  </a:schemeClr>
                </a:solidFill>
              </a:rPr>
              <a:t>може</a:t>
            </a: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b="1" i="1" dirty="0" err="1" smtClean="0">
                <a:solidFill>
                  <a:schemeClr val="accent2">
                    <a:lumMod val="75000"/>
                  </a:schemeClr>
                </a:solidFill>
              </a:rPr>
              <a:t>вчитися</a:t>
            </a: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b="1" i="1" dirty="0" err="1" smtClean="0">
                <a:solidFill>
                  <a:schemeClr val="accent2">
                    <a:lumMod val="75000"/>
                  </a:schemeClr>
                </a:solidFill>
              </a:rPr>
              <a:t>і</a:t>
            </a: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b="1" i="1" dirty="0" err="1" smtClean="0">
                <a:solidFill>
                  <a:schemeClr val="accent2">
                    <a:lumMod val="75000"/>
                  </a:schemeClr>
                </a:solidFill>
              </a:rPr>
              <a:t>переучуватися</a:t>
            </a:r>
            <a:endParaRPr lang="ru-RU" sz="2000" b="1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r"/>
            <a:r>
              <a:rPr lang="ru-RU" dirty="0" smtClean="0"/>
              <a:t>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Елвін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Тоффлер</a:t>
            </a:r>
            <a:endParaRPr lang="ru-RU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26" name="Picture 2" descr="C:\Users\User\Desktop\viber imag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76010" y="4334054"/>
            <a:ext cx="3348216" cy="2209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bg2">
                <a:lumMod val="90000"/>
              </a:schemeClr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957</TotalTime>
  <Words>281</Words>
  <Application>Microsoft Office PowerPoint</Application>
  <PresentationFormat>Произвольный</PresentationFormat>
  <Paragraphs>45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Трек</vt:lpstr>
      <vt:lpstr>Слайд 1</vt:lpstr>
      <vt:lpstr>Слайд 2</vt:lpstr>
      <vt:lpstr>Навички для успішного майбутнього</vt:lpstr>
      <vt:lpstr> технологіЇ розвитку критичного мислення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Барна</dc:creator>
  <cp:lastModifiedBy>User</cp:lastModifiedBy>
  <cp:revision>20</cp:revision>
  <dcterms:created xsi:type="dcterms:W3CDTF">2018-11-13T13:26:30Z</dcterms:created>
  <dcterms:modified xsi:type="dcterms:W3CDTF">2019-02-03T18:38:40Z</dcterms:modified>
</cp:coreProperties>
</file>