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nstanti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nstantia-bold.fntdata"/><Relationship Id="rId23" Type="http://schemas.openxmlformats.org/officeDocument/2006/relationships/font" Target="fonts/Constanti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nstantia-boldItalic.fntdata"/><Relationship Id="rId25" Type="http://schemas.openxmlformats.org/officeDocument/2006/relationships/font" Target="fonts/Constanti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dffb95c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dffb95c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8.png"/><Relationship Id="rId5" Type="http://schemas.openxmlformats.org/officeDocument/2006/relationships/image" Target="../media/image3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9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37.jpg"/><Relationship Id="rId7" Type="http://schemas.openxmlformats.org/officeDocument/2006/relationships/image" Target="../media/image10.jpg"/><Relationship Id="rId8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0.jpg"/><Relationship Id="rId5" Type="http://schemas.openxmlformats.org/officeDocument/2006/relationships/image" Target="../media/image21.jpg"/><Relationship Id="rId6" Type="http://schemas.openxmlformats.org/officeDocument/2006/relationships/image" Target="../media/image32.jpg"/><Relationship Id="rId7" Type="http://schemas.openxmlformats.org/officeDocument/2006/relationships/image" Target="../media/image24.jpg"/><Relationship Id="rId8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3.jpg"/><Relationship Id="rId9" Type="http://schemas.openxmlformats.org/officeDocument/2006/relationships/image" Target="../media/image36.jpg"/><Relationship Id="rId5" Type="http://schemas.openxmlformats.org/officeDocument/2006/relationships/image" Target="../media/image44.jpg"/><Relationship Id="rId6" Type="http://schemas.openxmlformats.org/officeDocument/2006/relationships/image" Target="../media/image35.jpg"/><Relationship Id="rId7" Type="http://schemas.openxmlformats.org/officeDocument/2006/relationships/image" Target="../media/image26.jp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34.jpg"/><Relationship Id="rId5" Type="http://schemas.openxmlformats.org/officeDocument/2006/relationships/image" Target="../media/image40.jpg"/><Relationship Id="rId6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42.jpg"/><Relationship Id="rId5" Type="http://schemas.openxmlformats.org/officeDocument/2006/relationships/image" Target="../media/image39.jpg"/><Relationship Id="rId6" Type="http://schemas.openxmlformats.org/officeDocument/2006/relationships/image" Target="../media/image41.jpg"/><Relationship Id="rId7" Type="http://schemas.openxmlformats.org/officeDocument/2006/relationships/image" Target="../media/image38.jpg"/><Relationship Id="rId8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5.jpg"/><Relationship Id="rId13" Type="http://schemas.openxmlformats.org/officeDocument/2006/relationships/image" Target="../media/image11.jpg"/><Relationship Id="rId1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9" Type="http://schemas.openxmlformats.org/officeDocument/2006/relationships/image" Target="../media/image25.jpg"/><Relationship Id="rId15" Type="http://schemas.openxmlformats.org/officeDocument/2006/relationships/image" Target="../media/image12.jpg"/><Relationship Id="rId14" Type="http://schemas.openxmlformats.org/officeDocument/2006/relationships/image" Target="../media/image4.jpg"/><Relationship Id="rId5" Type="http://schemas.openxmlformats.org/officeDocument/2006/relationships/image" Target="../media/image20.jpg"/><Relationship Id="rId6" Type="http://schemas.openxmlformats.org/officeDocument/2006/relationships/image" Target="../media/image9.jpg"/><Relationship Id="rId7" Type="http://schemas.openxmlformats.org/officeDocument/2006/relationships/image" Target="../media/image14.jpg"/><Relationship Id="rId8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4071934" y="571481"/>
            <a:ext cx="4386266" cy="54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onstantia"/>
              <a:buNone/>
            </a:pPr>
            <a:r>
              <a:rPr b="1" lang="uk-UA" sz="2400">
                <a:solidFill>
                  <a:srgbClr val="0F243E"/>
                </a:solidFill>
              </a:rPr>
              <a:t>Козіцька  Наталія Андріївна</a:t>
            </a:r>
            <a:br>
              <a:rPr b="1" lang="uk-UA" sz="2400">
                <a:solidFill>
                  <a:srgbClr val="0F243E"/>
                </a:solidFill>
              </a:rPr>
            </a:br>
            <a:br>
              <a:rPr b="1" lang="uk-UA" sz="2400"/>
            </a:br>
            <a:r>
              <a:rPr b="1" lang="uk-UA" sz="2400"/>
              <a:t>● вчитель початкових класів</a:t>
            </a:r>
            <a:br>
              <a:rPr b="1" lang="uk-UA" sz="2400"/>
            </a:br>
            <a:br>
              <a:rPr b="1" lang="uk-UA" sz="2400"/>
            </a:br>
            <a:r>
              <a:rPr b="1" lang="uk-UA" sz="2400"/>
              <a:t>● </a:t>
            </a:r>
            <a:r>
              <a:rPr b="1" lang="uk-UA" sz="2400">
                <a:solidFill>
                  <a:srgbClr val="FF0000"/>
                </a:solidFill>
              </a:rPr>
              <a:t>категорія</a:t>
            </a:r>
            <a:r>
              <a:rPr b="1" lang="uk-UA" sz="2400"/>
              <a:t> : вища</a:t>
            </a:r>
            <a:br>
              <a:rPr b="1" lang="uk-UA" sz="2400"/>
            </a:br>
            <a:br>
              <a:rPr b="1" lang="uk-UA" sz="2400"/>
            </a:br>
            <a:r>
              <a:rPr b="1" lang="uk-UA" sz="2400"/>
              <a:t>● </a:t>
            </a:r>
            <a:r>
              <a:rPr b="1" lang="uk-UA" sz="2400">
                <a:solidFill>
                  <a:srgbClr val="FF0000"/>
                </a:solidFill>
              </a:rPr>
              <a:t>звання</a:t>
            </a:r>
            <a:r>
              <a:rPr b="1" lang="uk-UA" sz="2400"/>
              <a:t> : старший вчитель</a:t>
            </a:r>
            <a:br>
              <a:rPr b="1" lang="uk-UA" sz="2400"/>
            </a:br>
            <a:br>
              <a:rPr b="1" lang="uk-UA" sz="2400"/>
            </a:br>
            <a:r>
              <a:rPr b="1" lang="uk-UA" sz="2400"/>
              <a:t>● </a:t>
            </a:r>
            <a:r>
              <a:rPr b="1" lang="uk-UA" sz="2400">
                <a:solidFill>
                  <a:srgbClr val="FF0000"/>
                </a:solidFill>
              </a:rPr>
              <a:t>освіта</a:t>
            </a:r>
            <a:r>
              <a:rPr b="1" lang="uk-UA" sz="2400"/>
              <a:t>: вища,  у 1992 р. закінчила Тернопільський державний педагогічний інститут</a:t>
            </a:r>
            <a:br>
              <a:rPr b="1" lang="uk-UA" sz="2400"/>
            </a:br>
            <a:br>
              <a:rPr b="1" lang="uk-UA" sz="2400"/>
            </a:br>
            <a:r>
              <a:rPr b="1" lang="uk-UA" sz="2400"/>
              <a:t>● </a:t>
            </a:r>
            <a:r>
              <a:rPr b="1" lang="uk-UA" sz="2400">
                <a:solidFill>
                  <a:srgbClr val="FF0000"/>
                </a:solidFill>
              </a:rPr>
              <a:t>стаж роботи</a:t>
            </a:r>
            <a:r>
              <a:rPr b="1" lang="uk-UA" sz="2400"/>
              <a:t> : 26 років</a:t>
            </a:r>
            <a:br>
              <a:rPr b="1" lang="uk-UA" sz="2400"/>
            </a:br>
            <a:endParaRPr b="1" sz="24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642910" y="4786322"/>
            <a:ext cx="3071834" cy="128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b="1" i="1" lang="uk-UA">
                <a:solidFill>
                  <a:srgbClr val="002060"/>
                </a:solidFill>
              </a:rPr>
              <a:t>ТЗОШ I – III ст. № </a:t>
            </a:r>
            <a:r>
              <a:rPr b="1" i="1" lang="uk-UA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Home\Desktop\P9010222.JP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428604"/>
            <a:ext cx="3000396" cy="3929090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85728"/>
            <a:ext cx="2952771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rt-assorty.ru/uploads/posts/2013-05/thumbs/1369369461_67748018_1292096919_painting_children_childhood_kjb_donaldzolan_12tendermoment_sm.jpg" id="195" name="Google Shape;19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116" y="1071546"/>
            <a:ext cx="2850951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rt-assorty.ru/uploads/posts/2013-05/thumbs/1369369471_67748020_1292096952_1263728713_donaldzolan.jpg" id="196" name="Google Shape;19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5074" y="2071678"/>
            <a:ext cx="2760471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/>
          <p:nvPr/>
        </p:nvSpPr>
        <p:spPr>
          <a:xfrm>
            <a:off x="357158" y="3000372"/>
            <a:ext cx="2500330" cy="107157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Дональд Золан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“Брат і сестра”</a:t>
            </a:r>
            <a:endParaRPr sz="1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3214678" y="3929066"/>
            <a:ext cx="2786082" cy="121444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Дональд Золан “ Дівчинка і кролик”</a:t>
            </a:r>
            <a:endParaRPr sz="1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6286512" y="5000636"/>
            <a:ext cx="2571768" cy="1143008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Дональд Золан “Хлопчик і гусак”</a:t>
            </a:r>
            <a:endParaRPr sz="1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04" name="Google Shape;2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ly_goodnight2" id="205" name="Google Shape;20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85728"/>
            <a:ext cx="3786214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571472" y="4214818"/>
            <a:ext cx="3143272" cy="1643074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Джим Дейлі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На добраніч усім”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4143372" y="285728"/>
            <a:ext cx="4714908" cy="6215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1.Що відбувається  на картині</a:t>
            </a:r>
            <a:r>
              <a:rPr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ви так думаєте?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2.Де відбувається подія?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ви зробили такий висновок?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3.Коли відбувається?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на це вказує?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4.Що  б ти змінив, якби опинився в картині?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5.Як називається картина?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вплинуло на вашу думку?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6.Що ви відчували, коли відповідали на запитання?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Чи знаєте ви художника ,який намалював цю картину 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 про нього можете сказати?</a:t>
            </a:r>
            <a:b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ви так вважаєте?</a:t>
            </a:r>
            <a:endParaRPr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4500562" y="428604"/>
            <a:ext cx="4286280" cy="4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Правильні запитання</a:t>
            </a:r>
            <a:endParaRPr b="1" sz="2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13" name="Google Shape;2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amp;Pcy;&amp;ocy;&amp;vcy;’&amp;yacy;&amp;zcy;&amp;acy;&amp;ncy;&amp;iecy; &amp;zcy;&amp;ocy;&amp;bcy;&amp;rcy;&amp;acy;&amp;zhcy;&amp;iecy;&amp;ncy;&amp;ncy;&amp;yacy;"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050" y="195625"/>
            <a:ext cx="1830325" cy="17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2196100" y="102750"/>
            <a:ext cx="3750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-UA" sz="20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1 вересня 2017 року беру участь в науково – педагогічному проекті                  « Інтелект України »</a:t>
            </a:r>
            <a:endParaRPr b="1" sz="200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00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Home\Desktop\фото 1 - Д\навчаємось\IMG_2152.JPG" id="216" name="Google Shape;21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225" y="1589800"/>
            <a:ext cx="24574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фото 1 - Д\навчаємось\IMG_2190.JPG" id="217" name="Google Shape;2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1700" y="3248925"/>
            <a:ext cx="23336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фото 1 - Д\фото учнів\IMG_2180.JPG" id="218" name="Google Shape;21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1963" y="1762208"/>
            <a:ext cx="2457450" cy="166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фото 1 - Д\фото учнів\IMG_2185.JPG" id="219" name="Google Shape;21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9750" y="4700725"/>
            <a:ext cx="2501882" cy="172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фото 1 - Д\фото учнів\IMG_2167.JPG" id="220" name="Google Shape;22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6100" y="3248926"/>
            <a:ext cx="2333625" cy="1697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фото 1 - Д\навчаємось\IMG_2172.JPG" id="221" name="Google Shape;22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3525" y="4562050"/>
            <a:ext cx="2378615" cy="17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>
            <p:ph type="title"/>
          </p:nvPr>
        </p:nvSpPr>
        <p:spPr>
          <a:xfrm>
            <a:off x="722313" y="1071546"/>
            <a:ext cx="7772400" cy="52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722313" y="1"/>
            <a:ext cx="7772400" cy="100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10"/>
              <a:buNone/>
            </a:pPr>
            <a:r>
              <a:rPr b="1" lang="uk-UA" sz="5610">
                <a:solidFill>
                  <a:srgbClr val="002060"/>
                </a:solidFill>
              </a:rPr>
              <a:t>Нестандартні уроки</a:t>
            </a:r>
            <a:endParaRPr b="1" sz="5610">
              <a:solidFill>
                <a:srgbClr val="002060"/>
              </a:solidFill>
            </a:endParaRPr>
          </a:p>
        </p:txBody>
      </p:sp>
      <p:pic>
        <p:nvPicPr>
          <p:cNvPr descr="C:\Users\Home\Desktop\IMG_0982.JPG" id="229" name="Google Shape;2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4" y="1071546"/>
            <a:ext cx="2571768" cy="1928826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230" name="Google Shape;230;p25"/>
          <p:cNvSpPr/>
          <p:nvPr/>
        </p:nvSpPr>
        <p:spPr>
          <a:xfrm>
            <a:off x="785786" y="2786058"/>
            <a:ext cx="1928826" cy="9144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Бібліотечні уроки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дослідження\20181123_131140.jpg" id="231" name="Google Shape;2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116" y="1071546"/>
            <a:ext cx="2643206" cy="1928826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232" name="Google Shape;232;p25"/>
          <p:cNvSpPr/>
          <p:nvPr/>
        </p:nvSpPr>
        <p:spPr>
          <a:xfrm>
            <a:off x="3428992" y="2786058"/>
            <a:ext cx="2214578" cy="9144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Уроки - дослідження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дослідження\20181012_132455.jpg" id="233" name="Google Shape;23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1071546"/>
            <a:ext cx="2667019" cy="2000264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6500826" y="2857496"/>
            <a:ext cx="2128846" cy="9144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Уроки - екскурсії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IMG_1266.JPG" id="235" name="Google Shape;23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5852" y="3857628"/>
            <a:ext cx="2857520" cy="1928826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1785918" y="5500702"/>
            <a:ext cx="1914532" cy="9144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Урок - казка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IMG_1541.JPG" id="237" name="Google Shape;23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29190" y="3857628"/>
            <a:ext cx="3000396" cy="1875248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238" name="Google Shape;238;p25"/>
          <p:cNvSpPr/>
          <p:nvPr/>
        </p:nvSpPr>
        <p:spPr>
          <a:xfrm>
            <a:off x="5286380" y="5572140"/>
            <a:ext cx="2286016" cy="914400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Урок - гра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43" name="Google Shape;2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onstantia"/>
              <a:buNone/>
            </a:pPr>
            <a:r>
              <a:rPr b="1" lang="uk-UA" sz="3600">
                <a:solidFill>
                  <a:srgbClr val="002060"/>
                </a:solidFill>
              </a:rPr>
              <a:t>Пізнавально – розвивальна робота</a:t>
            </a:r>
            <a:endParaRPr b="1" sz="3600">
              <a:solidFill>
                <a:srgbClr val="002060"/>
              </a:solidFill>
            </a:endParaRPr>
          </a:p>
        </p:txBody>
      </p:sp>
      <p:pic>
        <p:nvPicPr>
          <p:cNvPr descr="C:\Users\Home\Desktop\укр. веч..JPG" id="245" name="Google Shape;2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1214423"/>
            <a:ext cx="2500330" cy="1875248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descr="C:\Users\Home\Desktop\IMG_1246.JPG" id="246" name="Google Shape;24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116" y="1214422"/>
            <a:ext cx="2571768" cy="1928826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descr="C:\Users\Home\Desktop\фото\Екскурсії\IMG_1765.JPG" id="247" name="Google Shape;24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1214422"/>
            <a:ext cx="2571768" cy="1928827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descr="C:\Users\Home\Desktop\фото\Фото за 4 клас\майстер - клас\IMG_1974.JPG" id="248" name="Google Shape;24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158" y="4000504"/>
            <a:ext cx="2571768" cy="1928826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descr="C:\Users\Home\Desktop\фото\Фото за 4 клас\вікторина\DSC_5217.JPG" id="249" name="Google Shape;24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86116" y="4000504"/>
            <a:ext cx="2667901" cy="1928826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descr="C:\Users\Home\Desktop\фото\Фото за 3 клас\Ігри патріотів\IMG_1595.JPG" id="250" name="Google Shape;250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5074" y="4000504"/>
            <a:ext cx="2571768" cy="1928826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51" name="Google Shape;251;p26"/>
          <p:cNvSpPr/>
          <p:nvPr/>
        </p:nvSpPr>
        <p:spPr>
          <a:xfrm>
            <a:off x="6500826" y="3000372"/>
            <a:ext cx="2071702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Екскурсії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3714744" y="2928934"/>
            <a:ext cx="2000264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Конкурс “Колосок”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6715140" y="5715016"/>
            <a:ext cx="1628780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Квести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3714744" y="5715016"/>
            <a:ext cx="1914532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Вікторини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642910" y="5715016"/>
            <a:ext cx="1985970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Майстер - класи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642910" y="2928934"/>
            <a:ext cx="2200284" cy="9144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Виховні заходи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61" name="Google Shape;2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onstantia"/>
              <a:buNone/>
            </a:pPr>
            <a:r>
              <a:rPr b="1" lang="uk-UA" sz="6000">
                <a:solidFill>
                  <a:srgbClr val="002060"/>
                </a:solidFill>
              </a:rPr>
              <a:t>Результативність </a:t>
            </a:r>
            <a:endParaRPr b="1" sz="6000">
              <a:solidFill>
                <a:srgbClr val="002060"/>
              </a:solidFill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2857488" y="2428868"/>
            <a:ext cx="3000396" cy="250033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активізувалась мисленнєва і творча діяльність</a:t>
            </a:r>
            <a:endParaRPr b="1" sz="2000">
              <a:solidFill>
                <a:srgbClr val="7030A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357158" y="3929066"/>
            <a:ext cx="2857520" cy="24288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5572132" y="4000504"/>
            <a:ext cx="2928958" cy="24288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підвищився інтерес дітей до навчання</a:t>
            </a:r>
            <a:endParaRPr b="1" sz="2400">
              <a:solidFill>
                <a:srgbClr val="7030A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785786" y="4429132"/>
            <a:ext cx="192882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покращилися показники засвоєння навчальної інформації</a:t>
            </a:r>
            <a:endParaRPr b="1" sz="20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428596" y="1428736"/>
            <a:ext cx="2714644" cy="221457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1D1B10"/>
                </a:solidFill>
                <a:latin typeface="Constantia"/>
                <a:ea typeface="Constantia"/>
                <a:cs typeface="Constantia"/>
                <a:sym typeface="Constantia"/>
              </a:rPr>
              <a:t>застосування здобутої інформації у власному житті</a:t>
            </a:r>
            <a:endParaRPr sz="2000">
              <a:solidFill>
                <a:srgbClr val="1D1B1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572132" y="1357298"/>
            <a:ext cx="2786082" cy="228601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адаптація учнів до умов сучасного життя</a:t>
            </a:r>
            <a:endParaRPr sz="20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73" name="Google Shape;2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4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>
            <p:ph type="title"/>
          </p:nvPr>
        </p:nvSpPr>
        <p:spPr>
          <a:xfrm>
            <a:off x="135600" y="5106600"/>
            <a:ext cx="40383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  <a:t>31 ЖОВТНЯ 2017 РОКУ</a:t>
            </a: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  <a:t>МЕТОДИЧНЕ ОБ’ЄДНАННЯ ВЧИТЕЛІВ   ТЗОШ № 28    “МЕТОДИКА РОЗВИТКУ КРИТИЧНОГО МИСЛЕННЯ В ПОЧАТКОВІЙ ШКОЛІ ” </a:t>
            </a: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8"/>
          <p:cNvSpPr txBox="1"/>
          <p:nvPr>
            <p:ph idx="1" type="body"/>
          </p:nvPr>
        </p:nvSpPr>
        <p:spPr>
          <a:xfrm>
            <a:off x="722313" y="285729"/>
            <a:ext cx="7772400" cy="7143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40"/>
              <a:buNone/>
            </a:pPr>
            <a:r>
              <a:rPr b="1" lang="uk-UA" sz="4440">
                <a:solidFill>
                  <a:srgbClr val="002060"/>
                </a:solidFill>
              </a:rPr>
              <a:t>Методична робота</a:t>
            </a:r>
            <a:endParaRPr b="1" sz="4440">
              <a:solidFill>
                <a:srgbClr val="002060"/>
              </a:solidFill>
            </a:endParaRPr>
          </a:p>
        </p:txBody>
      </p:sp>
      <p:pic>
        <p:nvPicPr>
          <p:cNvPr descr="C:\Users\Home\Desktop\20190109_131052.jpg" id="276" name="Google Shape;2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98" y="1500174"/>
            <a:ext cx="2786082" cy="35004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descr="C:\Users\Home\Desktop\шкільні матер\методоб\20171107_145905.jpg" id="277" name="Google Shape;27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58" y="1785926"/>
            <a:ext cx="3286148" cy="3286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descr="C:\Users\Home\Desktop\до атестації\20190111_123615.jpg" id="278" name="Google Shape;27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6182" y="1071546"/>
            <a:ext cx="2143200" cy="2714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5959025" y="5029550"/>
            <a:ext cx="29409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lang="uk-U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МАЙСТЕР – КЛАС   </a:t>
            </a:r>
            <a:br>
              <a:rPr b="1" lang="uk-U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ВЧИТЕЛІВ ТЗОШ № 28                                      14 ЛИСТОПАДА 2018 Р.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284" name="Google Shape;2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>
            <p:ph type="title"/>
          </p:nvPr>
        </p:nvSpPr>
        <p:spPr>
          <a:xfrm>
            <a:off x="500034" y="285728"/>
            <a:ext cx="8229600" cy="71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onstantia"/>
              <a:buNone/>
            </a:pPr>
            <a:r>
              <a:rPr b="1" lang="uk-UA" sz="7200">
                <a:solidFill>
                  <a:srgbClr val="002060"/>
                </a:solidFill>
              </a:rPr>
              <a:t>Самоосвіта </a:t>
            </a:r>
            <a:endParaRPr b="1" sz="7200">
              <a:solidFill>
                <a:srgbClr val="002060"/>
              </a:solidFill>
            </a:endParaRPr>
          </a:p>
        </p:txBody>
      </p:sp>
      <p:pic>
        <p:nvPicPr>
          <p:cNvPr descr="C:\Users\Home\Desktop\141___01\IMG_2307.JPG" id="286" name="Google Shape;2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1285860"/>
            <a:ext cx="1714512" cy="2214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41___01\IMG_2308.JPG" id="287" name="Google Shape;28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950" y="1214422"/>
            <a:ext cx="178595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41___01\IMG_2309.JPG" id="288" name="Google Shape;28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0430" y="1214422"/>
            <a:ext cx="2000264" cy="241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41___01\IMG_2310.JPG" id="289" name="Google Shape;28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8728" y="3929066"/>
            <a:ext cx="2857488" cy="214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41___01\IMG_2311.JPG" id="290" name="Google Shape;29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57818" y="3929066"/>
            <a:ext cx="2857520" cy="214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274638"/>
            <a:ext cx="8229600" cy="60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940"/>
              <a:buFont typeface="Constantia"/>
              <a:buNone/>
            </a:pPr>
            <a:r>
              <a:rPr lang="uk-UA" sz="5940">
                <a:solidFill>
                  <a:srgbClr val="002060"/>
                </a:solidFill>
              </a:rPr>
              <a:t>Розвиток </a:t>
            </a:r>
            <a:br>
              <a:rPr lang="uk-UA" sz="5940">
                <a:solidFill>
                  <a:srgbClr val="002060"/>
                </a:solidFill>
              </a:rPr>
            </a:br>
            <a:r>
              <a:rPr lang="uk-UA" sz="5940">
                <a:solidFill>
                  <a:srgbClr val="002060"/>
                </a:solidFill>
              </a:rPr>
              <a:t>критичного мислення </a:t>
            </a:r>
            <a:br>
              <a:rPr lang="uk-UA" sz="5940">
                <a:solidFill>
                  <a:srgbClr val="002060"/>
                </a:solidFill>
              </a:rPr>
            </a:br>
            <a:r>
              <a:rPr lang="uk-UA" sz="5940">
                <a:solidFill>
                  <a:srgbClr val="002060"/>
                </a:solidFill>
              </a:rPr>
              <a:t>в учнів </a:t>
            </a:r>
            <a:br>
              <a:rPr lang="uk-UA" sz="5940">
                <a:solidFill>
                  <a:srgbClr val="002060"/>
                </a:solidFill>
              </a:rPr>
            </a:br>
            <a:r>
              <a:rPr lang="uk-UA" sz="5940">
                <a:solidFill>
                  <a:srgbClr val="002060"/>
                </a:solidFill>
              </a:rPr>
              <a:t>початкової</a:t>
            </a:r>
            <a:br>
              <a:rPr lang="uk-UA" sz="5940">
                <a:solidFill>
                  <a:srgbClr val="002060"/>
                </a:solidFill>
              </a:rPr>
            </a:br>
            <a:r>
              <a:rPr lang="uk-UA" sz="5940">
                <a:solidFill>
                  <a:srgbClr val="002060"/>
                </a:solidFill>
              </a:rPr>
              <a:t>школи</a:t>
            </a:r>
            <a:endParaRPr sz="594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t/>
            </a:r>
            <a:endParaRPr/>
          </a:p>
        </p:txBody>
      </p:sp>
      <p:pic>
        <p:nvPicPr>
          <p:cNvPr descr="http://perego-shop.ru/gallery/images/1219197_fony-dlya-prezentacii-sinie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1071538" y="214290"/>
            <a:ext cx="65008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</a:t>
            </a:r>
            <a:endParaRPr b="1" i="0" sz="5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928662" y="1285860"/>
            <a:ext cx="757242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Суспільству потрібні особистості не лише з певним обсягом знань і вмінь, а здатні творчо мислити, приймати рішення, розв'язувати проблеми, мати свою позицію, брати на себе відповідальність, адаптуватися до умов життя.</a:t>
            </a:r>
            <a:endParaRPr b="1" i="0" sz="40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4638"/>
            <a:ext cx="8229600" cy="60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569"/>
              <a:buFont typeface="Constantia"/>
              <a:buNone/>
            </a:pPr>
            <a:r>
              <a:rPr b="1" lang="uk-UA" sz="6569">
                <a:solidFill>
                  <a:srgbClr val="002060"/>
                </a:solidFill>
              </a:rPr>
              <a:t>Основне завдання:</a:t>
            </a:r>
            <a:br>
              <a:rPr b="1" lang="uk-UA" sz="3959">
                <a:solidFill>
                  <a:srgbClr val="002060"/>
                </a:solidFill>
              </a:rPr>
            </a:br>
            <a:r>
              <a:rPr b="1" lang="uk-UA" sz="3959">
                <a:solidFill>
                  <a:srgbClr val="7030A0"/>
                </a:solidFill>
              </a:rPr>
              <a:t>виховання компетентної особистості, яка має високий рівень мотивації, характеризується високою навчальною та соціальною активністю, готовністю до самостійної розумової діяльності.</a:t>
            </a:r>
            <a:endParaRPr b="1" sz="3959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 flipH="1">
            <a:off x="285720" y="714356"/>
            <a:ext cx="1428760" cy="507209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Ключові характерис</a:t>
            </a:r>
            <a:br>
              <a:rPr lang="uk-UA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uk-UA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тики критичного мислення</a:t>
            </a:r>
            <a:endParaRPr b="0" i="0" sz="16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3000364" y="285728"/>
            <a:ext cx="5429288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Вміння вести дискусію 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(“Займи позицію”, робота в малих групах) </a:t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857356" y="64291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071802" y="1571612"/>
            <a:ext cx="5429288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Вміння працювати з інформацією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(Бортовий журнал, метод опорних слів, читання з маркуванням тексту, читання в парах, кластер)</a:t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071802" y="2786058"/>
            <a:ext cx="5500726" cy="85725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Вміння висловлювати власну думку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(Вільне письмо, есе, сенкан, незакінчене речення)</a:t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3071802" y="4000504"/>
            <a:ext cx="5500726" cy="85725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Вміння доводити і аргументувати 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uk-UA"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</a:t>
            </a: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ірні і невірні висловлювання, “Чи вірите ви, що …?”, вилучення зайвого).</a:t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071802" y="5143512"/>
            <a:ext cx="5500726" cy="128586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Вміння ставити запитання і відповідати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(“Товсті” і “тонкі” запитання, ромашка Блума, запитання в парах, “входження в картину”)</a:t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928794" y="17859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928794" y="292893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928794" y="414338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857356" y="53578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0"/>
            <a:ext cx="8229600" cy="928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onstantia"/>
              <a:buNone/>
            </a:pPr>
            <a:r>
              <a:rPr b="1" lang="uk-UA" sz="6600">
                <a:solidFill>
                  <a:srgbClr val="002060"/>
                </a:solidFill>
              </a:rPr>
              <a:t>Шляхи реалізації</a:t>
            </a:r>
            <a:endParaRPr b="1" sz="6600">
              <a:solidFill>
                <a:srgbClr val="002060"/>
              </a:solidFill>
            </a:endParaRPr>
          </a:p>
        </p:txBody>
      </p:sp>
      <p:pic>
        <p:nvPicPr>
          <p:cNvPr descr="C:\Users\Home\Desktop\IMG_1276.JPG"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857232"/>
            <a:ext cx="2071702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428596" y="2143116"/>
            <a:ext cx="1643074" cy="428628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Театралізація</a:t>
            </a: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IMG_1419.JPG" id="132" name="Google Shape;1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8861" y="857232"/>
            <a:ext cx="2214576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33___09\IMG_1810.JPG" id="133" name="Google Shape;13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16" y="892950"/>
            <a:ext cx="2000264" cy="1500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140___12\IMG_2282.JPG" id="134" name="Google Shape;13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282" y="2714620"/>
            <a:ext cx="2071702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2 - Д фото\20180901_102842.jpg" id="135" name="Google Shape;13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0298" y="2661618"/>
            <a:ext cx="2071702" cy="1537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ome\Desktop\2 - Д фото\20180901_103512.jpg" id="136" name="Google Shape;13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86314" y="857232"/>
            <a:ext cx="1928826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2500298" y="2000240"/>
            <a:ext cx="2000264" cy="571504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Мозковий штурм 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6929454" y="2143116"/>
            <a:ext cx="1857388" cy="50006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Робота в малих групах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4929190" y="2071678"/>
            <a:ext cx="1714512" cy="57150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Займи позицію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2500298" y="4000504"/>
            <a:ext cx="2000264" cy="57150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Незакінчені речення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фото 1 - Д\навчаємось\IMG_2169.JPG" id="141" name="Google Shape;141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43438" y="2714620"/>
            <a:ext cx="2000264" cy="15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4786314" y="4143380"/>
            <a:ext cx="1700218" cy="500066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Робота в парах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фото 1 - Д\навчаємось\IMG_2175.JPG" id="143" name="Google Shape;143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86578" y="2714620"/>
            <a:ext cx="2095514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6858016" y="4143380"/>
            <a:ext cx="1857388" cy="571504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Запитання в парах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85720" y="4071942"/>
            <a:ext cx="1914532" cy="50006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Робота в групах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фото 1 - Д\разом працюємо\IMG_2220.JPG" id="146" name="Google Shape;146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5720" y="4643447"/>
            <a:ext cx="2095514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428596" y="6143644"/>
            <a:ext cx="1771656" cy="35716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Кластер 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уроки\20181120_100541.jpg" id="148" name="Google Shape;148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28926" y="4643446"/>
            <a:ext cx="1285884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2714612" y="6072206"/>
            <a:ext cx="1628780" cy="571504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Вилучи “зайве”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уроки\image-0-02-05-c7f711829629b874f9c01805faf1bb37bf9f39550f5a9b2b82d34488513d84fc-V.jpg" id="150" name="Google Shape;150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72000" y="4714884"/>
            <a:ext cx="2000264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4500562" y="6072206"/>
            <a:ext cx="2071702" cy="571504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Логічні ланцюжки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ome\Desktop\фото\Фото за 4 клас\Перший урок\IMG_1814.JPG" id="152" name="Google Shape;152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86578" y="4714884"/>
            <a:ext cx="2095483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/>
          <p:nvPr/>
        </p:nvSpPr>
        <p:spPr>
          <a:xfrm>
            <a:off x="6858016" y="5857892"/>
            <a:ext cx="2000264" cy="85725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“Товсті” й “тонкі” запитання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1928794" y="214290"/>
            <a:ext cx="585791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“Ромашка Блума”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786182" y="3000372"/>
            <a:ext cx="1928826" cy="1785950"/>
          </a:xfrm>
          <a:prstGeom prst="ellipse">
            <a:avLst/>
          </a:prstGeom>
          <a:solidFill>
            <a:srgbClr val="D8D8D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Тема уроку</a:t>
            </a:r>
            <a:endParaRPr sz="24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5857884" y="2285992"/>
            <a:ext cx="2714644" cy="142876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2. Уточнюючі питання ( Чи правильно я зрозумів..?)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715008" y="4071942"/>
            <a:ext cx="3000396" cy="1357322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3. Практичні (Що можна зробити з …? Як можна застосувати..?)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3571868" y="5072074"/>
            <a:ext cx="2143140" cy="1500198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4. Пояснюючі питання (Чому?)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571472" y="3929066"/>
            <a:ext cx="3286148" cy="1285884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5. Оцінні питання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( Як ви ставитесь..? Як ви оцінюєте вчинок…?)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428596" y="2285992"/>
            <a:ext cx="3286148" cy="1357322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6. Творчі питання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( Що буде, якщо…? Що змінилося б…?)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3428992" y="1357298"/>
            <a:ext cx="2428892" cy="150019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1. Прості питання(Хто? Коли? Де? Як?)</a:t>
            </a:r>
            <a:endParaRPr sz="18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>
            <p:ph type="title"/>
          </p:nvPr>
        </p:nvSpPr>
        <p:spPr>
          <a:xfrm>
            <a:off x="2428860" y="1643050"/>
            <a:ext cx="3429024" cy="30003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onstantia"/>
              <a:buNone/>
            </a:pPr>
            <a:r>
              <a:rPr b="1" lang="uk-UA" sz="400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Прийом “входження в картину</a:t>
            </a:r>
            <a:r>
              <a:rPr b="1" lang="uk-UA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”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357158" y="285728"/>
            <a:ext cx="2643206" cy="1200152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Допомагає відчути дух картини</a:t>
            </a:r>
            <a:endParaRPr sz="24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14282" y="2357430"/>
            <a:ext cx="2000264" cy="1357322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Розглянути картину як подію</a:t>
            </a:r>
            <a:endParaRPr sz="24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357158" y="4786322"/>
            <a:ext cx="3286148" cy="1643074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Зробити крок за рамку картини до особистого переживання</a:t>
            </a:r>
            <a:endParaRPr sz="240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6000760" y="642918"/>
            <a:ext cx="2786082" cy="1357322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Правильно поставити запитання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5929322" y="4357694"/>
            <a:ext cx="2786082" cy="1571636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Правильно підібрати твір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6000760" y="2357430"/>
            <a:ext cx="2928926" cy="1571636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Вчитель - фасилітатор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ego-shop.ru/gallery/images/1219197_fony-dlya-prezentacii-sinie.jpg" id="183" name="Google Shape;1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>
            <p:ph type="title"/>
          </p:nvPr>
        </p:nvSpPr>
        <p:spPr>
          <a:xfrm>
            <a:off x="2928926" y="2071678"/>
            <a:ext cx="3143272" cy="21431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nstantia"/>
              <a:buNone/>
            </a:pPr>
            <a:r>
              <a:rPr lang="uk-UA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Правильно підібраний твір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5786446" y="285728"/>
            <a:ext cx="3143272" cy="1827094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Тримати інтригу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0" y="214290"/>
            <a:ext cx="3500462" cy="221457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Бути близьким і зрозумілим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5500662" y="4143380"/>
            <a:ext cx="3643338" cy="221457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Бути пов’язаним з досвідом дитини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285720" y="4214818"/>
            <a:ext cx="2643206" cy="192882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Повинен емоційно чіпляти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