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308" r:id="rId9"/>
    <p:sldId id="309" r:id="rId10"/>
    <p:sldId id="310" r:id="rId11"/>
    <p:sldId id="311" r:id="rId12"/>
    <p:sldId id="312" r:id="rId13"/>
    <p:sldId id="313" r:id="rId14"/>
    <p:sldId id="314" r:id="rId15"/>
    <p:sldId id="263" r:id="rId16"/>
    <p:sldId id="264" r:id="rId17"/>
    <p:sldId id="265" r:id="rId18"/>
    <p:sldId id="266" r:id="rId19"/>
    <p:sldId id="267" r:id="rId20"/>
    <p:sldId id="269" r:id="rId21"/>
    <p:sldId id="299" r:id="rId22"/>
    <p:sldId id="268" r:id="rId23"/>
    <p:sldId id="270" r:id="rId24"/>
    <p:sldId id="300" r:id="rId25"/>
    <p:sldId id="274" r:id="rId26"/>
    <p:sldId id="301" r:id="rId27"/>
    <p:sldId id="302" r:id="rId28"/>
    <p:sldId id="303" r:id="rId29"/>
    <p:sldId id="271" r:id="rId30"/>
    <p:sldId id="272" r:id="rId31"/>
    <p:sldId id="275" r:id="rId32"/>
    <p:sldId id="273" r:id="rId33"/>
    <p:sldId id="276" r:id="rId34"/>
    <p:sldId id="277" r:id="rId35"/>
    <p:sldId id="278" r:id="rId36"/>
    <p:sldId id="279" r:id="rId37"/>
    <p:sldId id="280" r:id="rId38"/>
    <p:sldId id="281" r:id="rId39"/>
    <p:sldId id="282" r:id="rId40"/>
    <p:sldId id="283" r:id="rId41"/>
    <p:sldId id="286" r:id="rId42"/>
    <p:sldId id="304" r:id="rId43"/>
    <p:sldId id="284" r:id="rId44"/>
    <p:sldId id="285" r:id="rId45"/>
    <p:sldId id="287" r:id="rId46"/>
    <p:sldId id="288" r:id="rId47"/>
    <p:sldId id="289" r:id="rId48"/>
    <p:sldId id="290" r:id="rId49"/>
    <p:sldId id="291" r:id="rId50"/>
    <p:sldId id="292" r:id="rId51"/>
    <p:sldId id="293" r:id="rId52"/>
    <p:sldId id="294" r:id="rId53"/>
    <p:sldId id="295" r:id="rId54"/>
    <p:sldId id="296" r:id="rId55"/>
    <p:sldId id="297" r:id="rId56"/>
    <p:sldId id="298" r:id="rId57"/>
    <p:sldId id="305" r:id="rId58"/>
    <p:sldId id="306" r:id="rId59"/>
    <p:sldId id="307" r:id="rId6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34" autoAdjust="0"/>
    <p:restoredTop sz="94607" autoAdjust="0"/>
  </p:normalViewPr>
  <p:slideViewPr>
    <p:cSldViewPr>
      <p:cViewPr varScale="1">
        <p:scale>
          <a:sx n="69" d="100"/>
          <a:sy n="69" d="100"/>
        </p:scale>
        <p:origin x="-140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77E7F-406F-4497-B4BC-D2BB36247049}" type="datetimeFigureOut">
              <a:rPr lang="ru-RU" smtClean="0"/>
              <a:pPr/>
              <a:t>20.01.2019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FAFB-5004-4B04-8F7D-F9E2F8EA81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77E7F-406F-4497-B4BC-D2BB36247049}" type="datetimeFigureOut">
              <a:rPr lang="ru-RU" smtClean="0"/>
              <a:pPr/>
              <a:t>20.01.2019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FAFB-5004-4B04-8F7D-F9E2F8EA81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77E7F-406F-4497-B4BC-D2BB36247049}" type="datetimeFigureOut">
              <a:rPr lang="ru-RU" smtClean="0"/>
              <a:pPr/>
              <a:t>20.01.2019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FAFB-5004-4B04-8F7D-F9E2F8EA81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77E7F-406F-4497-B4BC-D2BB36247049}" type="datetimeFigureOut">
              <a:rPr lang="ru-RU" smtClean="0"/>
              <a:pPr/>
              <a:t>20.01.2019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FAFB-5004-4B04-8F7D-F9E2F8EA81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77E7F-406F-4497-B4BC-D2BB36247049}" type="datetimeFigureOut">
              <a:rPr lang="ru-RU" smtClean="0"/>
              <a:pPr/>
              <a:t>20.01.2019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FAFB-5004-4B04-8F7D-F9E2F8EA81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77E7F-406F-4497-B4BC-D2BB36247049}" type="datetimeFigureOut">
              <a:rPr lang="ru-RU" smtClean="0"/>
              <a:pPr/>
              <a:t>20.01.2019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FAFB-5004-4B04-8F7D-F9E2F8EA81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77E7F-406F-4497-B4BC-D2BB36247049}" type="datetimeFigureOut">
              <a:rPr lang="ru-RU" smtClean="0"/>
              <a:pPr/>
              <a:t>20.01.2019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FAFB-5004-4B04-8F7D-F9E2F8EA81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77E7F-406F-4497-B4BC-D2BB36247049}" type="datetimeFigureOut">
              <a:rPr lang="ru-RU" smtClean="0"/>
              <a:pPr/>
              <a:t>20.01.2019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FAFB-5004-4B04-8F7D-F9E2F8EA81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77E7F-406F-4497-B4BC-D2BB36247049}" type="datetimeFigureOut">
              <a:rPr lang="ru-RU" smtClean="0"/>
              <a:pPr/>
              <a:t>20.01.2019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FAFB-5004-4B04-8F7D-F9E2F8EA81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77E7F-406F-4497-B4BC-D2BB36247049}" type="datetimeFigureOut">
              <a:rPr lang="ru-RU" smtClean="0"/>
              <a:pPr/>
              <a:t>20.01.2019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FAFB-5004-4B04-8F7D-F9E2F8EA81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77E7F-406F-4497-B4BC-D2BB36247049}" type="datetimeFigureOut">
              <a:rPr lang="ru-RU" smtClean="0"/>
              <a:pPr/>
              <a:t>20.01.2019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4CAFAFB-5004-4B04-8F7D-F9E2F8EA811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4A77E7F-406F-4497-B4BC-D2BB36247049}" type="datetimeFigureOut">
              <a:rPr lang="ru-RU" smtClean="0"/>
              <a:pPr/>
              <a:t>20.01.2019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4CAFAFB-5004-4B04-8F7D-F9E2F8EA8114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2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5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9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7.wmf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uk-UA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Використання дидактичних ігор та ігрових ситуацій на уроках математики у початкових класах</a:t>
            </a:r>
            <a:endParaRPr lang="ru-RU" sz="3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5786" y="3571876"/>
            <a:ext cx="7854696" cy="1752600"/>
          </a:xfrm>
        </p:spPr>
        <p:txBody>
          <a:bodyPr>
            <a:noAutofit/>
          </a:bodyPr>
          <a:lstStyle/>
          <a:p>
            <a:r>
              <a:rPr lang="uk-UA" sz="2800" b="1" i="1" dirty="0" smtClean="0">
                <a:latin typeface="Times New Roman" pitchFamily="18" charset="0"/>
                <a:cs typeface="Times New Roman" pitchFamily="18" charset="0"/>
              </a:rPr>
              <a:t>Підготувала</a:t>
            </a:r>
          </a:p>
          <a:p>
            <a:r>
              <a:rPr lang="uk-UA" sz="2800" b="1" i="1" dirty="0" smtClean="0">
                <a:latin typeface="Times New Roman" pitchFamily="18" charset="0"/>
                <a:cs typeface="Times New Roman" pitchFamily="18" charset="0"/>
              </a:rPr>
              <a:t> вчитель початкових класів</a:t>
            </a:r>
          </a:p>
          <a:p>
            <a:r>
              <a:rPr lang="uk-UA" sz="2800" b="1" i="1" dirty="0" smtClean="0">
                <a:latin typeface="Times New Roman" pitchFamily="18" charset="0"/>
                <a:cs typeface="Times New Roman" pitchFamily="18" charset="0"/>
              </a:rPr>
              <a:t> Борщівського НВК </a:t>
            </a:r>
          </a:p>
          <a:p>
            <a:r>
              <a:rPr lang="uk-UA" sz="2800" b="1" i="1" dirty="0" smtClean="0">
                <a:latin typeface="Times New Roman" pitchFamily="18" charset="0"/>
                <a:cs typeface="Times New Roman" pitchFamily="18" charset="0"/>
              </a:rPr>
              <a:t>“ЗНЗ І-ІІІ ст. №3-гімназія</a:t>
            </a:r>
          </a:p>
          <a:p>
            <a:r>
              <a:rPr lang="uk-UA" sz="2800" b="1" i="1" dirty="0" smtClean="0">
                <a:latin typeface="Times New Roman" pitchFamily="18" charset="0"/>
                <a:cs typeface="Times New Roman" pitchFamily="18" charset="0"/>
              </a:rPr>
              <a:t> ім. Р. </a:t>
            </a:r>
            <a:r>
              <a:rPr lang="uk-UA" sz="2800" b="1" i="1" dirty="0" err="1" smtClean="0">
                <a:latin typeface="Times New Roman" pitchFamily="18" charset="0"/>
                <a:cs typeface="Times New Roman" pitchFamily="18" charset="0"/>
              </a:rPr>
              <a:t>Андріяшика”</a:t>
            </a:r>
            <a:endParaRPr lang="uk-UA" sz="28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800" b="1" i="1" dirty="0" err="1" smtClean="0">
                <a:latin typeface="Times New Roman" pitchFamily="18" charset="0"/>
                <a:cs typeface="Times New Roman" pitchFamily="18" charset="0"/>
              </a:rPr>
              <a:t>Гура</a:t>
            </a:r>
            <a:r>
              <a:rPr lang="uk-UA" sz="2800" b="1" i="1" dirty="0" smtClean="0">
                <a:latin typeface="Times New Roman" pitchFamily="18" charset="0"/>
                <a:cs typeface="Times New Roman" pitchFamily="18" charset="0"/>
              </a:rPr>
              <a:t> Оксана Богданівна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player.myshared.ru/17/1149678/slides/slide_3.jpg"/>
          <p:cNvPicPr/>
          <p:nvPr/>
        </p:nvPicPr>
        <p:blipFill>
          <a:blip r:embed="rId2"/>
          <a:srcRect b="11699"/>
          <a:stretch>
            <a:fillRect/>
          </a:stretch>
        </p:blipFill>
        <p:spPr bwMode="auto">
          <a:xfrm>
            <a:off x="1928795" y="785795"/>
            <a:ext cx="7215206" cy="6072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ÐÐ°ÑÑÐ¸Ð½ÐºÐ¸ Ð¿Ð¾ Ð·Ð°Ð¿ÑÐ¾ÑÑ Ð´Ð¸Ð´Ð°ÐºÑÐ¸ÑÐ½Ñ ÑÐ³ÑÐ¸ Ð½Ð° ÑÑÐ¾ÐºÐ°Ñ Ð¼Ð°ÑÐµÐ¼Ð°ÑÐ¸ÐºÐ¸ Ð² Ð¿Ð¾ÑÐ°ÑÐºÐ¾Ð²Ð¸Ñ ÐºÐ»Ð°ÑÐ°Ñ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142984"/>
            <a:ext cx="2309780" cy="5505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player.myshared.ru/17/1149678/slides/slide_4.jpg"/>
          <p:cNvPicPr/>
          <p:nvPr/>
        </p:nvPicPr>
        <p:blipFill>
          <a:blip r:embed="rId2"/>
          <a:srcRect b="11271"/>
          <a:stretch>
            <a:fillRect/>
          </a:stretch>
        </p:blipFill>
        <p:spPr bwMode="auto">
          <a:xfrm>
            <a:off x="2500298" y="857232"/>
            <a:ext cx="6643702" cy="600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ÐÐ¾ÑÐ¾Ð¶ÐµÐµ Ð¸Ð·Ð¾Ð±ÑÐ°Ð¶ÐµÐ½Ð¸Ðµ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928801"/>
            <a:ext cx="2857488" cy="4500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player.myshared.ru/17/1149678/slides/slide_5.jpg"/>
          <p:cNvPicPr/>
          <p:nvPr/>
        </p:nvPicPr>
        <p:blipFill>
          <a:blip r:embed="rId2"/>
          <a:srcRect b="10417"/>
          <a:stretch>
            <a:fillRect/>
          </a:stretch>
        </p:blipFill>
        <p:spPr bwMode="auto">
          <a:xfrm>
            <a:off x="3643306" y="785794"/>
            <a:ext cx="5500694" cy="6072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RENTREE DES CLASSES 2018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857232"/>
            <a:ext cx="3571868" cy="5734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player.myshared.ru/17/1149678/slides/slide_6.jpg"/>
          <p:cNvPicPr/>
          <p:nvPr/>
        </p:nvPicPr>
        <p:blipFill>
          <a:blip r:embed="rId2"/>
          <a:srcRect b="11271"/>
          <a:stretch>
            <a:fillRect/>
          </a:stretch>
        </p:blipFill>
        <p:spPr bwMode="auto">
          <a:xfrm>
            <a:off x="2786050" y="714356"/>
            <a:ext cx="6357950" cy="6143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ÐÐ¾ÑÐ¾Ð¶ÐµÐµ Ð¸Ð·Ð¾Ð±ÑÐ°Ð¶ÐµÐ½Ð¸Ðµ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571612"/>
            <a:ext cx="3143240" cy="528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player.myshared.ru/17/1149678/slides/slide_7.jpg"/>
          <p:cNvPicPr/>
          <p:nvPr/>
        </p:nvPicPr>
        <p:blipFill>
          <a:blip r:embed="rId2"/>
          <a:srcRect b="6571"/>
          <a:stretch>
            <a:fillRect/>
          </a:stretch>
        </p:blipFill>
        <p:spPr bwMode="auto">
          <a:xfrm>
            <a:off x="2285984" y="785794"/>
            <a:ext cx="6858016" cy="6072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ÐÐ¾ÑÐ¾Ð¶ÐµÐµ Ð¸Ð·Ð¾Ð±ÑÐ°Ð¶ÐµÐ½Ð¸Ðµ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357562"/>
            <a:ext cx="2643174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ÐÐ¾ÑÐ¾Ð¶ÐµÐµ Ð¸Ð·Ð¾Ð±ÑÐ°Ð¶ÐµÐ½Ð¸Ðµ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5834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4800" b="1" i="1" dirty="0" smtClean="0">
                <a:solidFill>
                  <a:srgbClr val="002060"/>
                </a:solidFill>
              </a:rPr>
              <a:t>Видатні педагоги про роль дидактичної гри</a:t>
            </a:r>
            <a:endParaRPr lang="ru-RU" sz="4800" b="1" i="1" dirty="0">
              <a:solidFill>
                <a:srgbClr val="002060"/>
              </a:solidFill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" name="Содержимое 12" descr="ÐÐ¾ÑÐ¾Ð¶ÐµÐµ Ð¸Ð·Ð¾Ð±ÑÐ°Ð¶ÐµÐ½Ð¸Ðµ"/>
          <p:cNvPicPr>
            <a:picLocks noGrp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 bwMode="auto">
          <a:xfrm>
            <a:off x="4648200" y="1857364"/>
            <a:ext cx="4281518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Â« ÐÑÐ° â ÑÐµ&#10;ÑÐ»ÑÑ Ð´Ð¸ÑÐ¸Ð½Ð¸&#10;Ð´Ð¾ Ð¿ÑÐ·Ð½Ð°Ð½Ð½Ñ&#10;ÑÐ²ÑÑÑ, Ð² ÑÐºÐ¾Ð¼Ñ&#10;Ð²Ð¾Ð½Ð° Ð¶Ð¸Ð²Ðµ, ÑÐµ&#10;ÑÑÐºÑÐ°, ÑÐºÐ°&#10;Ð·Ð°Ð¿Ð°Ð»ÑÑ&#10;Ð²Ð¾Ð³Ð½Ð¸Ðº&#10;3&#10;&#10; "/>
          <p:cNvPicPr/>
          <p:nvPr/>
        </p:nvPicPr>
        <p:blipFill>
          <a:blip r:embed="rId3"/>
          <a:srcRect l="2084" t="16026" r="72210" b="37432"/>
          <a:stretch>
            <a:fillRect/>
          </a:stretch>
        </p:blipFill>
        <p:spPr bwMode="auto">
          <a:xfrm>
            <a:off x="428596" y="1928802"/>
            <a:ext cx="4071966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Â«ÐÐ½Ð°ÑÐµÐ½Ð½Ñ Ð³ÑÐ¸ Ð½Ðµ&#10;Ð¾Ð±Ð¼ÐµÐ¶ÑÑÑÑÑÑ&#10;ÑÐ¸Ð¼, ÑÐ¾ Ð² Ð´Ð¸ÑÐ¸Ð½Ð¸&#10;Ð·'ÑÐ²Ð»ÑÑ- ÑÑÑÑ Ð½Ð¾Ð²Ñ Ð·Ð°&#10;Ð·Ð¼ÑÑÑÐ¾Ð¼ Ð¼Ð¾ÑÐ¸Ð²Ð¸&#10;ÑÐ¾Ð±Ð¾ÑÐ¸ Ñ Ð¿Ð¾- Ð²'ÑÐ·Ð°Ð½Ñ ÑÐ·&#10;Ð½ÐµÑ Ð·Ð°Ð²Ð´Ð°Ð½- Ð½Ñ...."/>
          <p:cNvPicPr/>
          <p:nvPr/>
        </p:nvPicPr>
        <p:blipFill>
          <a:blip r:embed="rId2"/>
          <a:srcRect l="31587"/>
          <a:stretch>
            <a:fillRect/>
          </a:stretch>
        </p:blipFill>
        <p:spPr bwMode="auto">
          <a:xfrm>
            <a:off x="4143372" y="0"/>
            <a:ext cx="500062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Â«ÐÐ½Ð°ÑÐµÐ½Ð½Ñ Ð³ÑÐ¸ Ð½Ðµ&#10;Ð¾Ð±Ð¼ÐµÐ¶ÑÑÑÑÑÑ&#10;ÑÐ¸Ð¼, ÑÐ¾ Ð² Ð´Ð¸ÑÐ¸Ð½Ð¸&#10;Ð·'ÑÐ²Ð»ÑÑ- ÑÑÑÑ Ð½Ð¾Ð²Ñ Ð·Ð°&#10;Ð·Ð¼ÑÑÑÐ¾Ð¼ Ð¼Ð¾ÑÐ¸Ð²Ð¸&#10;ÑÐ¾Ð±Ð¾ÑÐ¸ Ñ Ð¿Ð¾- Ð²'ÑÐ·Ð°Ð½Ñ ÑÐ·&#10;Ð½ÐµÑ Ð·Ð°Ð²Ð´Ð°Ð½- Ð½Ñ...."/>
          <p:cNvPicPr/>
          <p:nvPr/>
        </p:nvPicPr>
        <p:blipFill>
          <a:blip r:embed="rId2"/>
          <a:srcRect r="68522"/>
          <a:stretch>
            <a:fillRect/>
          </a:stretch>
        </p:blipFill>
        <p:spPr bwMode="auto">
          <a:xfrm>
            <a:off x="0" y="0"/>
            <a:ext cx="414337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143372" y="785795"/>
            <a:ext cx="4786346" cy="600164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  <a:cs typeface="Arial" pitchFamily="34" charset="0"/>
              </a:rPr>
              <a:t>А.С.Макаренка,  писав: „Є ще один важливий метод – гра... Треба зазначити, що між грою і роботою немає такої великої різниці, як дехто думає... В кожній гарній грі є насамперед робоче зусилля та зусилля думки... Дехто гадає, що робота відрізняється від гри тим, що в роботі є відповідальність, а в грі її немає. Це неправильно: у грі є така ж велика відповідальність, як і в роботі, - звичайно, у грі гарній, </a:t>
            </a:r>
            <a:r>
              <a:rPr kumimoji="0" lang="uk-UA" sz="2400" b="1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  <a:cs typeface="Arial" pitchFamily="34" charset="0"/>
              </a:rPr>
              <a:t>правильній...”</a:t>
            </a:r>
            <a:endParaRPr kumimoji="0" lang="uk-UA" sz="2400" b="1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cs typeface="Arial" pitchFamily="34" charset="0"/>
            </a:endParaRPr>
          </a:p>
        </p:txBody>
      </p:sp>
      <p:pic>
        <p:nvPicPr>
          <p:cNvPr id="1027" name="Picture 3" descr="ÐÐ°ÑÑÐ¸Ð½ÐºÐ¸ Ð¿Ð¾ Ð·Ð°Ð¿ÑÐ¾ÑÑ ÑÐ¾ÑÐ¾ Ð°Ð½ÑÐ¾Ð½Ð° ÑÐµÐ¼ÐµÐ½Ð¾Ð²Ð¸ÑÐ° Ð¼Ð°ÐºÐ°ÑÐµÐ½ÐºÐ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67" y="989812"/>
            <a:ext cx="3851353" cy="5929197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ÐÐ°ÑÑÐ¸Ð½ÐºÐ¸ Ð¿Ð¾ Ð·Ð°Ð¿ÑÐ¾ÑÑ Ð²Ð¸ÑÐ»ÑÐ² Ð°Ð¼Ð¾Ð½Ð°ÑÐ²ÑÐ»Ñ Ð¿ÑÐ¾  Ð´Ð¸Ð´Ð°ÐºÑÐ¸ÑÐ½Ñ Ð³ÑÑ"/>
          <p:cNvPicPr/>
          <p:nvPr/>
        </p:nvPicPr>
        <p:blipFill>
          <a:blip r:embed="rId2"/>
          <a:srcRect b="39274"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ÐÐ¾ÑÐ¾Ð¶ÐµÐµ Ð¸Ð·Ð¾Ð±ÑÐ°Ð¶ÐµÐ½Ð¸Ðµ"/>
          <p:cNvPicPr/>
          <p:nvPr/>
        </p:nvPicPr>
        <p:blipFill>
          <a:blip r:embed="rId2"/>
          <a:srcRect r="52000"/>
          <a:stretch>
            <a:fillRect/>
          </a:stretch>
        </p:blipFill>
        <p:spPr bwMode="auto">
          <a:xfrm>
            <a:off x="0" y="1000108"/>
            <a:ext cx="3214678" cy="5857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2771775" y="1600200"/>
            <a:ext cx="6372225" cy="3829050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sz="4400" b="1" i="1" dirty="0" err="1" smtClean="0">
                <a:solidFill>
                  <a:srgbClr val="FF0000"/>
                </a:solidFill>
              </a:rPr>
              <a:t>Дидактичні</a:t>
            </a:r>
            <a:r>
              <a:rPr lang="ru-RU" sz="4400" b="1" i="1" dirty="0" smtClean="0">
                <a:solidFill>
                  <a:srgbClr val="FF0000"/>
                </a:solidFill>
              </a:rPr>
              <a:t> </a:t>
            </a:r>
            <a:r>
              <a:rPr lang="ru-RU" sz="4400" b="1" i="1" dirty="0" err="1" smtClean="0">
                <a:solidFill>
                  <a:srgbClr val="FF0000"/>
                </a:solidFill>
              </a:rPr>
              <a:t>ігри</a:t>
            </a:r>
            <a:r>
              <a:rPr lang="ru-RU" sz="4400" b="1" i="1" dirty="0" smtClean="0">
                <a:solidFill>
                  <a:srgbClr val="FF0000"/>
                </a:solidFill>
              </a:rPr>
              <a:t> – важливий </a:t>
            </a:r>
            <a:r>
              <a:rPr lang="ru-RU" sz="4400" b="1" i="1" dirty="0" err="1" smtClean="0">
                <a:solidFill>
                  <a:srgbClr val="FF0000"/>
                </a:solidFill>
              </a:rPr>
              <a:t>засіб</a:t>
            </a:r>
            <a:r>
              <a:rPr lang="ru-RU" sz="4400" b="1" i="1" dirty="0" smtClean="0">
                <a:solidFill>
                  <a:srgbClr val="FF0000"/>
                </a:solidFill>
              </a:rPr>
              <a:t> </a:t>
            </a:r>
            <a:r>
              <a:rPr lang="ru-RU" sz="4400" b="1" i="1" dirty="0" err="1" smtClean="0">
                <a:solidFill>
                  <a:srgbClr val="FF0000"/>
                </a:solidFill>
              </a:rPr>
              <a:t>успішного</a:t>
            </a:r>
            <a:r>
              <a:rPr lang="ru-RU" sz="4400" b="1" i="1" dirty="0" smtClean="0">
                <a:solidFill>
                  <a:srgbClr val="FF0000"/>
                </a:solidFill>
              </a:rPr>
              <a:t> </a:t>
            </a:r>
            <a:r>
              <a:rPr lang="ru-RU" sz="4400" b="1" i="1" dirty="0" err="1" smtClean="0">
                <a:solidFill>
                  <a:srgbClr val="FF0000"/>
                </a:solidFill>
              </a:rPr>
              <a:t>засвоєння</a:t>
            </a:r>
            <a:r>
              <a:rPr lang="ru-RU" sz="4400" b="1" i="1" dirty="0" smtClean="0">
                <a:solidFill>
                  <a:srgbClr val="FF0000"/>
                </a:solidFill>
              </a:rPr>
              <a:t> </a:t>
            </a:r>
            <a:r>
              <a:rPr lang="ru-RU" sz="4400" b="1" i="1" dirty="0" err="1" smtClean="0">
                <a:solidFill>
                  <a:srgbClr val="FF0000"/>
                </a:solidFill>
              </a:rPr>
              <a:t>учнями</a:t>
            </a:r>
            <a:r>
              <a:rPr lang="ru-RU" sz="4400" b="1" i="1" dirty="0" smtClean="0">
                <a:solidFill>
                  <a:srgbClr val="FF0000"/>
                </a:solidFill>
              </a:rPr>
              <a:t> </a:t>
            </a:r>
            <a:r>
              <a:rPr lang="ru-RU" sz="4400" b="1" i="1" dirty="0" err="1" smtClean="0">
                <a:solidFill>
                  <a:srgbClr val="FF0000"/>
                </a:solidFill>
              </a:rPr>
              <a:t>математичних</a:t>
            </a:r>
            <a:r>
              <a:rPr lang="ru-RU" sz="4400" b="1" i="1" dirty="0" smtClean="0">
                <a:solidFill>
                  <a:srgbClr val="FF0000"/>
                </a:solidFill>
              </a:rPr>
              <a:t> </a:t>
            </a:r>
            <a:r>
              <a:rPr lang="ru-RU" sz="4400" b="1" i="1" dirty="0" err="1" smtClean="0">
                <a:solidFill>
                  <a:srgbClr val="FF0000"/>
                </a:solidFill>
              </a:rPr>
              <a:t>знань</a:t>
            </a:r>
            <a:r>
              <a:rPr lang="ru-RU" sz="4400" b="1" i="1" dirty="0" smtClean="0">
                <a:solidFill>
                  <a:srgbClr val="FF0000"/>
                </a:solidFill>
              </a:rPr>
              <a:t>, </a:t>
            </a:r>
            <a:r>
              <a:rPr lang="ru-RU" sz="4400" b="1" i="1" dirty="0" err="1" smtClean="0">
                <a:solidFill>
                  <a:srgbClr val="FF0000"/>
                </a:solidFill>
              </a:rPr>
              <a:t>умінь</a:t>
            </a:r>
            <a:r>
              <a:rPr lang="ru-RU" sz="4400" b="1" i="1" dirty="0" smtClean="0">
                <a:solidFill>
                  <a:srgbClr val="FF0000"/>
                </a:solidFill>
              </a:rPr>
              <a:t> і </a:t>
            </a:r>
            <a:r>
              <a:rPr lang="ru-RU" sz="4400" b="1" i="1" dirty="0" err="1" smtClean="0">
                <a:solidFill>
                  <a:srgbClr val="FF0000"/>
                </a:solidFill>
              </a:rPr>
              <a:t>навичок</a:t>
            </a:r>
            <a:endParaRPr lang="ru-RU" sz="44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5&#10;&#10; "/>
          <p:cNvPicPr/>
          <p:nvPr/>
        </p:nvPicPr>
        <p:blipFill>
          <a:blip r:embed="rId2"/>
          <a:srcRect l="13789" r="11601"/>
          <a:stretch>
            <a:fillRect/>
          </a:stretch>
        </p:blipFill>
        <p:spPr bwMode="auto">
          <a:xfrm>
            <a:off x="1857356" y="642918"/>
            <a:ext cx="6215074" cy="621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ÐÐ¾ÑÐ¾Ð¶ÐµÐµ Ð¸Ð·Ð¾Ð±ÑÐ°Ð¶ÐµÐ½Ð¸Ðµ"/>
          <p:cNvPicPr/>
          <p:nvPr/>
        </p:nvPicPr>
        <p:blipFill>
          <a:blip r:embed="rId3"/>
          <a:srcRect l="73750" t="49153"/>
          <a:stretch>
            <a:fillRect/>
          </a:stretch>
        </p:blipFill>
        <p:spPr bwMode="auto">
          <a:xfrm>
            <a:off x="0" y="4857760"/>
            <a:ext cx="1785918" cy="200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ÐÐ¾ÑÐ¾Ð¶ÐµÐµ Ð¸Ð·Ð¾Ð±ÑÐ°Ð¶ÐµÐ½Ð¸Ðµ"/>
          <p:cNvPicPr/>
          <p:nvPr/>
        </p:nvPicPr>
        <p:blipFill>
          <a:blip r:embed="rId3"/>
          <a:srcRect l="59000" b="65763"/>
          <a:stretch>
            <a:fillRect/>
          </a:stretch>
        </p:blipFill>
        <p:spPr bwMode="auto">
          <a:xfrm>
            <a:off x="7358082" y="714356"/>
            <a:ext cx="1785918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ÐÐ¾ÑÐ¾Ð¶ÐµÐµ Ð¸Ð·Ð¾Ð±ÑÐ°Ð¶ÐµÐ½Ð¸Ðµ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5783" y="0"/>
            <a:ext cx="942978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6&#10;&#10; "/>
          <p:cNvPicPr/>
          <p:nvPr/>
        </p:nvPicPr>
        <p:blipFill>
          <a:blip r:embed="rId2"/>
          <a:srcRect l="20930" t="2142" r="22093" b="19683"/>
          <a:stretch>
            <a:fillRect/>
          </a:stretch>
        </p:blipFill>
        <p:spPr bwMode="auto">
          <a:xfrm>
            <a:off x="4214810" y="785794"/>
            <a:ext cx="4929190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ÐÐ¾ÑÐ¾Ð¶ÐµÐµ Ð¸Ð·Ð¾Ð±ÑÐ°Ð¶ÐµÐ½Ð¸Ðµ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57222" y="0"/>
            <a:ext cx="5072098" cy="6429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&#10;&#10; "/>
          <p:cNvPicPr/>
          <p:nvPr/>
        </p:nvPicPr>
        <p:blipFill>
          <a:blip r:embed="rId2"/>
          <a:srcRect b="876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ÐÐ¾ÑÐ¾Ð¶ÐµÐµ Ð¸Ð·Ð¾Ð±ÑÐ°Ð¶ÐµÐ½Ð¸Ðµ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1"/>
            <a:ext cx="3071801" cy="3428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s://fc.vseosvita.ua/000tlj-7ebb/02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98" y="0"/>
            <a:ext cx="3071802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player.myshared.ru/19/1184227/slides/slide_5.jpg"/>
          <p:cNvPicPr/>
          <p:nvPr/>
        </p:nvPicPr>
        <p:blipFill>
          <a:blip r:embed="rId2"/>
          <a:srcRect b="11058"/>
          <a:stretch>
            <a:fillRect/>
          </a:stretch>
        </p:blipFill>
        <p:spPr bwMode="auto">
          <a:xfrm>
            <a:off x="1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1&#10;&#10; "/>
          <p:cNvPicPr/>
          <p:nvPr/>
        </p:nvPicPr>
        <p:blipFill>
          <a:blip r:embed="rId2"/>
          <a:srcRect l="6780" t="4819" b="4819"/>
          <a:stretch>
            <a:fillRect/>
          </a:stretch>
        </p:blipFill>
        <p:spPr bwMode="auto">
          <a:xfrm>
            <a:off x="2071670" y="1214422"/>
            <a:ext cx="7072331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s://fc.vseosvita.ua/000tlj-7ebb/003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643183"/>
            <a:ext cx="2143107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player.myshared.ru/19/1184227/slides/slide_6.jpg"/>
          <p:cNvPicPr/>
          <p:nvPr/>
        </p:nvPicPr>
        <p:blipFill>
          <a:blip r:embed="rId2"/>
          <a:srcRect b="6571"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player.myshared.ru/19/1184227/slides/slide_1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player.myshared.ru/19/1184227/slides/slide_12.jpg"/>
          <p:cNvPicPr/>
          <p:nvPr/>
        </p:nvPicPr>
        <p:blipFill>
          <a:blip r:embed="rId2"/>
          <a:srcRect b="10844"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&#10;&#10; "/>
          <p:cNvPicPr/>
          <p:nvPr/>
        </p:nvPicPr>
        <p:blipFill>
          <a:blip r:embed="rId2"/>
          <a:srcRect b="9402"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s://fc.vseosvita.ua/000tlj-7ebb/023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929066"/>
            <a:ext cx="1857356" cy="2928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s://fc.vseosvita.ua/000tlj-7ebb/022.pn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38900" y="-214338"/>
            <a:ext cx="2705100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0" y="1857364"/>
            <a:ext cx="7143768" cy="43577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678645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b="1" dirty="0" err="1" smtClean="0">
                <a:solidFill>
                  <a:srgbClr val="7030A0"/>
                </a:solidFill>
              </a:rPr>
              <a:t>Ефективне</a:t>
            </a:r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</a:rPr>
              <a:t>викладання</a:t>
            </a:r>
            <a:r>
              <a:rPr lang="ru-RU" sz="2800" b="1" dirty="0" smtClean="0">
                <a:solidFill>
                  <a:srgbClr val="7030A0"/>
                </a:solidFill>
              </a:rPr>
              <a:t> математики в </a:t>
            </a:r>
            <a:r>
              <a:rPr lang="ru-RU" sz="2800" b="1" dirty="0" err="1" smtClean="0">
                <a:solidFill>
                  <a:srgbClr val="7030A0"/>
                </a:solidFill>
              </a:rPr>
              <a:t>початкових</a:t>
            </a:r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</a:rPr>
              <a:t>класах</a:t>
            </a:r>
            <a:r>
              <a:rPr lang="ru-RU" sz="2800" b="1" dirty="0" smtClean="0">
                <a:solidFill>
                  <a:srgbClr val="7030A0"/>
                </a:solidFill>
              </a:rPr>
              <a:t>  </a:t>
            </a:r>
            <a:br>
              <a:rPr lang="ru-RU" sz="2800" b="1" dirty="0" smtClean="0">
                <a:solidFill>
                  <a:srgbClr val="7030A0"/>
                </a:solidFill>
              </a:rPr>
            </a:br>
            <a:r>
              <a:rPr lang="ru-RU" sz="2800" b="1" dirty="0" err="1" smtClean="0">
                <a:solidFill>
                  <a:srgbClr val="7030A0"/>
                </a:solidFill>
              </a:rPr>
              <a:t>неможливе</a:t>
            </a:r>
            <a:r>
              <a:rPr lang="ru-RU" sz="2800" b="1" dirty="0" smtClean="0">
                <a:solidFill>
                  <a:srgbClr val="7030A0"/>
                </a:solidFill>
              </a:rPr>
              <a:t> без пошуків </a:t>
            </a:r>
            <a:r>
              <a:rPr lang="ru-RU" sz="2800" b="1" dirty="0" err="1" smtClean="0">
                <a:solidFill>
                  <a:srgbClr val="7030A0"/>
                </a:solidFill>
              </a:rPr>
              <a:t>нових</a:t>
            </a:r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</a:rPr>
              <a:t>шляхів</a:t>
            </a:r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</a:rPr>
              <a:t>активізації</a:t>
            </a:r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</a:rPr>
              <a:t>пізнавальної</a:t>
            </a:r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</a:rPr>
              <a:t>діяльності</a:t>
            </a:r>
            <a:r>
              <a:rPr lang="ru-RU" sz="2800" b="1" dirty="0" smtClean="0">
                <a:solidFill>
                  <a:srgbClr val="7030A0"/>
                </a:solidFill>
              </a:rPr>
              <a:t> учнів.</a:t>
            </a:r>
            <a:endParaRPr lang="ru-RU" sz="2800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1928802"/>
            <a:ext cx="8229600" cy="4389120"/>
          </a:xfrm>
        </p:spPr>
        <p:txBody>
          <a:bodyPr/>
          <a:lstStyle/>
          <a:p>
            <a:pPr>
              <a:buNone/>
            </a:pPr>
            <a:r>
              <a:rPr lang="ru-RU" b="1" i="1" dirty="0" err="1" smtClean="0">
                <a:solidFill>
                  <a:schemeClr val="bg1"/>
                </a:solidFill>
              </a:rPr>
              <a:t>Багатьом</a:t>
            </a:r>
            <a:r>
              <a:rPr lang="ru-RU" b="1" i="1" dirty="0" smtClean="0">
                <a:solidFill>
                  <a:schemeClr val="bg1"/>
                </a:solidFill>
              </a:rPr>
              <a:t> </a:t>
            </a:r>
            <a:r>
              <a:rPr lang="ru-RU" b="1" i="1" dirty="0" err="1" smtClean="0">
                <a:solidFill>
                  <a:schemeClr val="bg1"/>
                </a:solidFill>
              </a:rPr>
              <a:t>учням</a:t>
            </a:r>
            <a:r>
              <a:rPr lang="ru-RU" b="1" i="1" dirty="0" smtClean="0">
                <a:solidFill>
                  <a:schemeClr val="bg1"/>
                </a:solidFill>
              </a:rPr>
              <a:t> математика</a:t>
            </a:r>
          </a:p>
          <a:p>
            <a:pPr>
              <a:buNone/>
            </a:pPr>
            <a:r>
              <a:rPr lang="ru-RU" b="1" i="1" dirty="0" smtClean="0">
                <a:solidFill>
                  <a:schemeClr val="bg1"/>
                </a:solidFill>
              </a:rPr>
              <a:t> </a:t>
            </a:r>
            <a:r>
              <a:rPr lang="ru-RU" b="1" i="1" dirty="0" err="1" smtClean="0">
                <a:solidFill>
                  <a:schemeClr val="bg1"/>
                </a:solidFill>
              </a:rPr>
              <a:t>здається</a:t>
            </a:r>
            <a:r>
              <a:rPr lang="ru-RU" b="1" i="1" dirty="0" smtClean="0">
                <a:solidFill>
                  <a:schemeClr val="bg1"/>
                </a:solidFill>
              </a:rPr>
              <a:t> нелегкою і мало </a:t>
            </a:r>
          </a:p>
          <a:p>
            <a:pPr>
              <a:buNone/>
            </a:pPr>
            <a:r>
              <a:rPr lang="ru-RU" b="1" i="1" dirty="0" err="1" smtClean="0">
                <a:solidFill>
                  <a:schemeClr val="bg1"/>
                </a:solidFill>
              </a:rPr>
              <a:t>зрозумілою</a:t>
            </a:r>
            <a:r>
              <a:rPr lang="ru-RU" b="1" i="1" dirty="0" smtClean="0">
                <a:solidFill>
                  <a:schemeClr val="bg1"/>
                </a:solidFill>
              </a:rPr>
              <a:t>, тому нерідко </a:t>
            </a:r>
            <a:r>
              <a:rPr lang="ru-RU" b="1" i="1" dirty="0" err="1" smtClean="0">
                <a:solidFill>
                  <a:schemeClr val="bg1"/>
                </a:solidFill>
              </a:rPr>
              <a:t>діти</a:t>
            </a:r>
            <a:endParaRPr lang="ru-RU" b="1" i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b="1" i="1" dirty="0" smtClean="0">
                <a:solidFill>
                  <a:schemeClr val="bg1"/>
                </a:solidFill>
              </a:rPr>
              <a:t> </a:t>
            </a:r>
            <a:r>
              <a:rPr lang="ru-RU" b="1" i="1" dirty="0" err="1" smtClean="0">
                <a:solidFill>
                  <a:schemeClr val="bg1"/>
                </a:solidFill>
              </a:rPr>
              <a:t>намагаються</a:t>
            </a:r>
            <a:r>
              <a:rPr lang="ru-RU" b="1" i="1" dirty="0" smtClean="0">
                <a:solidFill>
                  <a:schemeClr val="bg1"/>
                </a:solidFill>
              </a:rPr>
              <a:t> </a:t>
            </a:r>
            <a:r>
              <a:rPr lang="ru-RU" b="1" i="1" dirty="0" err="1" smtClean="0">
                <a:solidFill>
                  <a:schemeClr val="bg1"/>
                </a:solidFill>
              </a:rPr>
              <a:t>запам’ятати</a:t>
            </a:r>
            <a:r>
              <a:rPr lang="ru-RU" b="1" i="1" dirty="0" smtClean="0">
                <a:solidFill>
                  <a:schemeClr val="bg1"/>
                </a:solidFill>
              </a:rPr>
              <a:t> правила,</a:t>
            </a:r>
          </a:p>
          <a:p>
            <a:pPr>
              <a:buNone/>
            </a:pPr>
            <a:r>
              <a:rPr lang="ru-RU" b="1" i="1" dirty="0" smtClean="0">
                <a:solidFill>
                  <a:schemeClr val="bg1"/>
                </a:solidFill>
              </a:rPr>
              <a:t> не </a:t>
            </a:r>
            <a:r>
              <a:rPr lang="ru-RU" b="1" i="1" dirty="0" err="1" smtClean="0">
                <a:solidFill>
                  <a:schemeClr val="bg1"/>
                </a:solidFill>
              </a:rPr>
              <a:t>розуміючи</a:t>
            </a:r>
            <a:r>
              <a:rPr lang="ru-RU" b="1" i="1" dirty="0" smtClean="0">
                <a:solidFill>
                  <a:schemeClr val="bg1"/>
                </a:solidFill>
              </a:rPr>
              <a:t> </a:t>
            </a:r>
            <a:r>
              <a:rPr lang="ru-RU" b="1" i="1" dirty="0" err="1" smtClean="0">
                <a:solidFill>
                  <a:schemeClr val="bg1"/>
                </a:solidFill>
              </a:rPr>
              <a:t>їх</a:t>
            </a:r>
            <a:r>
              <a:rPr lang="ru-RU" b="1" i="1" dirty="0" smtClean="0">
                <a:solidFill>
                  <a:schemeClr val="bg1"/>
                </a:solidFill>
              </a:rPr>
              <a:t>, а це </a:t>
            </a:r>
            <a:r>
              <a:rPr lang="ru-RU" b="1" i="1" dirty="0" err="1" smtClean="0">
                <a:solidFill>
                  <a:schemeClr val="bg1"/>
                </a:solidFill>
              </a:rPr>
              <a:t>призводить</a:t>
            </a:r>
            <a:endParaRPr lang="ru-RU" b="1" i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b="1" i="1" dirty="0" smtClean="0">
                <a:solidFill>
                  <a:schemeClr val="bg1"/>
                </a:solidFill>
              </a:rPr>
              <a:t> до </a:t>
            </a:r>
            <a:r>
              <a:rPr lang="ru-RU" b="1" i="1" dirty="0" err="1" smtClean="0">
                <a:solidFill>
                  <a:schemeClr val="bg1"/>
                </a:solidFill>
              </a:rPr>
              <a:t>формалізму</a:t>
            </a:r>
            <a:r>
              <a:rPr lang="ru-RU" b="1" i="1" dirty="0" smtClean="0">
                <a:solidFill>
                  <a:schemeClr val="bg1"/>
                </a:solidFill>
              </a:rPr>
              <a:t>, </a:t>
            </a:r>
            <a:r>
              <a:rPr lang="ru-RU" b="1" i="1" dirty="0" err="1" smtClean="0">
                <a:solidFill>
                  <a:schemeClr val="bg1"/>
                </a:solidFill>
              </a:rPr>
              <a:t>гальмує</a:t>
            </a:r>
            <a:r>
              <a:rPr lang="ru-RU" b="1" i="1" dirty="0" smtClean="0">
                <a:solidFill>
                  <a:schemeClr val="bg1"/>
                </a:solidFill>
              </a:rPr>
              <a:t> дальше</a:t>
            </a:r>
          </a:p>
          <a:p>
            <a:pPr>
              <a:buNone/>
            </a:pPr>
            <a:r>
              <a:rPr lang="ru-RU" b="1" i="1" dirty="0" smtClean="0">
                <a:solidFill>
                  <a:schemeClr val="bg1"/>
                </a:solidFill>
              </a:rPr>
              <a:t> </a:t>
            </a:r>
            <a:r>
              <a:rPr lang="ru-RU" b="1" i="1" dirty="0" err="1" smtClean="0">
                <a:solidFill>
                  <a:schemeClr val="bg1"/>
                </a:solidFill>
              </a:rPr>
              <a:t>розуміння</a:t>
            </a:r>
            <a:r>
              <a:rPr lang="ru-RU" b="1" i="1" dirty="0" smtClean="0">
                <a:solidFill>
                  <a:schemeClr val="bg1"/>
                </a:solidFill>
              </a:rPr>
              <a:t> нового </a:t>
            </a:r>
            <a:r>
              <a:rPr lang="ru-RU" b="1" i="1" dirty="0" err="1" smtClean="0">
                <a:solidFill>
                  <a:schemeClr val="bg1"/>
                </a:solidFill>
              </a:rPr>
              <a:t>матеріалу</a:t>
            </a:r>
            <a:r>
              <a:rPr lang="ru-RU" b="1" i="1" dirty="0" smtClean="0">
                <a:solidFill>
                  <a:schemeClr val="bg1"/>
                </a:solidFill>
              </a:rPr>
              <a:t>. </a:t>
            </a:r>
          </a:p>
        </p:txBody>
      </p:sp>
      <p:pic>
        <p:nvPicPr>
          <p:cNvPr id="6" name="Рисунок 5" descr="ÐÐ°ÑÑÐ¸Ð½ÐºÐ¸ Ð¿Ð¾ Ð·Ð°Ð¿ÑÐ¾ÑÑ Ð´Ð¸Ð´Ð°ÐºÑÐ¸ÑÐ½Ñ ÑÐ³ÑÐ¸ Ð½Ð° ÑÑÐ¾ÐºÐ°Ñ Ð¼Ð°ÑÐµÐ¼Ð°ÑÐ¸ÐºÐ¸ Ð² Ð¿Ð¾ÑÐ°ÑÐºÐ¾Ð²Ð¸Ñ ÐºÐ»Ð°ÑÐ°Ñ"/>
          <p:cNvPicPr/>
          <p:nvPr/>
        </p:nvPicPr>
        <p:blipFill>
          <a:blip r:embed="rId2"/>
          <a:srcRect l="81455" t="50000" r="6363" b="27108"/>
          <a:stretch>
            <a:fillRect/>
          </a:stretch>
        </p:blipFill>
        <p:spPr bwMode="auto">
          <a:xfrm>
            <a:off x="7143768" y="4000504"/>
            <a:ext cx="2000232" cy="2857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0&#10;&#10; "/>
          <p:cNvPicPr/>
          <p:nvPr/>
        </p:nvPicPr>
        <p:blipFill>
          <a:blip r:embed="rId2"/>
          <a:srcRect b="8761"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s://fc.vseosvita.ua/000tlj-7ebb/01d.p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714752"/>
            <a:ext cx="2447925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s://fc.vseosvita.ua/000tlj-7ebb/015.pn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62725" y="0"/>
            <a:ext cx="2581275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4&#10;&#10; "/>
          <p:cNvPicPr/>
          <p:nvPr/>
        </p:nvPicPr>
        <p:blipFill>
          <a:blip r:embed="rId2"/>
          <a:srcRect l="20833"/>
          <a:stretch>
            <a:fillRect/>
          </a:stretch>
        </p:blipFill>
        <p:spPr bwMode="auto">
          <a:xfrm>
            <a:off x="2357422" y="857232"/>
            <a:ext cx="6786578" cy="600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s://fc.vseosvita.ua/000tlj-7ebb/012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53300" y="428604"/>
            <a:ext cx="1790700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s://fc.vseosvita.ua/000tlj-7ebb/017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857628"/>
            <a:ext cx="2000232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3&#10;&#10; "/>
          <p:cNvPicPr/>
          <p:nvPr/>
        </p:nvPicPr>
        <p:blipFill>
          <a:blip r:embed="rId2"/>
          <a:srcRect l="18966"/>
          <a:stretch>
            <a:fillRect/>
          </a:stretch>
        </p:blipFill>
        <p:spPr bwMode="auto">
          <a:xfrm>
            <a:off x="2428860" y="1285860"/>
            <a:ext cx="6715140" cy="5572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s://fc.vseosvita.ua/000tlj-7ebb/002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857628"/>
            <a:ext cx="2143140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fc.vseosvita.ua/000tlj-7ebb/005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15205" y="714356"/>
            <a:ext cx="1928795" cy="1428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ÐÐ³ÑÐ¾Ð²Ñ ÑÐ¸ÑÑÐ°ÑÑÑ â ÑÐµ Ð¾Ð´Ð¸Ð½ Ð· Ð¼ÐµÑÐ¾Ð´ÑÐ²&#10;Ð°ÐºÑÐ¸Ð²Ð½Ð¾Ð³Ð¾ Ð½Ð°Ð²ÑÐ°Ð½Ð½Ñ , ÑÐºÐ¸Ð¹ Ð²Ð¸ÑÑÐ·Ð½ÑÑÑÑÑÑ ÑÐ¸Ð¼, ÑÐ¾ Ð¿ÑÐ¸ Ð¹Ð¾Ð³Ð¾ Ð·Ð°ÑÑÐ¾ÑÑÐ²Ð°Ð½Ð½Ñ&#10;Ð²Ð¸ÐºÐ¾ÑÐ¸ÑÑÐ¾Ð²ÑÑÑÑÑÑ ..."/>
          <p:cNvPicPr/>
          <p:nvPr/>
        </p:nvPicPr>
        <p:blipFill>
          <a:blip r:embed="rId2"/>
          <a:srcRect l="8403" b="23077"/>
          <a:stretch>
            <a:fillRect/>
          </a:stretch>
        </p:blipFill>
        <p:spPr bwMode="auto">
          <a:xfrm>
            <a:off x="1857356" y="857232"/>
            <a:ext cx="7286644" cy="600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s://fc.vseosvita.ua/000tlj-7ebb/006.p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0826" y="5500702"/>
            <a:ext cx="2357454" cy="1357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s://fc.vseosvita.ua/000tlj-7ebb/01a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071546"/>
            <a:ext cx="1785918" cy="2143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fc.vseosvita.ua/000tlj-7ebb/01b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3500438"/>
            <a:ext cx="1657350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&#10;&#10; "/>
          <p:cNvPicPr/>
          <p:nvPr/>
        </p:nvPicPr>
        <p:blipFill>
          <a:blip r:embed="rId2"/>
          <a:srcRect l="22034" b="7692"/>
          <a:stretch>
            <a:fillRect/>
          </a:stretch>
        </p:blipFill>
        <p:spPr bwMode="auto">
          <a:xfrm>
            <a:off x="2571736" y="857232"/>
            <a:ext cx="6572263" cy="600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s://fc.vseosvita.ua/000tlj-7ebb/00e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72330" y="571480"/>
            <a:ext cx="2071670" cy="286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s://fc.vseosvita.ua/000tlj-7ebb/004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714884"/>
            <a:ext cx="2643174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7&#10;&#10; "/>
          <p:cNvPicPr/>
          <p:nvPr/>
        </p:nvPicPr>
        <p:blipFill>
          <a:blip r:embed="rId2"/>
          <a:srcRect l="20168" b="8974"/>
          <a:stretch>
            <a:fillRect/>
          </a:stretch>
        </p:blipFill>
        <p:spPr bwMode="auto">
          <a:xfrm>
            <a:off x="2357422" y="785794"/>
            <a:ext cx="6786578" cy="6072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s://fc.vseosvita.ua/000tlj-7ebb/013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74" y="3857628"/>
            <a:ext cx="2928926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s://fc.vseosvita.ua/000tlj-7ebb/01f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071546"/>
            <a:ext cx="2219325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8&#10;&#10; "/>
          <p:cNvPicPr/>
          <p:nvPr/>
        </p:nvPicPr>
        <p:blipFill>
          <a:blip r:embed="rId2"/>
          <a:srcRect l="7627" b="9402"/>
          <a:stretch>
            <a:fillRect/>
          </a:stretch>
        </p:blipFill>
        <p:spPr bwMode="auto">
          <a:xfrm>
            <a:off x="2214546" y="571480"/>
            <a:ext cx="6929454" cy="6286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s://fc.vseosvita.ua/000tlj-7ebb/023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000372"/>
            <a:ext cx="2285984" cy="3857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fc.vseosvita.ua/000tlj-7ebb/015.pn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62725" y="428604"/>
            <a:ext cx="2581275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9&#10;&#10;ÐÐ¸Ð´Ð°ÐºÑÐ¸ÑÐ½Ñ ÑÐ³ÑÐ¸&#10;Ð²Ð¸ÐºÐ¾ÑÐ¸ÑÑÐ¾Ð²ÑÑÑÑ Ð¿ÑÐ¸&#10;&#10; "/>
          <p:cNvPicPr/>
          <p:nvPr/>
        </p:nvPicPr>
        <p:blipFill>
          <a:blip r:embed="rId2"/>
          <a:srcRect l="23967"/>
          <a:stretch>
            <a:fillRect/>
          </a:stretch>
        </p:blipFill>
        <p:spPr bwMode="auto">
          <a:xfrm>
            <a:off x="2071670" y="928670"/>
            <a:ext cx="6572264" cy="592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s://fc.vseosvita.ua/000tlj-7ebb/029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43834" y="0"/>
            <a:ext cx="1500166" cy="178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s://fc.vseosvita.ua/000tlj-7ebb/024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357694"/>
            <a:ext cx="2286016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ÐÐ³ÑÐ¸ Ð²Ð°Ð¶Ð»Ð¸Ð²Ð¾ Ð¿ÑÐ¾Ð²Ð¾Ð´Ð¸ÑÐ¸&#10;ï± ÑÐ¸ÑÑÐµÐ¼Ð°ÑÐ¸ÑÐ½Ð¾ Ð¹&#10;ï± ÑÑÐ»ÐµÑÐ¿ÑÑÐ¼Ð¾Ð²Ð°Ð½Ð¾&#10;Ð½Ð° ÐºÐ¾Ð¶Ð½Ð¾Ð¼Ñ ÑÑÐ¾ÑÑ, Ð¿Ð¾ÑÐ¸Ð½Ð°ÑÑÐ¸ Ð· ÐµÐ»ÐµÐ¼ÐµÐ½ÑÐ°ÑÐ½Ð¸Ñ&#10;ÑÐ³ÑÐ¾Ð²Ð¸Ñ ÑÐ¸ÑÑÐ°ÑÑÐ¹, Ð¿Ð¾ÑÑ..."/>
          <p:cNvPicPr/>
          <p:nvPr/>
        </p:nvPicPr>
        <p:blipFill>
          <a:blip r:embed="rId2"/>
          <a:srcRect l="31427" b="8761"/>
          <a:stretch>
            <a:fillRect/>
          </a:stretch>
        </p:blipFill>
        <p:spPr bwMode="auto">
          <a:xfrm>
            <a:off x="3929058" y="0"/>
            <a:ext cx="521494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ÐÐ³ÑÐ¸ Ð²Ð°Ð¶Ð»Ð¸Ð²Ð¾ Ð¿ÑÐ¾Ð²Ð¾Ð´Ð¸ÑÐ¸&#10;ï± ÑÐ¸ÑÑÐµÐ¼Ð°ÑÐ¸ÑÐ½Ð¾ Ð¹&#10;ï± ÑÑÐ»ÐµÑÐ¿ÑÑÐ¼Ð¾Ð²Ð°Ð½Ð¾&#10;Ð½Ð° ÐºÐ¾Ð¶Ð½Ð¾Ð¼Ñ ÑÑÐ¾ÑÑ, Ð¿Ð¾ÑÐ¸Ð½Ð°ÑÑÐ¸ Ð· ÐµÐ»ÐµÐ¼ÐµÐ½ÑÐ°ÑÐ½Ð¸Ñ&#10;ÑÐ³ÑÐ¾Ð²Ð¸Ñ ÑÐ¸ÑÑÐ°ÑÑÐ¹, Ð¿Ð¾ÑÑ..."/>
          <p:cNvPicPr/>
          <p:nvPr/>
        </p:nvPicPr>
        <p:blipFill>
          <a:blip r:embed="rId2"/>
          <a:srcRect r="66969"/>
          <a:stretch>
            <a:fillRect/>
          </a:stretch>
        </p:blipFill>
        <p:spPr bwMode="auto">
          <a:xfrm>
            <a:off x="0" y="0"/>
            <a:ext cx="400049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ÐÐ¾ÑÐ¾Ð¶ÐµÐµ Ð¸Ð·Ð¾Ð±ÑÐ°Ð¶ÐµÐ½Ð¸Ðµ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85728"/>
            <a:ext cx="3143272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Ð&#10;&#10;22&#10;&#10; "/>
          <p:cNvPicPr/>
          <p:nvPr/>
        </p:nvPicPr>
        <p:blipFill>
          <a:blip r:embed="rId2"/>
          <a:srcRect l="9821"/>
          <a:stretch>
            <a:fillRect/>
          </a:stretch>
        </p:blipFill>
        <p:spPr bwMode="auto">
          <a:xfrm>
            <a:off x="0" y="1000108"/>
            <a:ext cx="7000924" cy="5857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s://fc.vseosvita.ua/000tlj-7ebb/012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72330" y="2071678"/>
            <a:ext cx="2071670" cy="4572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286248" y="142852"/>
            <a:ext cx="45720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Здобуті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учнями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міцні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знання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перетворюються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переконання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тільки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тоді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коли вони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результатом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свідомої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самостійної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роботи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думки.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Отже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вчителю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важливо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застосовувати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такі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методичні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прийоми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б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збуджували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думку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школярів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Підводили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самостійних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пошуків,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висновків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узагальнень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Сучасна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школа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має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озброїти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учнів не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лише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знаннями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вміннями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й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навичками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а й методами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творчої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розумової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практичної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b="1" i="1" dirty="0" smtClean="0">
                <a:solidFill>
                  <a:srgbClr val="002060"/>
                </a:solidFill>
              </a:rPr>
              <a:t>.</a:t>
            </a:r>
            <a:endParaRPr lang="ru-RU" b="1" i="1" dirty="0">
              <a:solidFill>
                <a:srgbClr val="002060"/>
              </a:solidFill>
            </a:endParaRPr>
          </a:p>
        </p:txBody>
      </p:sp>
      <p:pic>
        <p:nvPicPr>
          <p:cNvPr id="8" name="Рисунок 7" descr="ÐÐ¾ÑÐ¾Ð¶ÐµÐµ Ð¸Ð·Ð¾Ð±ÑÐ°Ð¶ÐµÐ½Ð¸Ðµ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214290"/>
            <a:ext cx="4643438" cy="5847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3&#10;&#10; "/>
          <p:cNvPicPr/>
          <p:nvPr/>
        </p:nvPicPr>
        <p:blipFill>
          <a:blip r:embed="rId2"/>
          <a:srcRect l="6723" b="8333"/>
          <a:stretch>
            <a:fillRect/>
          </a:stretch>
        </p:blipFill>
        <p:spPr bwMode="auto">
          <a:xfrm>
            <a:off x="571472" y="857232"/>
            <a:ext cx="8572529" cy="6000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s://fc.vseosvita.ua/000tlj-7ebb/003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74" y="642918"/>
            <a:ext cx="2686045" cy="185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s://fc.vseosvita.ua/000tlj-7ebb/022.pn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85852" y="5072074"/>
            <a:ext cx="2786082" cy="178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7&#10;&#10; 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player.myshared.ru/19/1184227/slides/slide_7.jpg"/>
          <p:cNvPicPr/>
          <p:nvPr/>
        </p:nvPicPr>
        <p:blipFill>
          <a:blip r:embed="rId2"/>
          <a:srcRect b="7425"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ÐÐ»Ð³Ð¾ÑÐ¸ÑÐ¼ Ð¿ÑÐ´Ð³Ð¾ÑÐ¾Ð²ÐºÐ¸ ÑÑÐ¾ÐºÑ Ð· Ð´Ð¸Ð´Ð°ÐºÑÐ¸ÑÐ½Ð¾Ñ Ð³ÑÐ¾Ñ&#10;&#10;24&#10;&#10; "/>
          <p:cNvPicPr/>
          <p:nvPr/>
        </p:nvPicPr>
        <p:blipFill>
          <a:blip r:embed="rId2"/>
          <a:srcRect l="7826" b="8547"/>
          <a:stretch>
            <a:fillRect/>
          </a:stretch>
        </p:blipFill>
        <p:spPr bwMode="auto">
          <a:xfrm>
            <a:off x="428596" y="857232"/>
            <a:ext cx="8143932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s://fc.vseosvita.ua/000tlj-7ebb/025.p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357298"/>
            <a:ext cx="3214678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8&#10;&#10; "/>
          <p:cNvPicPr/>
          <p:nvPr/>
        </p:nvPicPr>
        <p:blipFill>
          <a:blip r:embed="rId2"/>
          <a:srcRect l="9322" b="8333"/>
          <a:stretch>
            <a:fillRect/>
          </a:stretch>
        </p:blipFill>
        <p:spPr bwMode="auto">
          <a:xfrm>
            <a:off x="2071670" y="928670"/>
            <a:ext cx="7072331" cy="592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s://fc.vseosvita.ua/000tlj-7ebb/017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714620"/>
            <a:ext cx="2143108" cy="3995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ÐÑÐ´ ÑÐ°Ñ Ð¾ÑÐ³Ð°Ð½ÑÐ·Ð°ÑÑÑ Ð´Ð¸Ð´Ð°ÐºÑÐ¸ÑÐ½Ð¸Ñ ÑÐ³Ð¾Ñ Ð½ÐµÐ¾Ð±ÑÑÐ´Ð½Ð¾&#10;Ð´Ð¾Ð´ÐµÑÐ¶ÑÐ²Ð°ÑÐ¸ÑÑ&#10;Ð½Ð°ÑÑÑÐ¿Ð½Ð¸Ñ Ð¿Ð¾Ð»Ð¾Ð¶ÐµÐ½Ñ:&#10;&#10;29&#10;&#10; 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0&#10;&#10; "/>
          <p:cNvPicPr/>
          <p:nvPr/>
        </p:nvPicPr>
        <p:blipFill>
          <a:blip r:embed="rId2"/>
          <a:srcRect l="20690" r="8621"/>
          <a:stretch>
            <a:fillRect/>
          </a:stretch>
        </p:blipFill>
        <p:spPr bwMode="auto">
          <a:xfrm>
            <a:off x="3286116" y="1000108"/>
            <a:ext cx="5857884" cy="5857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ÐÐ¾ÑÐ¾Ð¶ÐµÐµ Ð¸Ð·Ð¾Ð±ÑÐ°Ð¶ÐµÐ½Ð¸Ðµ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362200"/>
            <a:ext cx="3714744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ÐÐ¸Ð´Ð°ÐºÑÐ¸ÑÐ½Ð¸Ð¹ Ð¼Ð°ÑÐµÑÑÐ°Ð»&#10;Ð·ÑÑÑÐ½Ð¸Ð¹ Ñ Ð²Ð¸ÐºÐ¾ÑÐ¸ÑÑÐ°Ð½Ð½Ñ&#10;ÐÐ¾Ð¶Ð½Ð¸Ð¹ ÑÑÐµÐ½Ñ Ð¿Ð¾Ð²Ð¸Ð½ÐµÐ½&#10;Ð±ÑÑÐ¸ ÑÑÐ°ÑÐ½Ð¸ÐºÐ¾Ð¼ Ð³ÑÐ¸&#10;Ð§ÐµÑÐ³ÑÐ²Ð°Ð½Ð½Ñ Ð»ÐµÐ³ÐºÐ¸Ñ ÑÐ°&#10;Ð²Ð°Ð¶ÐºÐ¸Ñ Ð·Ð° Ð·Ð¼ÑÑÑÐ¾Ð¼..."/>
          <p:cNvPicPr/>
          <p:nvPr/>
        </p:nvPicPr>
        <p:blipFill>
          <a:blip r:embed="rId2"/>
          <a:srcRect l="8772" b="8334"/>
          <a:stretch>
            <a:fillRect/>
          </a:stretch>
        </p:blipFill>
        <p:spPr bwMode="auto">
          <a:xfrm>
            <a:off x="2000232" y="928670"/>
            <a:ext cx="7143768" cy="592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ÐÐ¾ÑÐ¾Ð¶ÐµÐµ Ð¸Ð·Ð¾Ð±ÑÐ°Ð¶ÐµÐ½Ð¸Ðµ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928671"/>
            <a:ext cx="2428860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ÐÑÐ¾Ð±Ð»Ð¸Ð²Ð¾ÑÑÑ Ð´Ð¸Ð´Ð°ÐºÑÐ¸ÑÐ½Ð¸Ñ&#10;ÑÐ³Ð¾Ñ Ð¿ÑÐ´ ÑÐ°Ñ Ð²Ð¸ÐºÐ¾ÑÐ¸ÑÑÐ°Ð½Ð½Ñ&#10;ÑÑ Ð½Ð° ÑÑÐ¾ÑÑ&#10;&#10;32&#10;&#10; 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.&#10;&#10;33&#10;&#10; "/>
          <p:cNvPicPr/>
          <p:nvPr/>
        </p:nvPicPr>
        <p:blipFill>
          <a:blip r:embed="rId2"/>
          <a:srcRect l="8403" b="8547"/>
          <a:stretch>
            <a:fillRect/>
          </a:stretch>
        </p:blipFill>
        <p:spPr bwMode="auto">
          <a:xfrm>
            <a:off x="2000232" y="928670"/>
            <a:ext cx="7143768" cy="592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ÐÐ°ÑÑÐ¸Ð½ÐºÐ¸ Ð¿Ð¾ Ð·Ð°Ð¿ÑÐ¾ÑÑ Ð´Ð¸Ð´Ð°ÐºÑÐ¸ÑÐ½Ñ ÑÐ³ÑÐ¸ Ð½Ð° ÑÑÐ¾ÐºÐ°Ñ Ð¼Ð°ÑÐµÐ¼Ð°ÑÐ¸ÐºÐ¸ Ð² Ð¿Ð¾ÑÐ°ÑÐºÐ¾Ð²Ð¸Ñ ÐºÐ»Ð°ÑÐ°Ñ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643050"/>
            <a:ext cx="2452688" cy="4362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4929190" y="3714752"/>
            <a:ext cx="3929090" cy="25717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28596" y="3714752"/>
            <a:ext cx="4357718" cy="25003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42844" y="285728"/>
            <a:ext cx="4000528" cy="25717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429124" y="357166"/>
            <a:ext cx="4500594" cy="27860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14282" y="285728"/>
            <a:ext cx="407196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err="1" smtClean="0">
                <a:solidFill>
                  <a:schemeClr val="bg1"/>
                </a:solidFill>
              </a:rPr>
              <a:t>Гра</a:t>
            </a:r>
            <a:r>
              <a:rPr lang="ru-RU" sz="2400" dirty="0" smtClean="0">
                <a:solidFill>
                  <a:schemeClr val="bg1"/>
                </a:solidFill>
              </a:rPr>
              <a:t> -</a:t>
            </a:r>
            <a:r>
              <a:rPr lang="uk-UA" sz="2400" dirty="0" smtClean="0">
                <a:solidFill>
                  <a:schemeClr val="bg1"/>
                </a:solidFill>
              </a:rPr>
              <a:t> одна з найважливіших сфер у життєдіяльності дитини, засіб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dirty="0" smtClean="0">
                <a:solidFill>
                  <a:schemeClr val="bg1"/>
                </a:solidFill>
              </a:rPr>
              <a:t> її повноцінного  розумового розвитку.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14810" y="357166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dirty="0" smtClean="0">
                <a:solidFill>
                  <a:schemeClr val="bg1"/>
                </a:solidFill>
                <a:cs typeface="Times New Roman" pitchFamily="18" charset="0"/>
              </a:rPr>
              <a:t>Гра – це величезне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dirty="0" smtClean="0">
                <a:solidFill>
                  <a:schemeClr val="bg1"/>
                </a:solidFill>
                <a:cs typeface="Times New Roman" pitchFamily="18" charset="0"/>
              </a:rPr>
              <a:t> світле вікно, через яке в духовний світ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dirty="0" smtClean="0">
                <a:solidFill>
                  <a:schemeClr val="bg1"/>
                </a:solidFill>
                <a:cs typeface="Times New Roman" pitchFamily="18" charset="0"/>
              </a:rPr>
              <a:t> дитини вливається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dirty="0" smtClean="0">
                <a:solidFill>
                  <a:schemeClr val="bg1"/>
                </a:solidFill>
                <a:cs typeface="Times New Roman" pitchFamily="18" charset="0"/>
              </a:rPr>
              <a:t>життєдайний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dirty="0" smtClean="0">
                <a:solidFill>
                  <a:schemeClr val="bg1"/>
                </a:solidFill>
                <a:cs typeface="Times New Roman" pitchFamily="18" charset="0"/>
              </a:rPr>
              <a:t>потік уявлень, понять про навколишній світ.</a:t>
            </a:r>
            <a:endParaRPr lang="ru-RU" sz="2400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3857628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В.Сухомлинський</a:t>
            </a:r>
            <a:r>
              <a:rPr lang="ru-RU" sz="2400" dirty="0" smtClean="0">
                <a:solidFill>
                  <a:schemeClr val="bg1"/>
                </a:solidFill>
              </a:rPr>
              <a:t> писав: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dirty="0" smtClean="0">
                <a:solidFill>
                  <a:schemeClr val="bg1"/>
                </a:solidFill>
              </a:rPr>
              <a:t>« …</a:t>
            </a:r>
            <a:r>
              <a:rPr lang="ru-RU" sz="2400" dirty="0" smtClean="0">
                <a:solidFill>
                  <a:schemeClr val="bg1"/>
                </a:solidFill>
              </a:rPr>
              <a:t>у </a:t>
            </a:r>
            <a:r>
              <a:rPr lang="ru-RU" sz="2400" dirty="0" err="1" smtClean="0">
                <a:solidFill>
                  <a:schemeClr val="bg1"/>
                </a:solidFill>
              </a:rPr>
              <a:t>грі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розкривається</a:t>
            </a:r>
            <a:r>
              <a:rPr lang="ru-RU" sz="2400" dirty="0" smtClean="0">
                <a:solidFill>
                  <a:schemeClr val="bg1"/>
                </a:solidFill>
              </a:rPr>
              <a:t> перед </a:t>
            </a:r>
            <a:r>
              <a:rPr lang="ru-RU" sz="2400" dirty="0" err="1" smtClean="0">
                <a:solidFill>
                  <a:schemeClr val="bg1"/>
                </a:solidFill>
              </a:rPr>
              <a:t>дітьми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світ</a:t>
            </a:r>
            <a:r>
              <a:rPr lang="ru-RU" sz="2400" dirty="0" smtClean="0">
                <a:solidFill>
                  <a:schemeClr val="bg1"/>
                </a:solidFill>
              </a:rPr>
              <a:t>, </a:t>
            </a:r>
            <a:r>
              <a:rPr lang="ru-RU" sz="2400" dirty="0" err="1" smtClean="0">
                <a:solidFill>
                  <a:schemeClr val="bg1"/>
                </a:solidFill>
              </a:rPr>
              <a:t>творчі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можливості</a:t>
            </a:r>
            <a:r>
              <a:rPr lang="ru-RU" sz="2400" dirty="0" smtClean="0">
                <a:solidFill>
                  <a:schemeClr val="bg1"/>
                </a:solidFill>
              </a:rPr>
              <a:t> особистості. Без </a:t>
            </a:r>
            <a:r>
              <a:rPr lang="ru-RU" sz="2400" dirty="0" err="1" smtClean="0">
                <a:solidFill>
                  <a:schemeClr val="bg1"/>
                </a:solidFill>
              </a:rPr>
              <a:t>гри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немає</a:t>
            </a:r>
            <a:r>
              <a:rPr lang="ru-RU" sz="2400" dirty="0" smtClean="0">
                <a:solidFill>
                  <a:schemeClr val="bg1"/>
                </a:solidFill>
              </a:rPr>
              <a:t> і не </a:t>
            </a:r>
            <a:r>
              <a:rPr lang="ru-RU" sz="2400" dirty="0" err="1" smtClean="0">
                <a:solidFill>
                  <a:schemeClr val="bg1"/>
                </a:solidFill>
              </a:rPr>
              <a:t>може</a:t>
            </a:r>
            <a:r>
              <a:rPr lang="ru-RU" sz="2400" dirty="0" smtClean="0">
                <a:solidFill>
                  <a:schemeClr val="bg1"/>
                </a:solidFill>
              </a:rPr>
              <a:t> бути </a:t>
            </a:r>
            <a:r>
              <a:rPr lang="ru-RU" sz="2400" dirty="0" err="1" smtClean="0">
                <a:solidFill>
                  <a:schemeClr val="bg1"/>
                </a:solidFill>
              </a:rPr>
              <a:t>повноцінного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дитячого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розвитку</a:t>
            </a:r>
            <a:r>
              <a:rPr lang="ru-RU" sz="2400" dirty="0" smtClean="0">
                <a:solidFill>
                  <a:schemeClr val="bg1"/>
                </a:solidFill>
              </a:rPr>
              <a:t>.»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572000" y="4000504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Гра</a:t>
            </a:r>
            <a:r>
              <a:rPr lang="ru-RU" sz="2400" dirty="0" smtClean="0">
                <a:solidFill>
                  <a:schemeClr val="bg1"/>
                </a:solidFill>
              </a:rPr>
              <a:t> – один із </a:t>
            </a:r>
            <a:r>
              <a:rPr lang="ru-RU" sz="2400" dirty="0" err="1" smtClean="0">
                <a:solidFill>
                  <a:schemeClr val="bg1"/>
                </a:solidFill>
              </a:rPr>
              <a:t>шляхів</a:t>
            </a:r>
            <a:endParaRPr lang="ru-RU" sz="2400" dirty="0" smtClean="0">
              <a:solidFill>
                <a:schemeClr val="bg1"/>
              </a:solidFill>
            </a:endParaRPr>
          </a:p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виховання</a:t>
            </a:r>
            <a:r>
              <a:rPr lang="ru-RU" sz="2400" dirty="0" smtClean="0">
                <a:solidFill>
                  <a:schemeClr val="bg1"/>
                </a:solidFill>
              </a:rPr>
              <a:t> та </a:t>
            </a:r>
            <a:r>
              <a:rPr lang="ru-RU" sz="2400" dirty="0" err="1" smtClean="0">
                <a:solidFill>
                  <a:schemeClr val="bg1"/>
                </a:solidFill>
              </a:rPr>
              <a:t>підтримання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інтересу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молодших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ru-RU" sz="2400" dirty="0" err="1" smtClean="0">
                <a:solidFill>
                  <a:schemeClr val="bg1"/>
                </a:solidFill>
              </a:rPr>
              <a:t>школярів</a:t>
            </a:r>
            <a:r>
              <a:rPr lang="ru-RU" sz="2400" dirty="0" smtClean="0">
                <a:solidFill>
                  <a:schemeClr val="bg1"/>
                </a:solidFill>
              </a:rPr>
              <a:t> до </a:t>
            </a:r>
            <a:r>
              <a:rPr lang="ru-RU" sz="2400" dirty="0" err="1" smtClean="0">
                <a:solidFill>
                  <a:schemeClr val="bg1"/>
                </a:solidFill>
              </a:rPr>
              <a:t>математичних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знань</a:t>
            </a:r>
            <a:r>
              <a:rPr lang="ru-RU" sz="2400" dirty="0" smtClean="0">
                <a:solidFill>
                  <a:schemeClr val="bg1"/>
                </a:solidFill>
              </a:rPr>
              <a:t>.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10" name="Picture 9" descr="F:\рисунки\дети\j0232735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16" y="2143116"/>
            <a:ext cx="1554162" cy="186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 descr="F:\рисунки\дети\j0232107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15312" y="0"/>
            <a:ext cx="928688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7" descr="F:\рисунки\дети\j0232726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357438"/>
            <a:ext cx="857250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ÐÐ°ÑÑÐ¸Ð½ÐºÐ¸ Ð¿Ð¾ Ð·Ð°Ð¿ÑÐ¾ÑÑ Ð´Ð¸Ð´Ð°ÐºÑÐ¸ÑÐ½Ñ ÑÐ³ÑÐ¸ Ð½Ð° ÑÑÐ¾ÐºÐ°Ñ Ð¼Ð°ÑÐµÐ¼Ð°ÑÐ¸ÐºÐ¸ Ð² Ð¿Ð¾ÑÐ°ÑÐºÐ¾Ð²Ð¸Ñ ÐºÐ»Ð°ÑÐ°Ñ"/>
          <p:cNvPicPr/>
          <p:nvPr/>
        </p:nvPicPr>
        <p:blipFill>
          <a:blip r:embed="rId5"/>
          <a:srcRect l="81455" t="50000" r="6363" b="27108"/>
          <a:stretch>
            <a:fillRect/>
          </a:stretch>
        </p:blipFill>
        <p:spPr bwMode="auto">
          <a:xfrm>
            <a:off x="7786710" y="5643578"/>
            <a:ext cx="1143008" cy="1214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ÐÐ°ÑÑÐ¸Ð½ÐºÐ¸ Ð¿Ð¾ Ð·Ð°Ð¿ÑÐ¾ÑÑ Ð´Ð¸Ð´Ð°ÐºÑÐ¸ÑÐ½Ñ ÑÐ³ÑÐ¸ Ð½Ð° ÑÑÐ¾ÐºÐ°Ñ Ð¼Ð°ÑÐµÐ¼Ð°ÑÐ¸ÐºÐ¸ Ð² Ð¿Ð¾ÑÐ°ÑÐºÐ¾Ð²Ð¸Ñ ÐºÐ»Ð°ÑÐ°Ñ"/>
          <p:cNvPicPr/>
          <p:nvPr/>
        </p:nvPicPr>
        <p:blipFill>
          <a:blip r:embed="rId5"/>
          <a:srcRect t="71386" r="86364"/>
          <a:stretch>
            <a:fillRect/>
          </a:stretch>
        </p:blipFill>
        <p:spPr bwMode="auto">
          <a:xfrm>
            <a:off x="4143372" y="285728"/>
            <a:ext cx="571504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4&#10;&#10; "/>
          <p:cNvPicPr/>
          <p:nvPr/>
        </p:nvPicPr>
        <p:blipFill>
          <a:blip r:embed="rId2"/>
          <a:srcRect l="7627" b="8974"/>
          <a:stretch>
            <a:fillRect/>
          </a:stretch>
        </p:blipFill>
        <p:spPr bwMode="auto">
          <a:xfrm>
            <a:off x="2500298" y="857232"/>
            <a:ext cx="6643702" cy="60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s://fc.vseosvita.ua/000tlj-7ebb/013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500306"/>
            <a:ext cx="2571737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ÐÐ¾ÑÐ¾Ð²Ð¸Ð¹&#10;Ð´Ð¾Ð¿Ð¾Ð¼Ð¾Ð³ÑÐ¸&#10;Ð²ÑÐ´ÑÑÐ°ÑÑÐ¾Ð¼Ñ&#10;&#10;35&#10;&#10; "/>
          <p:cNvPicPr/>
          <p:nvPr/>
        </p:nvPicPr>
        <p:blipFill>
          <a:blip r:embed="rId2"/>
          <a:srcRect l="24370" b="8333"/>
          <a:stretch>
            <a:fillRect/>
          </a:stretch>
        </p:blipFill>
        <p:spPr bwMode="auto">
          <a:xfrm>
            <a:off x="2714612" y="785794"/>
            <a:ext cx="6429388" cy="6072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s://fc.vseosvita.ua/000tlj-7ebb/002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071810"/>
            <a:ext cx="3071802" cy="3786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ÐÑÐ´ ÑÐ°Ñ Ð³ÑÐ¸ Ð²ÑÑ Ð¼Ð°ÑÑÑ ÑÑÐ²Ð½Ð¸Ð¹ ÑÑÐ°ÑÑÑ. ÐÐ¾Ð½Ð° Ð¿ÑÐ´&#10;ÑÐ¸Ð»Ñ Ð½Ð°Ð²ÑÑÑ ÑÐ»Ð°Ð±ÐºÐ¸Ð¼ ÑÑÐ½ÑÐ¼. Ð¡Ð»Ð°Ð±ÐºÐ¸Ð¹ Ñ Ð¼Ð¾Ð²Ð½ÑÐ¹&#10;Ð¿ÑÐ´Ð³Ð¾ÑÐ¾Ð²ÑÑ ÑÑÐµÐ½Ñ Ð¼Ð¾Ð¶Ðµ ÑÑÐ°ÑÐ¸ Ð¿ÐµÑÑ...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5&#10;&#10; 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Ð¦Ðµ Ð¾Ð·Ð½Ð°ÑÐ°Ñ, ÑÐ¾ Ð³ÑÐ° Ð²Ð¸ÐºÐ»Ð¸&#10;ÐºÐ°Ñ Ð¿ÑÐ¸ÑÐ¼Ð½Ñ ÐµÐ¼Ð¾ÑÑÑ Ñ Ð´Ð°Ñ&#10;ÑÐ¾Ð±Ð¾ÑÑ ÑÑ ÑÐ¾Ð·ÑÐ¼Ñ.&#10;36&#10;&#10; 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ÐÐ±Ð³Ð¾Ð²Ð¾ÑÐµÐ½Ð½Ñ Ð¿Ð¾Ð²Ð¸Ð½Ð½Ð¾&#10;Ð¿ÑÐ¾ÑÐ¾Ð´Ð¸ÑÐ¸ Ñ Ð´Ð¾Ð±ÑÐ¾Ð·Ð¸ÑÐ»Ð¸Ð²ÑÐ¹ ÑÐ¾ÑÐ¼Ñ.&#10;37&#10;&#10; 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8&#10;&#10; "/>
          <p:cNvPicPr/>
          <p:nvPr/>
        </p:nvPicPr>
        <p:blipFill>
          <a:blip r:embed="rId2"/>
          <a:srcRect l="9244"/>
          <a:stretch>
            <a:fillRect/>
          </a:stretch>
        </p:blipFill>
        <p:spPr bwMode="auto">
          <a:xfrm>
            <a:off x="0" y="1142984"/>
            <a:ext cx="7072330" cy="5572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s://fc.vseosvita.ua/000tlj-7ebb/018.p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9800" y="4381500"/>
            <a:ext cx="3124200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player.myshared.ru/19/1184227/slides/slide_9.jpg"/>
          <p:cNvPicPr/>
          <p:nvPr/>
        </p:nvPicPr>
        <p:blipFill>
          <a:blip r:embed="rId2"/>
          <a:srcRect b="11271"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player.myshared.ru/19/1184227/slides/slide_13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player.myshared.ru/19/1184227/slides/slide_14.jpg"/>
          <p:cNvPicPr/>
          <p:nvPr/>
        </p:nvPicPr>
        <p:blipFill>
          <a:blip r:embed="rId2"/>
          <a:srcRect b="6998"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ÐÐ¾ÑÐ¾Ð¶ÐµÐµ Ð¸Ð·Ð¾Ð±ÑÐ°Ð¶ÐµÐ½Ð¸Ðµ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74" y="714357"/>
            <a:ext cx="2928926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858250" cy="3154362"/>
          </a:xfrm>
        </p:spPr>
        <p:txBody>
          <a:bodyPr>
            <a:normAutofit/>
          </a:bodyPr>
          <a:lstStyle/>
          <a:p>
            <a:r>
              <a:rPr lang="ru-RU" sz="3600" b="1" i="1" dirty="0" err="1" smtClean="0">
                <a:solidFill>
                  <a:srgbClr val="002060"/>
                </a:solidFill>
              </a:rPr>
              <a:t>Цілком</a:t>
            </a:r>
            <a:r>
              <a:rPr lang="ru-RU" sz="3600" b="1" i="1" dirty="0" smtClean="0">
                <a:solidFill>
                  <a:srgbClr val="002060"/>
                </a:solidFill>
              </a:rPr>
              <a:t> </a:t>
            </a:r>
            <a:r>
              <a:rPr lang="ru-RU" sz="3600" b="1" i="1" dirty="0" err="1" smtClean="0">
                <a:solidFill>
                  <a:srgbClr val="002060"/>
                </a:solidFill>
              </a:rPr>
              <a:t>природно</a:t>
            </a:r>
            <a:r>
              <a:rPr lang="ru-RU" sz="3600" b="1" i="1" dirty="0" smtClean="0">
                <a:solidFill>
                  <a:srgbClr val="002060"/>
                </a:solidFill>
              </a:rPr>
              <a:t>, що </a:t>
            </a:r>
            <a:r>
              <a:rPr lang="ru-RU" sz="3600" b="1" i="1" dirty="0" err="1" smtClean="0">
                <a:solidFill>
                  <a:srgbClr val="002060"/>
                </a:solidFill>
              </a:rPr>
              <a:t>саме</a:t>
            </a:r>
            <a:r>
              <a:rPr lang="ru-RU" sz="3600" b="1" i="1" dirty="0" smtClean="0">
                <a:solidFill>
                  <a:srgbClr val="002060"/>
                </a:solidFill>
              </a:rPr>
              <a:t> в </a:t>
            </a:r>
            <a:r>
              <a:rPr lang="ru-RU" sz="3600" b="1" i="1" dirty="0" err="1" smtClean="0">
                <a:solidFill>
                  <a:srgbClr val="002060"/>
                </a:solidFill>
              </a:rPr>
              <a:t>грі</a:t>
            </a:r>
            <a:r>
              <a:rPr lang="ru-RU" sz="3600" b="1" i="1" dirty="0" smtClean="0">
                <a:solidFill>
                  <a:srgbClr val="002060"/>
                </a:solidFill>
              </a:rPr>
              <a:t> </a:t>
            </a:r>
            <a:r>
              <a:rPr lang="ru-RU" sz="3600" b="1" i="1" dirty="0" err="1" smtClean="0">
                <a:solidFill>
                  <a:srgbClr val="002060"/>
                </a:solidFill>
              </a:rPr>
              <a:t>слід</a:t>
            </a:r>
            <a:r>
              <a:rPr lang="ru-RU" sz="3600" b="1" i="1" dirty="0" smtClean="0">
                <a:solidFill>
                  <a:srgbClr val="002060"/>
                </a:solidFill>
              </a:rPr>
              <a:t> </a:t>
            </a:r>
            <a:r>
              <a:rPr lang="ru-RU" sz="3600" b="1" i="1" dirty="0" err="1" smtClean="0">
                <a:solidFill>
                  <a:srgbClr val="002060"/>
                </a:solidFill>
              </a:rPr>
              <a:t>шукати</a:t>
            </a:r>
            <a:r>
              <a:rPr lang="ru-RU" sz="3600" b="1" i="1" dirty="0" smtClean="0">
                <a:solidFill>
                  <a:srgbClr val="002060"/>
                </a:solidFill>
              </a:rPr>
              <a:t> </a:t>
            </a:r>
            <a:r>
              <a:rPr lang="ru-RU" sz="3600" b="1" i="1" dirty="0" err="1" smtClean="0">
                <a:solidFill>
                  <a:srgbClr val="002060"/>
                </a:solidFill>
              </a:rPr>
              <a:t>приховані</a:t>
            </a:r>
            <a:r>
              <a:rPr lang="ru-RU" sz="3600" b="1" i="1" dirty="0" smtClean="0">
                <a:solidFill>
                  <a:srgbClr val="002060"/>
                </a:solidFill>
              </a:rPr>
              <a:t> </a:t>
            </a:r>
            <a:r>
              <a:rPr lang="ru-RU" sz="3600" b="1" i="1" dirty="0" err="1" smtClean="0">
                <a:solidFill>
                  <a:srgbClr val="002060"/>
                </a:solidFill>
              </a:rPr>
              <a:t>можливості</a:t>
            </a:r>
            <a:r>
              <a:rPr lang="ru-RU" sz="3600" b="1" i="1" dirty="0" smtClean="0">
                <a:solidFill>
                  <a:srgbClr val="002060"/>
                </a:solidFill>
              </a:rPr>
              <a:t> для </a:t>
            </a:r>
            <a:r>
              <a:rPr lang="ru-RU" sz="3600" b="1" i="1" dirty="0" err="1" smtClean="0">
                <a:solidFill>
                  <a:srgbClr val="002060"/>
                </a:solidFill>
              </a:rPr>
              <a:t>успішного</a:t>
            </a:r>
            <a:r>
              <a:rPr lang="ru-RU" sz="3600" b="1" i="1" dirty="0" smtClean="0">
                <a:solidFill>
                  <a:srgbClr val="002060"/>
                </a:solidFill>
              </a:rPr>
              <a:t> </a:t>
            </a:r>
            <a:r>
              <a:rPr lang="ru-RU" sz="3600" b="1" i="1" dirty="0" err="1" smtClean="0">
                <a:solidFill>
                  <a:srgbClr val="002060"/>
                </a:solidFill>
              </a:rPr>
              <a:t>засвоєння</a:t>
            </a:r>
            <a:r>
              <a:rPr lang="ru-RU" sz="3600" b="1" i="1" dirty="0" smtClean="0">
                <a:solidFill>
                  <a:srgbClr val="002060"/>
                </a:solidFill>
              </a:rPr>
              <a:t> </a:t>
            </a:r>
            <a:r>
              <a:rPr lang="ru-RU" sz="3600" b="1" i="1" dirty="0" err="1" smtClean="0">
                <a:solidFill>
                  <a:srgbClr val="002060"/>
                </a:solidFill>
              </a:rPr>
              <a:t>учнями</a:t>
            </a:r>
            <a:r>
              <a:rPr lang="ru-RU" sz="3600" b="1" i="1" dirty="0" smtClean="0">
                <a:solidFill>
                  <a:srgbClr val="002060"/>
                </a:solidFill>
              </a:rPr>
              <a:t> </a:t>
            </a:r>
            <a:r>
              <a:rPr lang="ru-RU" sz="3600" b="1" i="1" dirty="0" err="1" smtClean="0">
                <a:solidFill>
                  <a:srgbClr val="002060"/>
                </a:solidFill>
              </a:rPr>
              <a:t>математичних</a:t>
            </a:r>
            <a:r>
              <a:rPr lang="ru-RU" sz="3600" b="1" i="1" dirty="0" smtClean="0">
                <a:solidFill>
                  <a:srgbClr val="002060"/>
                </a:solidFill>
              </a:rPr>
              <a:t> </a:t>
            </a:r>
            <a:r>
              <a:rPr lang="ru-RU" sz="3600" b="1" i="1" dirty="0" err="1" smtClean="0">
                <a:solidFill>
                  <a:srgbClr val="002060"/>
                </a:solidFill>
              </a:rPr>
              <a:t>ідей</a:t>
            </a:r>
            <a:r>
              <a:rPr lang="ru-RU" sz="3600" b="1" i="1" dirty="0" smtClean="0">
                <a:solidFill>
                  <a:srgbClr val="002060"/>
                </a:solidFill>
              </a:rPr>
              <a:t>, понять, </a:t>
            </a:r>
            <a:r>
              <a:rPr lang="ru-RU" sz="3600" b="1" i="1" dirty="0" err="1" smtClean="0">
                <a:solidFill>
                  <a:srgbClr val="002060"/>
                </a:solidFill>
              </a:rPr>
              <a:t>формування</a:t>
            </a:r>
            <a:r>
              <a:rPr lang="ru-RU" sz="3600" b="1" i="1" dirty="0" smtClean="0">
                <a:solidFill>
                  <a:srgbClr val="002060"/>
                </a:solidFill>
              </a:rPr>
              <a:t> </a:t>
            </a:r>
            <a:r>
              <a:rPr lang="ru-RU" sz="3600" b="1" i="1" dirty="0" err="1" smtClean="0">
                <a:solidFill>
                  <a:srgbClr val="002060"/>
                </a:solidFill>
              </a:rPr>
              <a:t>необхідних</a:t>
            </a:r>
            <a:r>
              <a:rPr lang="ru-RU" sz="3600" b="1" i="1" dirty="0" smtClean="0">
                <a:solidFill>
                  <a:srgbClr val="002060"/>
                </a:solidFill>
              </a:rPr>
              <a:t> </a:t>
            </a:r>
            <a:r>
              <a:rPr lang="ru-RU" sz="3600" b="1" i="1" dirty="0" err="1" smtClean="0">
                <a:solidFill>
                  <a:srgbClr val="002060"/>
                </a:solidFill>
              </a:rPr>
              <a:t>умінь</a:t>
            </a:r>
            <a:r>
              <a:rPr lang="ru-RU" sz="3600" b="1" i="1" dirty="0" smtClean="0">
                <a:solidFill>
                  <a:srgbClr val="002060"/>
                </a:solidFill>
              </a:rPr>
              <a:t> і </a:t>
            </a:r>
            <a:r>
              <a:rPr lang="ru-RU" sz="3600" b="1" i="1" dirty="0" err="1" smtClean="0">
                <a:solidFill>
                  <a:srgbClr val="002060"/>
                </a:solidFill>
              </a:rPr>
              <a:t>навичок</a:t>
            </a:r>
            <a:r>
              <a:rPr lang="ru-RU" sz="3600" b="1" i="1" dirty="0" smtClean="0">
                <a:solidFill>
                  <a:srgbClr val="002060"/>
                </a:solidFill>
              </a:rPr>
              <a:t>.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85786" y="3714752"/>
            <a:ext cx="814393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i="1" dirty="0" err="1" smtClean="0">
                <a:solidFill>
                  <a:srgbClr val="7030A0"/>
                </a:solidFill>
              </a:rPr>
              <a:t>Дидактичні</a:t>
            </a:r>
            <a:r>
              <a:rPr lang="ru-RU" sz="2800" b="1" i="1" dirty="0" smtClean="0">
                <a:solidFill>
                  <a:srgbClr val="7030A0"/>
                </a:solidFill>
              </a:rPr>
              <a:t> </a:t>
            </a:r>
            <a:r>
              <a:rPr lang="ru-RU" sz="2800" b="1" i="1" dirty="0" err="1" smtClean="0">
                <a:solidFill>
                  <a:srgbClr val="7030A0"/>
                </a:solidFill>
              </a:rPr>
              <a:t>ігри</a:t>
            </a:r>
            <a:r>
              <a:rPr lang="ru-RU" sz="2800" b="1" i="1" dirty="0" smtClean="0">
                <a:solidFill>
                  <a:srgbClr val="7030A0"/>
                </a:solidFill>
              </a:rPr>
              <a:t> </a:t>
            </a:r>
            <a:r>
              <a:rPr lang="ru-RU" sz="2800" b="1" i="1" dirty="0" err="1" smtClean="0">
                <a:solidFill>
                  <a:srgbClr val="7030A0"/>
                </a:solidFill>
              </a:rPr>
              <a:t>дають</a:t>
            </a:r>
            <a:r>
              <a:rPr lang="ru-RU" sz="2800" b="1" i="1" dirty="0" smtClean="0">
                <a:solidFill>
                  <a:srgbClr val="7030A0"/>
                </a:solidFill>
              </a:rPr>
              <a:t> </a:t>
            </a:r>
            <a:r>
              <a:rPr lang="ru-RU" sz="2800" b="1" i="1" dirty="0" err="1" smtClean="0">
                <a:solidFill>
                  <a:srgbClr val="7030A0"/>
                </a:solidFill>
              </a:rPr>
              <a:t>змогу</a:t>
            </a:r>
            <a:r>
              <a:rPr lang="ru-RU" sz="2800" b="1" i="1" dirty="0" smtClean="0">
                <a:solidFill>
                  <a:srgbClr val="7030A0"/>
                </a:solidFill>
              </a:rPr>
              <a:t> </a:t>
            </a:r>
          </a:p>
          <a:p>
            <a:pPr algn="ctr">
              <a:defRPr/>
            </a:pPr>
            <a:r>
              <a:rPr lang="ru-RU" sz="2800" b="1" i="1" dirty="0" err="1" smtClean="0">
                <a:solidFill>
                  <a:srgbClr val="7030A0"/>
                </a:solidFill>
              </a:rPr>
              <a:t>індивідуалізувати</a:t>
            </a:r>
            <a:r>
              <a:rPr lang="ru-RU" sz="2800" b="1" i="1" dirty="0" smtClean="0">
                <a:solidFill>
                  <a:srgbClr val="7030A0"/>
                </a:solidFill>
              </a:rPr>
              <a:t> роботу на </a:t>
            </a:r>
            <a:r>
              <a:rPr lang="ru-RU" sz="2800" b="1" i="1" dirty="0" err="1" smtClean="0">
                <a:solidFill>
                  <a:srgbClr val="7030A0"/>
                </a:solidFill>
              </a:rPr>
              <a:t>уроці</a:t>
            </a:r>
            <a:r>
              <a:rPr lang="ru-RU" sz="2800" b="1" i="1" dirty="0" smtClean="0">
                <a:solidFill>
                  <a:srgbClr val="7030A0"/>
                </a:solidFill>
              </a:rPr>
              <a:t>, </a:t>
            </a:r>
            <a:r>
              <a:rPr lang="ru-RU" sz="2800" b="1" i="1" dirty="0" err="1" smtClean="0">
                <a:solidFill>
                  <a:srgbClr val="7030A0"/>
                </a:solidFill>
              </a:rPr>
              <a:t>давати</a:t>
            </a:r>
            <a:r>
              <a:rPr lang="ru-RU" sz="2800" b="1" i="1" dirty="0" smtClean="0">
                <a:solidFill>
                  <a:srgbClr val="7030A0"/>
                </a:solidFill>
              </a:rPr>
              <a:t> </a:t>
            </a:r>
            <a:r>
              <a:rPr lang="ru-RU" sz="2800" b="1" i="1" dirty="0" err="1" smtClean="0">
                <a:solidFill>
                  <a:srgbClr val="7030A0"/>
                </a:solidFill>
              </a:rPr>
              <a:t>завдання,посильні</a:t>
            </a:r>
            <a:r>
              <a:rPr lang="ru-RU" sz="2800" b="1" i="1" dirty="0" smtClean="0">
                <a:solidFill>
                  <a:srgbClr val="7030A0"/>
                </a:solidFill>
              </a:rPr>
              <a:t> кожному </a:t>
            </a:r>
            <a:r>
              <a:rPr lang="ru-RU" sz="2800" b="1" i="1" dirty="0" err="1" smtClean="0">
                <a:solidFill>
                  <a:srgbClr val="7030A0"/>
                </a:solidFill>
              </a:rPr>
              <a:t>учню</a:t>
            </a:r>
            <a:r>
              <a:rPr lang="ru-RU" sz="2800" b="1" i="1" dirty="0" smtClean="0">
                <a:solidFill>
                  <a:srgbClr val="7030A0"/>
                </a:solidFill>
              </a:rPr>
              <a:t>, максимально </a:t>
            </a:r>
            <a:r>
              <a:rPr lang="ru-RU" sz="2800" b="1" i="1" dirty="0" err="1" smtClean="0">
                <a:solidFill>
                  <a:srgbClr val="7030A0"/>
                </a:solidFill>
              </a:rPr>
              <a:t>розвиваючи</a:t>
            </a:r>
            <a:r>
              <a:rPr lang="ru-RU" sz="2800" b="1" i="1" dirty="0" smtClean="0">
                <a:solidFill>
                  <a:srgbClr val="7030A0"/>
                </a:solidFill>
              </a:rPr>
              <a:t> </a:t>
            </a:r>
            <a:r>
              <a:rPr lang="ru-RU" sz="2800" b="1" i="1" dirty="0" err="1" smtClean="0">
                <a:solidFill>
                  <a:srgbClr val="7030A0"/>
                </a:solidFill>
              </a:rPr>
              <a:t>їхні</a:t>
            </a:r>
            <a:r>
              <a:rPr lang="ru-RU" sz="2800" b="1" i="1" dirty="0" smtClean="0">
                <a:solidFill>
                  <a:srgbClr val="7030A0"/>
                </a:solidFill>
              </a:rPr>
              <a:t> </a:t>
            </a:r>
            <a:r>
              <a:rPr lang="ru-RU" sz="2800" b="1" i="1" dirty="0" err="1" smtClean="0">
                <a:solidFill>
                  <a:srgbClr val="7030A0"/>
                </a:solidFill>
              </a:rPr>
              <a:t>здібності.Гра</a:t>
            </a:r>
            <a:r>
              <a:rPr lang="ru-RU" sz="2800" b="1" i="1" dirty="0" smtClean="0">
                <a:solidFill>
                  <a:srgbClr val="7030A0"/>
                </a:solidFill>
              </a:rPr>
              <a:t> </a:t>
            </a:r>
            <a:r>
              <a:rPr lang="ru-RU" sz="2800" b="1" i="1" dirty="0" err="1" smtClean="0">
                <a:solidFill>
                  <a:srgbClr val="7030A0"/>
                </a:solidFill>
              </a:rPr>
              <a:t>виховує</a:t>
            </a:r>
            <a:r>
              <a:rPr lang="ru-RU" sz="2800" b="1" i="1" dirty="0" smtClean="0">
                <a:solidFill>
                  <a:srgbClr val="7030A0"/>
                </a:solidFill>
              </a:rPr>
              <a:t> </a:t>
            </a:r>
            <a:r>
              <a:rPr lang="ru-RU" sz="2800" b="1" i="1" dirty="0" err="1" smtClean="0">
                <a:solidFill>
                  <a:srgbClr val="7030A0"/>
                </a:solidFill>
              </a:rPr>
              <a:t>почуття</a:t>
            </a:r>
            <a:r>
              <a:rPr lang="ru-RU" sz="2800" b="1" i="1" dirty="0" smtClean="0">
                <a:solidFill>
                  <a:srgbClr val="7030A0"/>
                </a:solidFill>
              </a:rPr>
              <a:t> </a:t>
            </a:r>
            <a:r>
              <a:rPr lang="ru-RU" sz="2800" b="1" i="1" dirty="0" err="1" smtClean="0">
                <a:solidFill>
                  <a:srgbClr val="7030A0"/>
                </a:solidFill>
              </a:rPr>
              <a:t>відповідальності</a:t>
            </a:r>
            <a:r>
              <a:rPr lang="ru-RU" sz="2800" b="1" i="1" dirty="0" smtClean="0">
                <a:solidFill>
                  <a:srgbClr val="7030A0"/>
                </a:solidFill>
              </a:rPr>
              <a:t>, </a:t>
            </a:r>
            <a:r>
              <a:rPr lang="ru-RU" sz="2800" b="1" i="1" dirty="0" err="1" smtClean="0">
                <a:solidFill>
                  <a:srgbClr val="7030A0"/>
                </a:solidFill>
              </a:rPr>
              <a:t>колективізму</a:t>
            </a:r>
            <a:r>
              <a:rPr lang="ru-RU" sz="2800" b="1" i="1" dirty="0" smtClean="0">
                <a:solidFill>
                  <a:srgbClr val="7030A0"/>
                </a:solidFill>
              </a:rPr>
              <a:t>.</a:t>
            </a:r>
            <a:endParaRPr lang="ru-RU" sz="2800" b="1" i="1" dirty="0">
              <a:solidFill>
                <a:srgbClr val="7030A0"/>
              </a:solidFill>
            </a:endParaRPr>
          </a:p>
        </p:txBody>
      </p:sp>
      <p:pic>
        <p:nvPicPr>
          <p:cNvPr id="6" name="Рисунок 5" descr="ÐÐ¾ÑÐ¾Ð¶ÐµÐµ Ð¸Ð·Ð¾Ð±ÑÐ°Ð¶ÐµÐ½Ð¸Ðµ"/>
          <p:cNvPicPr/>
          <p:nvPr/>
        </p:nvPicPr>
        <p:blipFill>
          <a:blip r:embed="rId3"/>
          <a:srcRect l="73750" t="49153"/>
          <a:stretch>
            <a:fillRect/>
          </a:stretch>
        </p:blipFill>
        <p:spPr bwMode="auto">
          <a:xfrm>
            <a:off x="428596" y="5429250"/>
            <a:ext cx="10001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ÐÐ¾ÑÐ¾Ð¶ÐµÐµ Ð¸Ð·Ð¾Ð±ÑÐ°Ð¶ÐµÐ½Ð¸Ðµ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643446"/>
            <a:ext cx="1357290" cy="2066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1071538" y="428602"/>
            <a:ext cx="807246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err="1" smtClean="0">
                <a:solidFill>
                  <a:srgbClr val="423BD1"/>
                </a:solidFill>
              </a:rPr>
              <a:t>Граючись</a:t>
            </a:r>
            <a:r>
              <a:rPr lang="ru-RU" sz="2400" b="1" i="1" dirty="0" smtClean="0">
                <a:solidFill>
                  <a:srgbClr val="423BD1"/>
                </a:solidFill>
              </a:rPr>
              <a:t>, </a:t>
            </a:r>
            <a:r>
              <a:rPr lang="ru-RU" sz="2400" b="1" i="1" dirty="0" err="1" smtClean="0">
                <a:solidFill>
                  <a:srgbClr val="423BD1"/>
                </a:solidFill>
              </a:rPr>
              <a:t>діти</a:t>
            </a:r>
            <a:r>
              <a:rPr lang="ru-RU" sz="2400" b="1" i="1" dirty="0" smtClean="0">
                <a:solidFill>
                  <a:srgbClr val="423BD1"/>
                </a:solidFill>
              </a:rPr>
              <a:t> </a:t>
            </a:r>
            <a:r>
              <a:rPr lang="ru-RU" sz="2400" b="1" i="1" dirty="0" err="1" smtClean="0">
                <a:solidFill>
                  <a:srgbClr val="423BD1"/>
                </a:solidFill>
              </a:rPr>
              <a:t>вчитимуться</a:t>
            </a:r>
            <a:r>
              <a:rPr lang="ru-RU" sz="2400" b="1" i="1" dirty="0" smtClean="0">
                <a:solidFill>
                  <a:srgbClr val="423BD1"/>
                </a:solidFill>
              </a:rPr>
              <a:t> </a:t>
            </a:r>
            <a:r>
              <a:rPr lang="ru-RU" sz="2400" b="1" i="1" dirty="0" err="1" smtClean="0">
                <a:solidFill>
                  <a:srgbClr val="423BD1"/>
                </a:solidFill>
              </a:rPr>
              <a:t>лічити</a:t>
            </a:r>
            <a:r>
              <a:rPr lang="ru-RU" sz="2400" b="1" i="1" dirty="0" smtClean="0">
                <a:solidFill>
                  <a:srgbClr val="423BD1"/>
                </a:solidFill>
              </a:rPr>
              <a:t>, </a:t>
            </a:r>
            <a:r>
              <a:rPr lang="ru-RU" sz="2400" b="1" i="1" dirty="0" err="1" smtClean="0">
                <a:solidFill>
                  <a:srgbClr val="423BD1"/>
                </a:solidFill>
              </a:rPr>
              <a:t>розв’язувати</a:t>
            </a:r>
            <a:r>
              <a:rPr lang="ru-RU" sz="2400" b="1" i="1" dirty="0" smtClean="0">
                <a:solidFill>
                  <a:srgbClr val="423BD1"/>
                </a:solidFill>
              </a:rPr>
              <a:t> </a:t>
            </a:r>
            <a:r>
              <a:rPr lang="ru-RU" sz="2400" b="1" i="1" dirty="0" err="1" smtClean="0">
                <a:solidFill>
                  <a:srgbClr val="423BD1"/>
                </a:solidFill>
              </a:rPr>
              <a:t>задачі</a:t>
            </a:r>
            <a:r>
              <a:rPr lang="ru-RU" sz="2400" b="1" i="1" dirty="0" smtClean="0">
                <a:solidFill>
                  <a:srgbClr val="423BD1"/>
                </a:solidFill>
              </a:rPr>
              <a:t>, </a:t>
            </a:r>
            <a:r>
              <a:rPr lang="ru-RU" sz="2400" b="1" i="1" dirty="0" err="1" smtClean="0">
                <a:solidFill>
                  <a:srgbClr val="423BD1"/>
                </a:solidFill>
              </a:rPr>
              <a:t>конструювати</a:t>
            </a:r>
            <a:r>
              <a:rPr lang="ru-RU" sz="2400" b="1" i="1" dirty="0" smtClean="0">
                <a:solidFill>
                  <a:srgbClr val="423BD1"/>
                </a:solidFill>
              </a:rPr>
              <a:t>, </a:t>
            </a:r>
            <a:r>
              <a:rPr lang="ru-RU" sz="2400" b="1" i="1" dirty="0" err="1" smtClean="0">
                <a:solidFill>
                  <a:srgbClr val="423BD1"/>
                </a:solidFill>
              </a:rPr>
              <a:t>порівнювати</a:t>
            </a:r>
            <a:r>
              <a:rPr lang="ru-RU" sz="2400" b="1" i="1" dirty="0" smtClean="0">
                <a:solidFill>
                  <a:srgbClr val="423BD1"/>
                </a:solidFill>
              </a:rPr>
              <a:t>, </a:t>
            </a:r>
            <a:r>
              <a:rPr lang="ru-RU" sz="2400" b="1" i="1" dirty="0" err="1" smtClean="0">
                <a:solidFill>
                  <a:srgbClr val="423BD1"/>
                </a:solidFill>
              </a:rPr>
              <a:t>узагальнювати</a:t>
            </a:r>
            <a:r>
              <a:rPr lang="ru-RU" sz="2400" b="1" i="1" dirty="0" smtClean="0">
                <a:solidFill>
                  <a:srgbClr val="423BD1"/>
                </a:solidFill>
              </a:rPr>
              <a:t>, </a:t>
            </a:r>
            <a:r>
              <a:rPr lang="ru-RU" sz="2400" b="1" i="1" dirty="0" err="1" smtClean="0">
                <a:solidFill>
                  <a:srgbClr val="423BD1"/>
                </a:solidFill>
              </a:rPr>
              <a:t>класифікувати</a:t>
            </a:r>
            <a:r>
              <a:rPr lang="ru-RU" sz="2400" b="1" i="1" dirty="0" smtClean="0">
                <a:solidFill>
                  <a:srgbClr val="423BD1"/>
                </a:solidFill>
              </a:rPr>
              <a:t>, </a:t>
            </a:r>
            <a:r>
              <a:rPr lang="ru-RU" sz="2400" b="1" i="1" dirty="0" err="1" smtClean="0">
                <a:solidFill>
                  <a:srgbClr val="423BD1"/>
                </a:solidFill>
              </a:rPr>
              <a:t>робити</a:t>
            </a:r>
            <a:r>
              <a:rPr lang="ru-RU" sz="2400" b="1" i="1" dirty="0" smtClean="0">
                <a:solidFill>
                  <a:srgbClr val="423BD1"/>
                </a:solidFill>
              </a:rPr>
              <a:t> </a:t>
            </a:r>
            <a:r>
              <a:rPr lang="ru-RU" sz="2400" b="1" i="1" dirty="0" err="1" smtClean="0">
                <a:solidFill>
                  <a:srgbClr val="423BD1"/>
                </a:solidFill>
              </a:rPr>
              <a:t>самостійні</a:t>
            </a:r>
            <a:r>
              <a:rPr lang="ru-RU" sz="2400" b="1" i="1" dirty="0" smtClean="0">
                <a:solidFill>
                  <a:srgbClr val="423BD1"/>
                </a:solidFill>
              </a:rPr>
              <a:t> </a:t>
            </a:r>
            <a:r>
              <a:rPr lang="ru-RU" sz="2400" b="1" i="1" dirty="0" err="1" smtClean="0">
                <a:solidFill>
                  <a:srgbClr val="423BD1"/>
                </a:solidFill>
              </a:rPr>
              <a:t>висновки</a:t>
            </a:r>
            <a:r>
              <a:rPr lang="ru-RU" sz="2400" b="1" i="1" dirty="0" smtClean="0">
                <a:solidFill>
                  <a:srgbClr val="423BD1"/>
                </a:solidFill>
              </a:rPr>
              <a:t>, </a:t>
            </a:r>
            <a:r>
              <a:rPr lang="ru-RU" sz="2400" b="1" i="1" dirty="0" err="1" smtClean="0">
                <a:solidFill>
                  <a:srgbClr val="423BD1"/>
                </a:solidFill>
              </a:rPr>
              <a:t>обґрунтовувати</a:t>
            </a:r>
            <a:r>
              <a:rPr lang="ru-RU" sz="2400" b="1" i="1" dirty="0" smtClean="0">
                <a:solidFill>
                  <a:srgbClr val="423BD1"/>
                </a:solidFill>
              </a:rPr>
              <a:t> </a:t>
            </a:r>
            <a:r>
              <a:rPr lang="ru-RU" sz="2400" b="1" i="1" dirty="0" err="1" smtClean="0">
                <a:solidFill>
                  <a:srgbClr val="423BD1"/>
                </a:solidFill>
              </a:rPr>
              <a:t>їх</a:t>
            </a:r>
            <a:r>
              <a:rPr lang="ru-RU" sz="2400" b="1" i="1" dirty="0" smtClean="0">
                <a:solidFill>
                  <a:srgbClr val="423BD1"/>
                </a:solidFill>
              </a:rPr>
              <a:t>. 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00100" y="2071678"/>
            <a:ext cx="750099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uk-UA" sz="2400" b="1" dirty="0" smtClean="0">
                <a:solidFill>
                  <a:schemeClr val="accent1">
                    <a:lumMod val="75000"/>
                  </a:schemeClr>
                </a:solidFill>
              </a:rPr>
              <a:t>Саме в іграх розпочинається невимушене спілкування дитини з колективом класу, взаєморозуміння між учителем і учнем.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У </a:t>
            </a:r>
            <a:r>
              <a:rPr lang="ru-RU" sz="2400" b="1" dirty="0" err="1" smtClean="0">
                <a:solidFill>
                  <a:schemeClr val="accent1">
                    <a:lumMod val="75000"/>
                  </a:schemeClr>
                </a:solidFill>
              </a:rPr>
              <a:t>процесі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1">
                    <a:lumMod val="75000"/>
                  </a:schemeClr>
                </a:solidFill>
              </a:rPr>
              <a:t>гри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 в </a:t>
            </a:r>
            <a:r>
              <a:rPr lang="ru-RU" sz="2400" b="1" dirty="0" err="1" smtClean="0">
                <a:solidFill>
                  <a:schemeClr val="accent1">
                    <a:lumMod val="75000"/>
                  </a:schemeClr>
                </a:solidFill>
              </a:rPr>
              <a:t>дітей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1">
                    <a:lumMod val="75000"/>
                  </a:schemeClr>
                </a:solidFill>
              </a:rPr>
              <a:t>виробляється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1">
                    <a:lumMod val="75000"/>
                  </a:schemeClr>
                </a:solidFill>
              </a:rPr>
              <a:t>звичка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1">
                    <a:lumMod val="75000"/>
                  </a:schemeClr>
                </a:solidFill>
              </a:rPr>
              <a:t>зосереджуватися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ru-RU" sz="2400" b="1" dirty="0" err="1" smtClean="0">
                <a:solidFill>
                  <a:schemeClr val="accent1">
                    <a:lumMod val="75000"/>
                  </a:schemeClr>
                </a:solidFill>
              </a:rPr>
              <a:t>працювати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1">
                    <a:lumMod val="75000"/>
                  </a:schemeClr>
                </a:solidFill>
              </a:rPr>
              <a:t>вдумливо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ru-RU" sz="2400" b="1" dirty="0" err="1" smtClean="0">
                <a:solidFill>
                  <a:schemeClr val="accent1">
                    <a:lumMod val="75000"/>
                  </a:schemeClr>
                </a:solidFill>
              </a:rPr>
              <a:t>самостійно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. </a:t>
            </a:r>
            <a:r>
              <a:rPr lang="ru-RU" sz="2400" b="1" dirty="0" err="1" smtClean="0">
                <a:solidFill>
                  <a:schemeClr val="accent1">
                    <a:lumMod val="75000"/>
                  </a:schemeClr>
                </a:solidFill>
              </a:rPr>
              <a:t>Розвивається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1">
                    <a:lumMod val="75000"/>
                  </a:schemeClr>
                </a:solidFill>
              </a:rPr>
              <a:t>увага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, пам’ять, жадоба до </a:t>
            </a:r>
            <a:r>
              <a:rPr lang="ru-RU" sz="2400" b="1" dirty="0" err="1" smtClean="0">
                <a:solidFill>
                  <a:schemeClr val="accent1">
                    <a:lumMod val="75000"/>
                  </a:schemeClr>
                </a:solidFill>
              </a:rPr>
              <a:t>знань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. </a:t>
            </a:r>
            <a:r>
              <a:rPr lang="ru-RU" sz="2400" b="1" dirty="0" err="1" smtClean="0">
                <a:solidFill>
                  <a:schemeClr val="accent1">
                    <a:lumMod val="75000"/>
                  </a:schemeClr>
                </a:solidFill>
              </a:rPr>
              <a:t>Задовольняючи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 свою </a:t>
            </a:r>
            <a:r>
              <a:rPr lang="ru-RU" sz="2400" b="1" dirty="0" err="1" smtClean="0">
                <a:solidFill>
                  <a:schemeClr val="accent1">
                    <a:lumMod val="75000"/>
                  </a:schemeClr>
                </a:solidFill>
              </a:rPr>
              <a:t>природну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1">
                    <a:lumMod val="75000"/>
                  </a:schemeClr>
                </a:solidFill>
              </a:rPr>
              <a:t>невсипущу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 потребу в </a:t>
            </a:r>
            <a:r>
              <a:rPr lang="ru-RU" sz="2400" b="1" dirty="0" err="1" smtClean="0">
                <a:solidFill>
                  <a:schemeClr val="accent1">
                    <a:lumMod val="75000"/>
                  </a:schemeClr>
                </a:solidFill>
              </a:rPr>
              <a:t>діяльності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ru-RU" sz="2400" b="1" dirty="0" err="1" smtClean="0">
                <a:solidFill>
                  <a:schemeClr val="accent1">
                    <a:lumMod val="75000"/>
                  </a:schemeClr>
                </a:solidFill>
              </a:rPr>
              <a:t>в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1">
                    <a:lumMod val="75000"/>
                  </a:schemeClr>
                </a:solidFill>
              </a:rPr>
              <a:t>процесі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1">
                    <a:lumMod val="75000"/>
                  </a:schemeClr>
                </a:solidFill>
              </a:rPr>
              <a:t>гри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1">
                    <a:lumMod val="75000"/>
                  </a:schemeClr>
                </a:solidFill>
              </a:rPr>
              <a:t>дитини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 “</a:t>
            </a:r>
            <a:r>
              <a:rPr lang="ru-RU" sz="2400" b="1" dirty="0" err="1" smtClean="0">
                <a:solidFill>
                  <a:schemeClr val="accent1">
                    <a:lumMod val="75000"/>
                  </a:schemeClr>
                </a:solidFill>
              </a:rPr>
              <a:t>добудовує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” </a:t>
            </a:r>
            <a:r>
              <a:rPr lang="ru-RU" sz="2400" b="1" dirty="0" err="1" smtClean="0">
                <a:solidFill>
                  <a:schemeClr val="accent1">
                    <a:lumMod val="75000"/>
                  </a:schemeClr>
                </a:solidFill>
              </a:rPr>
              <a:t>в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1">
                    <a:lumMod val="75000"/>
                  </a:schemeClr>
                </a:solidFill>
              </a:rPr>
              <a:t>уяві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 все, що </a:t>
            </a:r>
            <a:r>
              <a:rPr lang="ru-RU" sz="2400" b="1" dirty="0" err="1" smtClean="0">
                <a:solidFill>
                  <a:schemeClr val="accent1">
                    <a:lumMod val="75000"/>
                  </a:schemeClr>
                </a:solidFill>
              </a:rPr>
              <a:t>недоступне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1">
                    <a:lumMod val="75000"/>
                  </a:schemeClr>
                </a:solidFill>
              </a:rPr>
              <a:t>їй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 у </a:t>
            </a:r>
            <a:r>
              <a:rPr lang="ru-RU" sz="2400" b="1" dirty="0" err="1" smtClean="0">
                <a:solidFill>
                  <a:schemeClr val="accent1">
                    <a:lumMod val="75000"/>
                  </a:schemeClr>
                </a:solidFill>
              </a:rPr>
              <a:t>навколишній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1">
                    <a:lumMod val="75000"/>
                  </a:schemeClr>
                </a:solidFill>
              </a:rPr>
              <a:t>дійсності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, в </a:t>
            </a:r>
            <a:r>
              <a:rPr lang="ru-RU" sz="2400" b="1" dirty="0" err="1" smtClean="0">
                <a:solidFill>
                  <a:schemeClr val="accent1">
                    <a:lumMod val="75000"/>
                  </a:schemeClr>
                </a:solidFill>
              </a:rPr>
              <a:t>захопленні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 не </a:t>
            </a:r>
            <a:r>
              <a:rPr lang="ru-RU" sz="2400" b="1" dirty="0" err="1" smtClean="0">
                <a:solidFill>
                  <a:schemeClr val="accent1">
                    <a:lumMod val="75000"/>
                  </a:schemeClr>
                </a:solidFill>
              </a:rPr>
              <a:t>помічає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, що </a:t>
            </a:r>
            <a:r>
              <a:rPr lang="ru-RU" sz="2400" b="1" dirty="0" err="1" smtClean="0">
                <a:solidFill>
                  <a:schemeClr val="accent1">
                    <a:lumMod val="75000"/>
                  </a:schemeClr>
                </a:solidFill>
              </a:rPr>
              <a:t>вчиться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 – </a:t>
            </a:r>
            <a:r>
              <a:rPr lang="ru-RU" sz="2400" b="1" dirty="0" err="1" smtClean="0">
                <a:solidFill>
                  <a:schemeClr val="accent1">
                    <a:lumMod val="75000"/>
                  </a:schemeClr>
                </a:solidFill>
              </a:rPr>
              <a:t>пізнає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1">
                    <a:lumMod val="75000"/>
                  </a:schemeClr>
                </a:solidFill>
              </a:rPr>
              <a:t>нове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ru-RU" sz="2400" b="1" dirty="0" err="1" smtClean="0">
                <a:solidFill>
                  <a:schemeClr val="accent1">
                    <a:lumMod val="75000"/>
                  </a:schemeClr>
                </a:solidFill>
              </a:rPr>
              <a:t>запам’ятовує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ru-RU" sz="2400" b="1" dirty="0" err="1" smtClean="0">
                <a:solidFill>
                  <a:schemeClr val="accent1">
                    <a:lumMod val="75000"/>
                  </a:schemeClr>
                </a:solidFill>
              </a:rPr>
              <a:t>орієнтується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 в </a:t>
            </a:r>
            <a:r>
              <a:rPr lang="ru-RU" sz="2400" b="1" dirty="0" err="1" smtClean="0">
                <a:solidFill>
                  <a:schemeClr val="accent1">
                    <a:lumMod val="75000"/>
                  </a:schemeClr>
                </a:solidFill>
              </a:rPr>
              <a:t>різних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1">
                    <a:lumMod val="75000"/>
                  </a:schemeClr>
                </a:solidFill>
              </a:rPr>
              <a:t>ситуаціях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ru-RU" sz="2400" b="1" dirty="0" err="1" smtClean="0">
                <a:solidFill>
                  <a:schemeClr val="accent1">
                    <a:lumMod val="75000"/>
                  </a:schemeClr>
                </a:solidFill>
              </a:rPr>
              <a:t>поглиблює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1">
                    <a:lumMod val="75000"/>
                  </a:schemeClr>
                </a:solidFill>
              </a:rPr>
              <a:t>набутий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1">
                    <a:lumMod val="75000"/>
                  </a:schemeClr>
                </a:solidFill>
              </a:rPr>
              <a:t>раніше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1">
                    <a:lumMod val="75000"/>
                  </a:schemeClr>
                </a:solidFill>
              </a:rPr>
              <a:t>досвід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1">
                    <a:lumMod val="75000"/>
                  </a:schemeClr>
                </a:solidFill>
              </a:rPr>
              <a:t>порівнює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 запас </a:t>
            </a:r>
            <a:r>
              <a:rPr lang="ru-RU" sz="2400" b="1" dirty="0" err="1" smtClean="0">
                <a:solidFill>
                  <a:schemeClr val="accent1">
                    <a:lumMod val="75000"/>
                  </a:schemeClr>
                </a:solidFill>
              </a:rPr>
              <a:t>уявлень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, понять, </a:t>
            </a:r>
            <a:r>
              <a:rPr lang="ru-RU" sz="2400" b="1" dirty="0" err="1" smtClean="0">
                <a:solidFill>
                  <a:schemeClr val="accent1">
                    <a:lumMod val="75000"/>
                  </a:schemeClr>
                </a:solidFill>
              </a:rPr>
              <a:t>розвиває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1">
                    <a:lumMod val="75000"/>
                  </a:schemeClr>
                </a:solidFill>
              </a:rPr>
              <a:t>фантазію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2" descr="F:\рисунки\дети\j0346453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1142978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player.myshared.ru/17/1149678/slides/slide_1.jpg"/>
          <p:cNvPicPr/>
          <p:nvPr/>
        </p:nvPicPr>
        <p:blipFill>
          <a:blip r:embed="rId2"/>
          <a:srcRect t="23718" b="10470"/>
          <a:stretch>
            <a:fillRect/>
          </a:stretch>
        </p:blipFill>
        <p:spPr bwMode="auto">
          <a:xfrm>
            <a:off x="1000100" y="714356"/>
            <a:ext cx="8143900" cy="6143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ÐÐ¾ÑÐ¾Ð¶ÐµÐµ Ð¸Ð·Ð¾Ð±ÑÐ°Ð¶ÐµÐ½Ð¸Ðµ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500438"/>
            <a:ext cx="1357290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player.myshared.ru/17/1149678/slides/slide_2.jpg"/>
          <p:cNvPicPr/>
          <p:nvPr/>
        </p:nvPicPr>
        <p:blipFill>
          <a:blip r:embed="rId2"/>
          <a:srcRect b="11271"/>
          <a:stretch>
            <a:fillRect/>
          </a:stretch>
        </p:blipFill>
        <p:spPr bwMode="auto">
          <a:xfrm>
            <a:off x="1428728" y="714356"/>
            <a:ext cx="7715272" cy="6143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ÐÐ¾ÑÐ¾Ð¶ÐµÐµ Ð¸Ð·Ð¾Ð±ÑÐ°Ð¶ÐµÐ½Ð¸Ðµ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362200"/>
            <a:ext cx="2071670" cy="4210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792</TotalTime>
  <Words>512</Words>
  <Application>Microsoft Office PowerPoint</Application>
  <PresentationFormat>Экран (4:3)</PresentationFormat>
  <Paragraphs>36</Paragraphs>
  <Slides>59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59</vt:i4>
      </vt:variant>
    </vt:vector>
  </HeadingPairs>
  <TitlesOfParts>
    <vt:vector size="60" baseType="lpstr">
      <vt:lpstr>Поток</vt:lpstr>
      <vt:lpstr>Використання дидактичних ігор та ігрових ситуацій на уроках математики у початкових класах</vt:lpstr>
      <vt:lpstr>Слайд 2</vt:lpstr>
      <vt:lpstr>Ефективне викладання математики в початкових класах   неможливе без пошуків нових шляхів активізації пізнавальної діяльності учнів.</vt:lpstr>
      <vt:lpstr>Слайд 4</vt:lpstr>
      <vt:lpstr>Слайд 5</vt:lpstr>
      <vt:lpstr>Цілком природно, що саме в грі слід шукати приховані можливості для успішного засвоєння учнями математичних ідей, понять, формування необхідних умінь і навичок.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Видатні педагоги про роль дидактичної гри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  <vt:lpstr>Слайд 57</vt:lpstr>
      <vt:lpstr>Слайд 58</vt:lpstr>
      <vt:lpstr>Слайд 59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Дидактичні ігри та ігрові ситуації на уроках математики у початкових класах</dc:title>
  <dc:creator>вова</dc:creator>
  <cp:lastModifiedBy>вова</cp:lastModifiedBy>
  <cp:revision>85</cp:revision>
  <dcterms:created xsi:type="dcterms:W3CDTF">2018-12-01T22:34:26Z</dcterms:created>
  <dcterms:modified xsi:type="dcterms:W3CDTF">2019-01-20T18:29:21Z</dcterms:modified>
</cp:coreProperties>
</file>