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5" r:id="rId1"/>
  </p:sldMasterIdLst>
  <p:notesMasterIdLst>
    <p:notesMasterId r:id="rId16"/>
  </p:notesMasterIdLst>
  <p:sldIdLst>
    <p:sldId id="257" r:id="rId2"/>
    <p:sldId id="256" r:id="rId3"/>
    <p:sldId id="258" r:id="rId4"/>
    <p:sldId id="264" r:id="rId5"/>
    <p:sldId id="267" r:id="rId6"/>
    <p:sldId id="278" r:id="rId7"/>
    <p:sldId id="269" r:id="rId8"/>
    <p:sldId id="277" r:id="rId9"/>
    <p:sldId id="268" r:id="rId10"/>
    <p:sldId id="270" r:id="rId11"/>
    <p:sldId id="271" r:id="rId12"/>
    <p:sldId id="259" r:id="rId13"/>
    <p:sldId id="260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2D3D6-BD6C-4AFC-A04C-93811E5E9A23}" type="datetimeFigureOut">
              <a:rPr lang="uk-UA" smtClean="0"/>
              <a:t>27.01.2019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74823-CC39-401D-9AD4-99FB7005D42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272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4823-CC39-401D-9AD4-99FB7005D425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6459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4823-CC39-401D-9AD4-99FB7005D425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2624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4823-CC39-401D-9AD4-99FB7005D425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96612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4823-CC39-401D-9AD4-99FB7005D425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0305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4823-CC39-401D-9AD4-99FB7005D425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624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4823-CC39-401D-9AD4-99FB7005D425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7047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4823-CC39-401D-9AD4-99FB7005D425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9796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4823-CC39-401D-9AD4-99FB7005D425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0105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4823-CC39-401D-9AD4-99FB7005D425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7219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4823-CC39-401D-9AD4-99FB7005D425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0985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4823-CC39-401D-9AD4-99FB7005D425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8399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4823-CC39-401D-9AD4-99FB7005D425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885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4823-CC39-401D-9AD4-99FB7005D425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6304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5E9F9-2217-4289-A461-CAABEBBF61ED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11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39AA-4EF0-4A75-8FAC-DDC2590E33DA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3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4703-C245-4B00-B52A-794CF8B7A835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21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0E02-042C-47D9-8252-541A8F3E0C7C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41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C385-3269-4F2F-B5FB-263F26C064E5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752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8AD14-9468-4054-973A-ECB5D2E00573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034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86F4-4702-4090-901A-59889475F5A7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14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FB57-8C07-400D-B31B-2995A087B2CB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59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67D5-994D-4DEC-A96E-AA184289964A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71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4796789-0B74-4571-B063-BBEDDBCAF591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80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876E-AF15-4035-84A7-29240A04303C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10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A6AA4FF-B705-4AFC-B74D-837F16E3A704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17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8067895" y="6410359"/>
            <a:ext cx="984019" cy="365125"/>
          </a:xfrm>
        </p:spPr>
        <p:txBody>
          <a:bodyPr/>
          <a:lstStyle/>
          <a:p>
            <a:fld id="{D57F1E4F-1CFF-5643-939E-217C01CDF565}" type="slidenum">
              <a:rPr lang="en-US" sz="1600" b="1" smtClean="0"/>
              <a:pPr/>
              <a:t>1</a:t>
            </a:fld>
            <a:endParaRPr lang="en-US" sz="16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29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76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1801" y="238894"/>
            <a:ext cx="8406892" cy="407282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err="1" smtClean="0">
                <a:solidFill>
                  <a:schemeClr val="accent4">
                    <a:lumMod val="50000"/>
                  </a:schemeClr>
                </a:solidFill>
              </a:rPr>
              <a:t>Торозавр</a:t>
            </a:r>
            <a:endParaRPr lang="uk-UA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512374" y="6420884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10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762000" y="4160520"/>
            <a:ext cx="7658100" cy="25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6" y="646176"/>
            <a:ext cx="8921481" cy="561093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426926" y="5995851"/>
            <a:ext cx="1280160" cy="11756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045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08" y="200024"/>
            <a:ext cx="8406892" cy="485775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accent4">
                    <a:lumMod val="50000"/>
                  </a:schemeClr>
                </a:solidFill>
              </a:rPr>
              <a:t>Математичний диктант</a:t>
            </a:r>
            <a:endParaRPr lang="uk-UA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537087" y="6420885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11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762000" y="4160520"/>
            <a:ext cx="7658100" cy="25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13208" y="685799"/>
            <a:ext cx="9036517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/>
              <a:t>Варіант 1</a:t>
            </a:r>
            <a:endParaRPr lang="uk-UA" sz="2200" dirty="0" smtClean="0"/>
          </a:p>
          <a:p>
            <a:pPr marL="457200" indent="-457200">
              <a:buAutoNum type="arabicPeriod"/>
            </a:pPr>
            <a:r>
              <a:rPr lang="uk-UA" sz="2200" dirty="0" smtClean="0"/>
              <a:t>В </a:t>
            </a:r>
            <a:r>
              <a:rPr lang="uk-UA" sz="2200" dirty="0" smtClean="0"/>
              <a:t>скриньці </a:t>
            </a:r>
            <a:r>
              <a:rPr lang="uk-UA" sz="2200" dirty="0" smtClean="0"/>
              <a:t>12 білих і 8 червоних кульок. Вийнято навмання 1 кульку. Яка ймовірність того, що вона біла?</a:t>
            </a:r>
          </a:p>
          <a:p>
            <a:r>
              <a:rPr lang="uk-UA" sz="2200" b="1" dirty="0" smtClean="0"/>
              <a:t>Варіант 2</a:t>
            </a:r>
          </a:p>
          <a:p>
            <a:pPr marL="457200" indent="-457200">
              <a:buAutoNum type="arabicPeriod"/>
            </a:pPr>
            <a:r>
              <a:rPr lang="uk-UA" sz="2200" smtClean="0"/>
              <a:t>В </a:t>
            </a:r>
            <a:r>
              <a:rPr lang="uk-UA" sz="2200" smtClean="0"/>
              <a:t>скриньці </a:t>
            </a:r>
            <a:r>
              <a:rPr lang="uk-UA" sz="2200" dirty="0" smtClean="0"/>
              <a:t>11 червоних і 7 синіх кульок. Вийнято навмання 1 кульку. Яка ймовірність того, що вона червона?</a:t>
            </a:r>
          </a:p>
          <a:p>
            <a:r>
              <a:rPr lang="uk-UA" sz="2200" b="1" dirty="0" smtClean="0"/>
              <a:t>Варіант 1</a:t>
            </a:r>
          </a:p>
          <a:p>
            <a:pPr marL="457200" indent="-457200">
              <a:buAutoNum type="arabicPeriod" startAt="2"/>
            </a:pPr>
            <a:r>
              <a:rPr lang="uk-UA" sz="2200" dirty="0" smtClean="0"/>
              <a:t>У коробці лежить 10 карток, пронумерованих числами від 1 до 10. Яка ймовірність того, що на навмання вийнятій картці буде записано:</a:t>
            </a:r>
            <a:br>
              <a:rPr lang="uk-UA" sz="2200" dirty="0" smtClean="0"/>
            </a:br>
            <a:r>
              <a:rPr lang="uk-UA" sz="2200" dirty="0" smtClean="0"/>
              <a:t>а) не парне число;</a:t>
            </a:r>
            <a:br>
              <a:rPr lang="uk-UA" sz="2200" dirty="0" smtClean="0"/>
            </a:br>
            <a:r>
              <a:rPr lang="uk-UA" sz="2200" dirty="0" smtClean="0"/>
              <a:t>б) число кратне 3.</a:t>
            </a:r>
          </a:p>
          <a:p>
            <a:r>
              <a:rPr lang="uk-UA" sz="2200" b="1" dirty="0" smtClean="0"/>
              <a:t>Варіант 2</a:t>
            </a:r>
          </a:p>
          <a:p>
            <a:pPr marL="457200" indent="-457200">
              <a:buAutoNum type="arabicPeriod" startAt="2"/>
            </a:pPr>
            <a:r>
              <a:rPr lang="uk-UA" sz="2200" dirty="0" smtClean="0"/>
              <a:t>У коробці лежить 10 карток, пронумерованих числами від 1 до 10. Яка ймовірність того, що на навмання вийнятій картці буде записано:</a:t>
            </a:r>
            <a:br>
              <a:rPr lang="uk-UA" sz="2200" dirty="0" smtClean="0"/>
            </a:br>
            <a:r>
              <a:rPr lang="uk-UA" sz="2200" dirty="0" smtClean="0"/>
              <a:t>а) парне число;</a:t>
            </a:r>
            <a:br>
              <a:rPr lang="uk-UA" sz="2200" dirty="0" smtClean="0"/>
            </a:br>
            <a:r>
              <a:rPr lang="uk-UA" sz="2200" dirty="0" smtClean="0"/>
              <a:t>б) число кратне 4.</a:t>
            </a:r>
          </a:p>
          <a:p>
            <a:endParaRPr lang="uk-UA" sz="2200" dirty="0" smtClean="0"/>
          </a:p>
          <a:p>
            <a:endParaRPr lang="uk-UA" sz="2200" dirty="0" smtClean="0"/>
          </a:p>
          <a:p>
            <a:endParaRPr lang="uk-UA" sz="2200" dirty="0" smtClean="0"/>
          </a:p>
        </p:txBody>
      </p:sp>
    </p:spTree>
    <p:extLst>
      <p:ext uri="{BB962C8B-B14F-4D97-AF65-F5344CB8AC3E}">
        <p14:creationId xmlns:p14="http://schemas.microsoft.com/office/powerpoint/2010/main" val="120979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7604" y="223482"/>
            <a:ext cx="8406892" cy="409575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err="1" smtClean="0">
                <a:solidFill>
                  <a:schemeClr val="accent4">
                    <a:lumMod val="50000"/>
                  </a:schemeClr>
                </a:solidFill>
              </a:rPr>
              <a:t>Спінозавр</a:t>
            </a:r>
            <a:endParaRPr lang="uk-UA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518873" y="6420885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12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762000" y="4160520"/>
            <a:ext cx="7658100" cy="25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0" y="783771"/>
            <a:ext cx="9144000" cy="548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885254"/>
            <a:ext cx="9124950" cy="546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9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00580" y="201743"/>
            <a:ext cx="8406892" cy="409575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accent4">
                    <a:lumMod val="50000"/>
                  </a:schemeClr>
                </a:solidFill>
              </a:rPr>
              <a:t>Самостійна робота</a:t>
            </a:r>
            <a:endParaRPr lang="uk-UA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518873" y="6387933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13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762000" y="4160520"/>
            <a:ext cx="7658100" cy="25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TextBox 2"/>
          <p:cNvSpPr txBox="1"/>
          <p:nvPr/>
        </p:nvSpPr>
        <p:spPr>
          <a:xfrm>
            <a:off x="117566" y="744583"/>
            <a:ext cx="902643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Варіант 1</a:t>
            </a:r>
          </a:p>
          <a:p>
            <a:pPr marL="457200" indent="-457200">
              <a:buAutoNum type="arabicPeriod"/>
            </a:pPr>
            <a:r>
              <a:rPr lang="uk-UA" sz="2000" dirty="0" smtClean="0"/>
              <a:t>В двох ящиках знаходяться деталі: в першому 10 деталей (із них 3 деталі стандартних), в другому 15 деталей (із них 6 деталей стандартних). З кожного ящика навмання беруть по одній деталі. Знайти ймовірність того, що:</a:t>
            </a:r>
            <a:br>
              <a:rPr lang="uk-UA" sz="2000" dirty="0" smtClean="0"/>
            </a:br>
            <a:r>
              <a:rPr lang="uk-UA" sz="2000" dirty="0" smtClean="0"/>
              <a:t>а) деталь з першого ящика стандартна;</a:t>
            </a:r>
            <a:br>
              <a:rPr lang="uk-UA" sz="2000" dirty="0" smtClean="0"/>
            </a:br>
            <a:r>
              <a:rPr lang="uk-UA" sz="2000" dirty="0" smtClean="0"/>
              <a:t>б) деталь з другого ящика стандартна;</a:t>
            </a:r>
            <a:br>
              <a:rPr lang="uk-UA" sz="2000" dirty="0" smtClean="0"/>
            </a:br>
            <a:r>
              <a:rPr lang="uk-UA" sz="2000" dirty="0" smtClean="0"/>
              <a:t>в) обидві деталі стандартні;</a:t>
            </a:r>
            <a:br>
              <a:rPr lang="uk-UA" sz="2000" dirty="0" smtClean="0"/>
            </a:br>
            <a:r>
              <a:rPr lang="uk-UA" sz="2000" dirty="0" smtClean="0"/>
              <a:t>г) обидві деталі не стандартні.</a:t>
            </a:r>
          </a:p>
          <a:p>
            <a:r>
              <a:rPr lang="uk-UA" sz="2000" b="1" dirty="0" smtClean="0"/>
              <a:t>Варіант 2</a:t>
            </a:r>
          </a:p>
          <a:p>
            <a:pPr marL="457200" indent="-457200">
              <a:buAutoNum type="arabicPeriod"/>
            </a:pPr>
            <a:r>
              <a:rPr lang="uk-UA" sz="2000" dirty="0" smtClean="0"/>
              <a:t>В </a:t>
            </a:r>
            <a:r>
              <a:rPr lang="uk-UA" sz="2000" dirty="0"/>
              <a:t>двох ящиках знаходяться деталі: в першому </a:t>
            </a:r>
            <a:r>
              <a:rPr lang="uk-UA" sz="2000" dirty="0" smtClean="0"/>
              <a:t>12 </a:t>
            </a:r>
            <a:r>
              <a:rPr lang="uk-UA" sz="2000" dirty="0"/>
              <a:t>деталей (</a:t>
            </a:r>
            <a:r>
              <a:rPr lang="uk-UA" sz="2000" dirty="0" smtClean="0"/>
              <a:t>із них 4 </a:t>
            </a:r>
            <a:r>
              <a:rPr lang="uk-UA" sz="2000" dirty="0"/>
              <a:t>деталі стандартних), в другому </a:t>
            </a:r>
            <a:r>
              <a:rPr lang="uk-UA" sz="2000" dirty="0" smtClean="0"/>
              <a:t>17 </a:t>
            </a:r>
            <a:r>
              <a:rPr lang="uk-UA" sz="2000" dirty="0"/>
              <a:t>деталей (із них </a:t>
            </a:r>
            <a:r>
              <a:rPr lang="uk-UA" sz="2000" dirty="0" smtClean="0"/>
              <a:t>5 </a:t>
            </a:r>
            <a:r>
              <a:rPr lang="uk-UA" sz="2000" dirty="0"/>
              <a:t>деталей стандартних). З кожного ящика навмання беруть по одній деталі. Знайти ймовірність того, що:</a:t>
            </a:r>
            <a:br>
              <a:rPr lang="uk-UA" sz="2000" dirty="0"/>
            </a:br>
            <a:r>
              <a:rPr lang="uk-UA" sz="2000" dirty="0"/>
              <a:t>а) деталь з першого ящика стандартна;</a:t>
            </a:r>
            <a:br>
              <a:rPr lang="uk-UA" sz="2000" dirty="0"/>
            </a:br>
            <a:r>
              <a:rPr lang="uk-UA" sz="2000" dirty="0"/>
              <a:t>б) деталь з другого ящика стандартна;</a:t>
            </a:r>
            <a:br>
              <a:rPr lang="uk-UA" sz="2000" dirty="0"/>
            </a:br>
            <a:r>
              <a:rPr lang="uk-UA" sz="2000" dirty="0"/>
              <a:t>в) обидві деталі стандартні;</a:t>
            </a:r>
            <a:br>
              <a:rPr lang="uk-UA" sz="2000" dirty="0"/>
            </a:br>
            <a:r>
              <a:rPr lang="uk-UA" sz="2000" dirty="0"/>
              <a:t>г) обидві деталі не стандартні</a:t>
            </a:r>
            <a:r>
              <a:rPr lang="uk-UA" sz="2000" dirty="0" smtClean="0"/>
              <a:t>.</a:t>
            </a:r>
          </a:p>
          <a:p>
            <a:pPr marL="457200" indent="-457200">
              <a:buAutoNum type="arabicPeriod"/>
            </a:pPr>
            <a:endParaRPr lang="uk-UA" sz="2000" dirty="0"/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10800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2819" y="-851253"/>
            <a:ext cx="4617720" cy="1702506"/>
          </a:xfrm>
        </p:spPr>
        <p:txBody>
          <a:bodyPr>
            <a:normAutofit/>
          </a:bodyPr>
          <a:lstStyle/>
          <a:p>
            <a:pPr algn="ctr"/>
            <a:r>
              <a:rPr lang="uk-UA" sz="27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uk-UA" sz="27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4000" b="1" dirty="0" smtClean="0">
                <a:solidFill>
                  <a:schemeClr val="accent4">
                    <a:lumMod val="50000"/>
                  </a:schemeClr>
                </a:solidFill>
              </a:rPr>
              <a:t>Домашнє завдання</a:t>
            </a:r>
            <a:endParaRPr lang="uk-UA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504135" y="6404409"/>
            <a:ext cx="512638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14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762000" y="4160520"/>
            <a:ext cx="7658100" cy="25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TextBox 2"/>
          <p:cNvSpPr txBox="1"/>
          <p:nvPr/>
        </p:nvSpPr>
        <p:spPr>
          <a:xfrm>
            <a:off x="378823" y="1136469"/>
            <a:ext cx="8381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Вивчити §22, </a:t>
            </a:r>
            <a:r>
              <a:rPr lang="uk-UA" sz="2800" dirty="0" err="1" smtClean="0"/>
              <a:t>розв</a:t>
            </a:r>
            <a:r>
              <a:rPr lang="en-US" sz="2800" dirty="0" smtClean="0"/>
              <a:t>’</a:t>
            </a:r>
            <a:r>
              <a:rPr lang="uk-UA" sz="2800" dirty="0" err="1" smtClean="0"/>
              <a:t>язати</a:t>
            </a:r>
            <a:r>
              <a:rPr lang="uk-UA" sz="2800" dirty="0" smtClean="0"/>
              <a:t> вправи 648; 652</a:t>
            </a:r>
            <a:endParaRPr lang="uk-UA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888" y="2127049"/>
            <a:ext cx="66675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6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541893" y="6404409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2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762000" y="4160520"/>
            <a:ext cx="7658100" cy="25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91440" y="195943"/>
            <a:ext cx="89630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Мета уроку:</a:t>
            </a:r>
          </a:p>
          <a:p>
            <a:r>
              <a:rPr lang="uk-UA" sz="2800" b="1" dirty="0" smtClean="0"/>
              <a:t>навчальна: </a:t>
            </a:r>
            <a:r>
              <a:rPr lang="uk-UA" sz="2800" dirty="0" smtClean="0">
                <a:solidFill>
                  <a:schemeClr val="accent4">
                    <a:lumMod val="50000"/>
                  </a:schemeClr>
                </a:solidFill>
              </a:rPr>
              <a:t>сприяти формуванню та розвитку інтелектуальних та творчих здібностей школярів під час вивчення теми «Ймовірність випадкової події». Навчити учнів </a:t>
            </a:r>
            <a:r>
              <a:rPr lang="uk-UA" sz="2800" dirty="0" err="1" smtClean="0">
                <a:solidFill>
                  <a:schemeClr val="accent4">
                    <a:lumMod val="50000"/>
                  </a:schemeClr>
                </a:solidFill>
              </a:rPr>
              <a:t>розв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’</a:t>
            </a:r>
            <a:r>
              <a:rPr lang="uk-UA" sz="2800" dirty="0" err="1" smtClean="0">
                <a:solidFill>
                  <a:schemeClr val="accent4">
                    <a:lumMod val="50000"/>
                  </a:schemeClr>
                </a:solidFill>
              </a:rPr>
              <a:t>язувати</a:t>
            </a:r>
            <a:r>
              <a:rPr lang="uk-UA" sz="2800" dirty="0" smtClean="0">
                <a:solidFill>
                  <a:schemeClr val="accent4">
                    <a:lumMod val="50000"/>
                  </a:schemeClr>
                </a:solidFill>
              </a:rPr>
              <a:t> задачі по цій темі</a:t>
            </a:r>
          </a:p>
          <a:p>
            <a:r>
              <a:rPr lang="uk-UA" sz="2800" b="1" dirty="0" smtClean="0"/>
              <a:t>розвиваюча: </a:t>
            </a:r>
            <a:r>
              <a:rPr lang="uk-UA" sz="2800" dirty="0" smtClean="0">
                <a:solidFill>
                  <a:schemeClr val="accent4">
                    <a:lumMod val="50000"/>
                  </a:schemeClr>
                </a:solidFill>
              </a:rPr>
              <a:t>сприяти розвитку мислення, </a:t>
            </a:r>
            <a:r>
              <a:rPr lang="uk-UA" sz="2800" dirty="0" err="1" smtClean="0">
                <a:solidFill>
                  <a:schemeClr val="accent4">
                    <a:lumMod val="50000"/>
                  </a:schemeClr>
                </a:solidFill>
              </a:rPr>
              <a:t>пам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’</a:t>
            </a:r>
            <a:r>
              <a:rPr lang="uk-UA" sz="2800" dirty="0" smtClean="0">
                <a:solidFill>
                  <a:schemeClr val="accent4">
                    <a:lumMod val="50000"/>
                  </a:schemeClr>
                </a:solidFill>
              </a:rPr>
              <a:t>яті, спостережливості</a:t>
            </a:r>
          </a:p>
          <a:p>
            <a:r>
              <a:rPr lang="uk-UA" sz="2800" b="1" dirty="0" smtClean="0"/>
              <a:t>виховна: </a:t>
            </a:r>
            <a:r>
              <a:rPr lang="uk-UA" sz="2800" dirty="0" smtClean="0">
                <a:solidFill>
                  <a:schemeClr val="accent4">
                    <a:lumMod val="50000"/>
                  </a:schemeClr>
                </a:solidFill>
              </a:rPr>
              <a:t>виховувати бережливе ставлення до шкільного майна</a:t>
            </a:r>
            <a:endParaRPr lang="uk-UA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00039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7604" y="163377"/>
            <a:ext cx="8406892" cy="409575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accent4">
                    <a:lumMod val="50000"/>
                  </a:schemeClr>
                </a:solidFill>
              </a:rPr>
              <a:t>«Загублений світ»</a:t>
            </a:r>
            <a:endParaRPr lang="uk-UA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487660" y="6429122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3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762000" y="4160520"/>
            <a:ext cx="7658100" cy="25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6362"/>
            <a:ext cx="9144000" cy="559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45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817" y="26126"/>
            <a:ext cx="9144000" cy="778719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err="1" smtClean="0">
                <a:solidFill>
                  <a:schemeClr val="accent4">
                    <a:lumMod val="50000"/>
                  </a:schemeClr>
                </a:solidFill>
              </a:rPr>
              <a:t>Диплодок</a:t>
            </a:r>
            <a:endParaRPr lang="uk-UA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504135" y="6443250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4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762000" y="4160520"/>
            <a:ext cx="7658100" cy="25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Rectangle 135"/>
          <p:cNvSpPr>
            <a:spLocks noChangeArrowheads="1"/>
          </p:cNvSpPr>
          <p:nvPr/>
        </p:nvSpPr>
        <p:spPr bwMode="auto">
          <a:xfrm>
            <a:off x="1548714" y="5943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966"/>
            <a:ext cx="9144000" cy="541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5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7604" y="166538"/>
            <a:ext cx="8406892" cy="384574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chemeClr val="accent4">
                    <a:lumMod val="50000"/>
                  </a:schemeClr>
                </a:solidFill>
              </a:rPr>
              <a:t>Стегозавр</a:t>
            </a:r>
            <a:endParaRPr lang="uk-UA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570038" y="6412647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5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762000" y="4160520"/>
            <a:ext cx="7658100" cy="25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9250"/>
            <a:ext cx="9144000" cy="568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96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7604" y="257978"/>
            <a:ext cx="8406892" cy="384574"/>
          </a:xfrm>
        </p:spPr>
        <p:txBody>
          <a:bodyPr>
            <a:noAutofit/>
          </a:bodyPr>
          <a:lstStyle/>
          <a:p>
            <a:r>
              <a:rPr lang="uk-UA" sz="4400" b="1" dirty="0" smtClean="0">
                <a:solidFill>
                  <a:schemeClr val="accent4">
                    <a:lumMod val="50000"/>
                  </a:schemeClr>
                </a:solidFill>
              </a:rPr>
              <a:t>Запитання</a:t>
            </a:r>
            <a:endParaRPr lang="uk-UA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570038" y="6412647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6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762000" y="4160520"/>
            <a:ext cx="7658100" cy="25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0" y="642552"/>
            <a:ext cx="90826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2800" dirty="0" smtClean="0"/>
              <a:t>Що називається дільником числа?</a:t>
            </a:r>
          </a:p>
          <a:p>
            <a:pPr marL="342900" indent="-342900">
              <a:buAutoNum type="arabicPeriod"/>
            </a:pPr>
            <a:r>
              <a:rPr lang="uk-UA" sz="2800" dirty="0" smtClean="0"/>
              <a:t>Що називається кратним числа?</a:t>
            </a:r>
          </a:p>
          <a:p>
            <a:pPr marL="342900" indent="-342900">
              <a:buAutoNum type="arabicPeriod"/>
            </a:pPr>
            <a:r>
              <a:rPr lang="uk-UA" sz="2800" dirty="0" smtClean="0"/>
              <a:t>Що означає скоротити дріб?</a:t>
            </a:r>
          </a:p>
          <a:p>
            <a:pPr marL="342900" indent="-342900">
              <a:buAutoNum type="arabicPeriod"/>
            </a:pPr>
            <a:r>
              <a:rPr lang="uk-UA" sz="2800" dirty="0" smtClean="0"/>
              <a:t>Як помножити звичайні дроби?</a:t>
            </a:r>
          </a:p>
          <a:p>
            <a:pPr marL="342900" indent="-342900">
              <a:buAutoNum type="arabicPeriod"/>
            </a:pPr>
            <a:r>
              <a:rPr lang="uk-UA" sz="2800" dirty="0" smtClean="0"/>
              <a:t>Які числа називаються взаємно оберненими?</a:t>
            </a:r>
          </a:p>
          <a:p>
            <a:pPr marL="342900" indent="-342900">
              <a:buAutoNum type="arabicPeriod"/>
            </a:pPr>
            <a:r>
              <a:rPr lang="uk-UA" sz="2800" dirty="0" smtClean="0"/>
              <a:t>Як поділити дріб на дріб?</a:t>
            </a:r>
          </a:p>
          <a:p>
            <a:pPr marL="342900" indent="-342900">
              <a:buAutoNum type="arabicPeriod"/>
            </a:pPr>
            <a:r>
              <a:rPr lang="uk-UA" sz="2800" dirty="0" smtClean="0"/>
              <a:t>Що називається відношенням двох чисел?</a:t>
            </a:r>
          </a:p>
          <a:p>
            <a:pPr marL="342900" indent="-342900">
              <a:buAutoNum type="arabicPeriod"/>
            </a:pPr>
            <a:r>
              <a:rPr lang="uk-UA" sz="2800" dirty="0" smtClean="0"/>
              <a:t>Які бувають події?</a:t>
            </a:r>
          </a:p>
          <a:p>
            <a:pPr marL="342900" indent="-342900">
              <a:buAutoNum type="arabicPeriod"/>
            </a:pPr>
            <a:r>
              <a:rPr lang="uk-UA" sz="2800" dirty="0" smtClean="0"/>
              <a:t>Яка подія називається неможлива?</a:t>
            </a:r>
          </a:p>
          <a:p>
            <a:pPr marL="342900" indent="-342900">
              <a:buAutoNum type="arabicPeriod"/>
            </a:pPr>
            <a:r>
              <a:rPr lang="uk-UA" sz="2800" dirty="0" smtClean="0"/>
              <a:t>Яка подія називається вірогідна?</a:t>
            </a:r>
          </a:p>
          <a:p>
            <a:pPr marL="342900" indent="-342900">
              <a:buAutoNum type="arabicPeriod"/>
            </a:pPr>
            <a:r>
              <a:rPr lang="uk-UA" sz="2800" dirty="0" smtClean="0"/>
              <a:t>Яка подія називається випадкова?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36992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7604" y="166333"/>
            <a:ext cx="8406892" cy="409585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chemeClr val="accent4">
                    <a:lumMod val="50000"/>
                  </a:schemeClr>
                </a:solidFill>
              </a:rPr>
              <a:t>Тиранозавр</a:t>
            </a:r>
            <a:endParaRPr lang="uk-UA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537087" y="6396171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7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762000" y="4160520"/>
            <a:ext cx="7658100" cy="25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9270"/>
            <a:ext cx="9147043" cy="571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37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264" y="479231"/>
            <a:ext cx="8757142" cy="400939"/>
          </a:xfrm>
        </p:spPr>
        <p:txBody>
          <a:bodyPr>
            <a:noAutofit/>
          </a:bodyPr>
          <a:lstStyle/>
          <a:p>
            <a:r>
              <a:rPr lang="uk-UA" sz="4000" b="1" dirty="0" err="1" smtClean="0">
                <a:solidFill>
                  <a:schemeClr val="accent4">
                    <a:lumMod val="50000"/>
                  </a:schemeClr>
                </a:solidFill>
              </a:rPr>
              <a:t>Розв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’</a:t>
            </a:r>
            <a:r>
              <a:rPr lang="uk-UA" sz="4000" b="1" dirty="0" err="1" smtClean="0">
                <a:solidFill>
                  <a:schemeClr val="accent4">
                    <a:lumMod val="50000"/>
                  </a:schemeClr>
                </a:solidFill>
              </a:rPr>
              <a:t>яжіть</a:t>
            </a:r>
            <a:r>
              <a:rPr lang="uk-UA" sz="4000" b="1" dirty="0" smtClean="0">
                <a:solidFill>
                  <a:schemeClr val="accent4">
                    <a:lumMod val="50000"/>
                  </a:schemeClr>
                </a:solidFill>
              </a:rPr>
              <a:t> задачі</a:t>
            </a:r>
            <a:endParaRPr lang="uk-UA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537087" y="6396171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8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762000" y="4160520"/>
            <a:ext cx="7658100" cy="25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84319" y="1537859"/>
            <a:ext cx="901346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uk-UA" sz="2800" dirty="0" smtClean="0"/>
              <a:t>У кошику 7 яблук: 5 червоних і 2 зелених. Навмання вибирають яблуко. Яка ймовірність того, що вибране яблуко буде зелене?</a:t>
            </a:r>
          </a:p>
          <a:p>
            <a:pPr marL="514350" indent="-514350">
              <a:buAutoNum type="arabicPeriod"/>
            </a:pPr>
            <a:r>
              <a:rPr lang="uk-UA" sz="2800" dirty="0" smtClean="0"/>
              <a:t>У коробці 10 оранжевих і 2 білих кульки. Навмання вибирають кульку. Яка ймовірність того, що вибрана кулька буде:</a:t>
            </a:r>
            <a:br>
              <a:rPr lang="uk-UA" sz="2800" dirty="0" smtClean="0"/>
            </a:br>
            <a:r>
              <a:rPr lang="uk-UA" sz="2800" dirty="0" smtClean="0"/>
              <a:t>а) біла кулька;</a:t>
            </a:r>
            <a:br>
              <a:rPr lang="uk-UA" sz="2800" dirty="0" smtClean="0"/>
            </a:br>
            <a:r>
              <a:rPr lang="uk-UA" sz="2800" dirty="0" smtClean="0"/>
              <a:t>б) оранжева кулька.</a:t>
            </a:r>
          </a:p>
        </p:txBody>
      </p:sp>
    </p:spTree>
    <p:extLst>
      <p:ext uri="{BB962C8B-B14F-4D97-AF65-F5344CB8AC3E}">
        <p14:creationId xmlns:p14="http://schemas.microsoft.com/office/powerpoint/2010/main" val="183047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225611" y="261257"/>
            <a:ext cx="8406892" cy="712165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err="1" smtClean="0">
                <a:solidFill>
                  <a:schemeClr val="accent4">
                    <a:lumMod val="50000"/>
                  </a:schemeClr>
                </a:solidFill>
              </a:rPr>
              <a:t>Розв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’</a:t>
            </a:r>
            <a:r>
              <a:rPr lang="uk-UA" sz="4000" b="1" dirty="0" err="1" smtClean="0">
                <a:solidFill>
                  <a:schemeClr val="accent4">
                    <a:lumMod val="50000"/>
                  </a:schemeClr>
                </a:solidFill>
              </a:rPr>
              <a:t>яжіть</a:t>
            </a:r>
            <a:r>
              <a:rPr lang="uk-UA" sz="4000" b="1" dirty="0" smtClean="0">
                <a:solidFill>
                  <a:schemeClr val="accent4">
                    <a:lumMod val="50000"/>
                  </a:schemeClr>
                </a:solidFill>
              </a:rPr>
              <a:t> задачі</a:t>
            </a:r>
            <a:endParaRPr lang="uk-UA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486180" y="6412042"/>
            <a:ext cx="512638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9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762000" y="4160520"/>
            <a:ext cx="7658100" cy="25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209006" y="1637437"/>
            <a:ext cx="89349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uk-UA" sz="2800" dirty="0"/>
              <a:t>У вазі є 6 шоколадних цукерок і 12 карамельок. Не зазираючи у вазу, Надійка навмання взяла 1 цукерку. Яка ймовірність того, що Надійка взяла:</a:t>
            </a:r>
            <a:br>
              <a:rPr lang="uk-UA" sz="2800" dirty="0"/>
            </a:br>
            <a:r>
              <a:rPr lang="uk-UA" sz="2800" dirty="0"/>
              <a:t>а) шоколадну цукерку;</a:t>
            </a:r>
            <a:br>
              <a:rPr lang="uk-UA" sz="2800" dirty="0"/>
            </a:br>
            <a:r>
              <a:rPr lang="uk-UA" sz="2800" dirty="0"/>
              <a:t>б) карамельну цукерку</a:t>
            </a:r>
            <a:r>
              <a:rPr lang="uk-UA" sz="2800" dirty="0" smtClean="0"/>
              <a:t>.</a:t>
            </a:r>
          </a:p>
          <a:p>
            <a:pPr marL="514350" indent="-514350">
              <a:buAutoNum type="arabicPeriod"/>
            </a:pPr>
            <a:r>
              <a:rPr lang="uk-UA" sz="2800" dirty="0" smtClean="0"/>
              <a:t>Підкидаємо гральний кубик один раз. Знайти ймовірність того, що після підкидання кубика випаде: 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>а) число 3;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>б) число 10.</a:t>
            </a:r>
          </a:p>
        </p:txBody>
      </p:sp>
    </p:spTree>
    <p:extLst>
      <p:ext uri="{BB962C8B-B14F-4D97-AF65-F5344CB8AC3E}">
        <p14:creationId xmlns:p14="http://schemas.microsoft.com/office/powerpoint/2010/main" val="200467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спектива">
  <a:themeElements>
    <a:clrScheme name="Ретроспектива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1252</TotalTime>
  <Words>364</Words>
  <Application>Microsoft Office PowerPoint</Application>
  <PresentationFormat>Экран (4:3)</PresentationFormat>
  <Paragraphs>72</Paragraphs>
  <Slides>14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Ретроспектива</vt:lpstr>
      <vt:lpstr>Презентация PowerPoint</vt:lpstr>
      <vt:lpstr>Презентация PowerPoint</vt:lpstr>
      <vt:lpstr>«Загублений світ»</vt:lpstr>
      <vt:lpstr>Диплодок</vt:lpstr>
      <vt:lpstr>Стегозавр</vt:lpstr>
      <vt:lpstr>Запитання</vt:lpstr>
      <vt:lpstr>Тиранозавр</vt:lpstr>
      <vt:lpstr>Розв’яжіть задачі</vt:lpstr>
      <vt:lpstr>Розв’яжіть задачі</vt:lpstr>
      <vt:lpstr>Торозавр</vt:lpstr>
      <vt:lpstr>Математичний диктант</vt:lpstr>
      <vt:lpstr>Спінозавр</vt:lpstr>
      <vt:lpstr>Самостійна робота</vt:lpstr>
      <vt:lpstr> Домашнє завдання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 і засоби підвищення ефективності аналітичного опрацювання BigData в проектах класу «Розумне місто»</dc:title>
  <dc:creator>RePack by Diakov</dc:creator>
  <cp:lastModifiedBy>Назар Смольський</cp:lastModifiedBy>
  <cp:revision>341</cp:revision>
  <cp:lastPrinted>2018-12-25T04:02:03Z</cp:lastPrinted>
  <dcterms:created xsi:type="dcterms:W3CDTF">2018-12-23T08:01:04Z</dcterms:created>
  <dcterms:modified xsi:type="dcterms:W3CDTF">2019-01-27T18:37:10Z</dcterms:modified>
</cp:coreProperties>
</file>