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280" r:id="rId6"/>
    <p:sldId id="279" r:id="rId7"/>
    <p:sldId id="281" r:id="rId8"/>
    <p:sldId id="278" r:id="rId9"/>
    <p:sldId id="283" r:id="rId10"/>
    <p:sldId id="282" r:id="rId11"/>
    <p:sldId id="285" r:id="rId12"/>
    <p:sldId id="286" r:id="rId13"/>
    <p:sldId id="290" r:id="rId14"/>
    <p:sldId id="288" r:id="rId15"/>
    <p:sldId id="287" r:id="rId16"/>
    <p:sldId id="291" r:id="rId17"/>
    <p:sldId id="292" r:id="rId18"/>
    <p:sldId id="277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зар Смольський" initials="НС" lastIdx="1" clrIdx="0">
    <p:extLst>
      <p:ext uri="{19B8F6BF-5375-455C-9EA6-DF929625EA0E}">
        <p15:presenceInfo xmlns="" xmlns:p15="http://schemas.microsoft.com/office/powerpoint/2012/main" userId="636f929ec1461d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0066"/>
    <a:srgbClr val="CC0000"/>
    <a:srgbClr val="808080"/>
    <a:srgbClr val="BBE0E3"/>
    <a:srgbClr val="4299A0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Помірний стиль 2 –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9" autoAdjust="0"/>
  </p:normalViewPr>
  <p:slideViewPr>
    <p:cSldViewPr>
      <p:cViewPr>
        <p:scale>
          <a:sx n="77" d="100"/>
          <a:sy n="77" d="100"/>
        </p:scale>
        <p:origin x="-1176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99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1-26T18:08:13.597" idx="1">
    <p:pos x="10" y="10"/>
    <p:text/>
    <p:extLst>
      <p:ext uri="{C676402C-5697-4E1C-873F-D02D1690AC5C}">
        <p15:threadingInfo xmlns=""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6720B45-734E-4422-86DF-730E006D2625}" type="datetimeFigureOut">
              <a:rPr lang="ru-RU"/>
              <a:pPr>
                <a:defRPr/>
              </a:pPr>
              <a:t>26.01.2019</a:t>
            </a:fld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noProof="0" smtClean="0"/>
              <a:t>Зразок тексту</a:t>
            </a:r>
          </a:p>
          <a:p>
            <a:pPr lvl="1"/>
            <a:r>
              <a:rPr lang="uk-UA" noProof="0" smtClean="0"/>
              <a:t>Другий рівень</a:t>
            </a:r>
          </a:p>
          <a:p>
            <a:pPr lvl="2"/>
            <a:r>
              <a:rPr lang="uk-UA" noProof="0" smtClean="0"/>
              <a:t>Третій рівень</a:t>
            </a:r>
          </a:p>
          <a:p>
            <a:pPr lvl="3"/>
            <a:r>
              <a:rPr lang="uk-UA" noProof="0" smtClean="0"/>
              <a:t>Четвертий рівень</a:t>
            </a:r>
          </a:p>
          <a:p>
            <a:pPr lvl="4"/>
            <a:r>
              <a:rPr lang="uk-UA" noProof="0" smtClean="0"/>
              <a:t>П'ятий рівень</a:t>
            </a:r>
            <a:endParaRPr lang="ru-RU" noProof="0" smtClean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85F278A-85F9-4287-AF59-4240846E130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008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uk-UA" smtClean="0"/>
          </a:p>
        </p:txBody>
      </p:sp>
      <p:sp>
        <p:nvSpPr>
          <p:cNvPr id="2458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855551-F821-48FE-B9E9-02C72BF85C4E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uk-UA" smtClean="0"/>
          </a:p>
        </p:txBody>
      </p:sp>
      <p:sp>
        <p:nvSpPr>
          <p:cNvPr id="2458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855551-F821-48FE-B9E9-02C72BF85C4E}" type="slidenum">
              <a:rPr lang="ru-RU" smtClean="0"/>
              <a:pPr eaLnBrk="1" hangingPunct="1"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uk-UA" smtClean="0"/>
          </a:p>
        </p:txBody>
      </p:sp>
      <p:sp>
        <p:nvSpPr>
          <p:cNvPr id="2458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855551-F821-48FE-B9E9-02C72BF85C4E}" type="slidenum">
              <a:rPr lang="ru-RU" smtClean="0"/>
              <a:pPr eaLnBrk="1" hangingPunct="1"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uk-UA" smtClean="0"/>
          </a:p>
        </p:txBody>
      </p:sp>
      <p:sp>
        <p:nvSpPr>
          <p:cNvPr id="2458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855551-F821-48FE-B9E9-02C72BF85C4E}" type="slidenum">
              <a:rPr lang="ru-RU" smtClean="0"/>
              <a:pPr eaLnBrk="1" hangingPunct="1"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uk-UA" smtClean="0"/>
          </a:p>
        </p:txBody>
      </p:sp>
      <p:sp>
        <p:nvSpPr>
          <p:cNvPr id="2458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855551-F821-48FE-B9E9-02C72BF85C4E}" type="slidenum">
              <a:rPr lang="ru-RU" smtClean="0"/>
              <a:pPr eaLnBrk="1" hangingPunct="1"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uk-UA" smtClean="0"/>
          </a:p>
        </p:txBody>
      </p:sp>
      <p:sp>
        <p:nvSpPr>
          <p:cNvPr id="2458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855551-F821-48FE-B9E9-02C72BF85C4E}" type="slidenum">
              <a:rPr lang="ru-RU" smtClean="0"/>
              <a:pPr eaLnBrk="1" hangingPunct="1"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uk-UA" smtClean="0"/>
          </a:p>
        </p:txBody>
      </p:sp>
      <p:sp>
        <p:nvSpPr>
          <p:cNvPr id="2458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855551-F821-48FE-B9E9-02C72BF85C4E}" type="slidenum">
              <a:rPr lang="ru-RU" smtClean="0"/>
              <a:pPr eaLnBrk="1" hangingPunct="1"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uk-UA" smtClean="0"/>
          </a:p>
        </p:txBody>
      </p:sp>
      <p:sp>
        <p:nvSpPr>
          <p:cNvPr id="2458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855551-F821-48FE-B9E9-02C72BF85C4E}" type="slidenum">
              <a:rPr lang="ru-RU" smtClean="0"/>
              <a:pPr eaLnBrk="1" hangingPunct="1"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uk-UA" smtClean="0"/>
          </a:p>
        </p:txBody>
      </p:sp>
      <p:sp>
        <p:nvSpPr>
          <p:cNvPr id="2458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855551-F821-48FE-B9E9-02C72BF85C4E}" type="slidenum">
              <a:rPr lang="ru-RU" smtClean="0"/>
              <a:pPr eaLnBrk="1" hangingPunct="1"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uk-UA" smtClean="0"/>
          </a:p>
        </p:txBody>
      </p:sp>
      <p:sp>
        <p:nvSpPr>
          <p:cNvPr id="2458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855551-F821-48FE-B9E9-02C72BF85C4E}" type="slidenum">
              <a:rPr lang="ru-RU" smtClean="0"/>
              <a:pPr eaLnBrk="1" hangingPunct="1"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uk-UA" smtClean="0"/>
          </a:p>
        </p:txBody>
      </p:sp>
      <p:sp>
        <p:nvSpPr>
          <p:cNvPr id="2458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855551-F821-48FE-B9E9-02C72BF85C4E}" type="slidenum">
              <a:rPr lang="ru-RU" smtClean="0"/>
              <a:pPr eaLnBrk="1" hangingPunct="1"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uk-UA" smtClean="0"/>
          </a:p>
        </p:txBody>
      </p:sp>
      <p:sp>
        <p:nvSpPr>
          <p:cNvPr id="2458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855551-F821-48FE-B9E9-02C72BF85C4E}" type="slidenum">
              <a:rPr lang="ru-RU" smtClean="0"/>
              <a:pPr eaLnBrk="1" hangingPunct="1"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uk-UA" smtClean="0"/>
          </a:p>
        </p:txBody>
      </p:sp>
      <p:sp>
        <p:nvSpPr>
          <p:cNvPr id="2458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855551-F821-48FE-B9E9-02C72BF85C4E}" type="slidenum">
              <a:rPr lang="ru-RU" smtClean="0"/>
              <a:pPr eaLnBrk="1" hangingPunct="1"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uk-UA" smtClean="0"/>
          </a:p>
        </p:txBody>
      </p:sp>
      <p:sp>
        <p:nvSpPr>
          <p:cNvPr id="2458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855551-F821-48FE-B9E9-02C72BF85C4E}" type="slidenum">
              <a:rPr lang="ru-RU" smtClean="0"/>
              <a:pPr eaLnBrk="1" hangingPunct="1"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uk-UA" smtClean="0"/>
          </a:p>
        </p:txBody>
      </p:sp>
      <p:sp>
        <p:nvSpPr>
          <p:cNvPr id="2458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855551-F821-48FE-B9E9-02C72BF85C4E}" type="slidenum">
              <a:rPr lang="ru-RU" smtClean="0"/>
              <a:pPr eaLnBrk="1" hangingPunct="1"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96EB8-A7B9-4D27-A2DA-8910917DAE2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48284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55418-53E7-4F60-B8D0-691EED096FB9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46830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CB0B9-A526-4EF2-A149-446966D0F9D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970497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39359-39B8-474A-9FD6-D228636F69B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848408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788FA-5499-4DE4-9E6E-330141319CD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326164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01158-514E-46AF-9181-9A2FA6C06A04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069455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E99E5-51A9-458F-93B6-F9FF8BAE448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59262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06EC4-F771-48D9-BD58-93CE7E060B5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247688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A71F8-3BB1-46FB-B9B2-85231992977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822628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CEC56-5395-4111-891B-984B35D691B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871276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7C5C8-0B50-443C-8448-54A65ADCD4B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48138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503BE6-168B-4752-B950-089BEC926269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571625" y="1071563"/>
            <a:ext cx="7772400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20006097" algn="ctr" rotWithShape="0">
              <a:srgbClr val="0099CC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4800" dirty="0"/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3708400" y="765175"/>
            <a:ext cx="3024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uk-UA" b="1"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25" y="1131888"/>
            <a:ext cx="7772400" cy="1470025"/>
          </a:xfrm>
        </p:spPr>
        <p:txBody>
          <a:bodyPr/>
          <a:lstStyle/>
          <a:p>
            <a:r>
              <a:rPr lang="ru-RU" sz="6500" b="1" dirty="0" err="1" smtClean="0">
                <a:latin typeface="Gabriola" pitchFamily="82" charset="0"/>
                <a:cs typeface="FreesiaUPC" pitchFamily="34" charset="-34"/>
              </a:rPr>
              <a:t>Розв</a:t>
            </a:r>
            <a:r>
              <a:rPr lang="en-US" sz="6500" b="1" dirty="0" smtClean="0">
                <a:latin typeface="Gabriola" pitchFamily="82" charset="0"/>
                <a:cs typeface="FreesiaUPC" pitchFamily="34" charset="-34"/>
              </a:rPr>
              <a:t>‘</a:t>
            </a:r>
            <a:r>
              <a:rPr lang="uk-UA" sz="6500" b="1" dirty="0" err="1" smtClean="0">
                <a:latin typeface="Gabriola" pitchFamily="82" charset="0"/>
                <a:cs typeface="FreesiaUPC" pitchFamily="34" charset="-34"/>
              </a:rPr>
              <a:t>язування</a:t>
            </a:r>
            <a:r>
              <a:rPr lang="uk-UA" sz="6500" b="1" dirty="0" smtClean="0">
                <a:latin typeface="Gabriola" pitchFamily="82" charset="0"/>
                <a:cs typeface="FreesiaUPC" pitchFamily="34" charset="-34"/>
              </a:rPr>
              <a:t> трикутників</a:t>
            </a:r>
            <a:endParaRPr lang="ru-RU" sz="6500" b="1" dirty="0">
              <a:latin typeface="Gabriola" pitchFamily="82" charset="0"/>
              <a:cs typeface="FreesiaUPC" pitchFamily="34" charset="-34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273690"/>
            <a:ext cx="6639064" cy="32110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571625" y="548680"/>
            <a:ext cx="7772400" cy="281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20006097" algn="ctr" rotWithShape="0">
              <a:srgbClr val="0099CC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4800" dirty="0"/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3708400" y="765175"/>
            <a:ext cx="3024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uk-UA" b="1"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178889"/>
            <a:ext cx="7308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err="1" smtClean="0">
                <a:latin typeface="Gabriola" panose="04040605051002020D02" pitchFamily="82" charset="0"/>
              </a:rPr>
              <a:t>Розв</a:t>
            </a:r>
            <a:r>
              <a:rPr lang="en-US" sz="6000" dirty="0" smtClean="0">
                <a:latin typeface="Gabriola" panose="04040605051002020D02" pitchFamily="82" charset="0"/>
              </a:rPr>
              <a:t>’</a:t>
            </a:r>
            <a:r>
              <a:rPr lang="uk-UA" sz="6000" dirty="0" err="1" smtClean="0">
                <a:latin typeface="Gabriola" panose="04040605051002020D02" pitchFamily="82" charset="0"/>
              </a:rPr>
              <a:t>яжіть</a:t>
            </a:r>
            <a:r>
              <a:rPr lang="uk-UA" sz="6000" dirty="0" smtClean="0">
                <a:latin typeface="Gabriola" panose="04040605051002020D02" pitchFamily="82" charset="0"/>
              </a:rPr>
              <a:t> задачу</a:t>
            </a:r>
            <a:endParaRPr lang="uk-UA" sz="6000" dirty="0">
              <a:latin typeface="Gabriola" panose="04040605051002020D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1519892"/>
            <a:ext cx="73083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Знайдіть за скільки часу, рухаючись рівномірно з швидкістю </a:t>
            </a:r>
            <a:br>
              <a:rPr lang="uk-UA" sz="3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0,5 км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uk-UA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год</a:t>
            </a:r>
            <a:r>
              <a:rPr lang="uk-UA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, турист підніметься на вершину піраміди </a:t>
            </a:r>
            <a:r>
              <a:rPr lang="uk-UA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Хеопса</a:t>
            </a:r>
            <a:r>
              <a:rPr lang="uk-UA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572" y="3813493"/>
            <a:ext cx="4680520" cy="3042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78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571625" y="548680"/>
            <a:ext cx="7772400" cy="281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20006097" algn="ctr" rotWithShape="0">
              <a:srgbClr val="0099CC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4800" dirty="0"/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3708400" y="765175"/>
            <a:ext cx="3024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uk-UA" b="1"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257343"/>
            <a:ext cx="7308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err="1" smtClean="0">
                <a:latin typeface="Gabriola" panose="04040605051002020D02" pitchFamily="82" charset="0"/>
              </a:rPr>
              <a:t>Александрійський</a:t>
            </a:r>
            <a:r>
              <a:rPr lang="uk-UA" sz="6000" dirty="0" smtClean="0">
                <a:latin typeface="Gabriola" panose="04040605051002020D02" pitchFamily="82" charset="0"/>
              </a:rPr>
              <a:t> маяк</a:t>
            </a:r>
            <a:endParaRPr lang="uk-UA" sz="6000" dirty="0">
              <a:latin typeface="Gabriola" panose="04040605051002020D02" pitchFamily="82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717" y="1844824"/>
            <a:ext cx="7322215" cy="478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7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571625" y="548680"/>
            <a:ext cx="7772400" cy="281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20006097" algn="ctr" rotWithShape="0">
              <a:srgbClr val="0099CC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4800" dirty="0"/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3708400" y="765175"/>
            <a:ext cx="3024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uk-UA" b="1"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3673" y="257343"/>
            <a:ext cx="7308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err="1" smtClean="0">
                <a:latin typeface="Gabriola" panose="04040605051002020D02" pitchFamily="82" charset="0"/>
              </a:rPr>
              <a:t>Розв</a:t>
            </a:r>
            <a:r>
              <a:rPr lang="en-US" sz="6000" dirty="0" smtClean="0">
                <a:latin typeface="Gabriola" panose="04040605051002020D02" pitchFamily="82" charset="0"/>
              </a:rPr>
              <a:t>’</a:t>
            </a:r>
            <a:r>
              <a:rPr lang="uk-UA" sz="6000" dirty="0" err="1" smtClean="0">
                <a:latin typeface="Gabriola" panose="04040605051002020D02" pitchFamily="82" charset="0"/>
              </a:rPr>
              <a:t>яжіть</a:t>
            </a:r>
            <a:r>
              <a:rPr lang="uk-UA" sz="6000" dirty="0" smtClean="0">
                <a:latin typeface="Gabriola" panose="04040605051002020D02" pitchFamily="82" charset="0"/>
              </a:rPr>
              <a:t> задачу</a:t>
            </a:r>
            <a:endParaRPr lang="uk-UA" sz="6000" dirty="0">
              <a:latin typeface="Gabriola" panose="04040605051002020D02" pitchFamily="82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979712" y="1412776"/>
            <a:ext cx="4248472" cy="1296144"/>
          </a:xfrm>
          <a:prstGeom prst="rt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979712" y="1423225"/>
            <a:ext cx="2520280" cy="129614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979712" y="2564904"/>
            <a:ext cx="216024" cy="14401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1771652" y="1092891"/>
            <a:ext cx="96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О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03673" y="2719369"/>
            <a:ext cx="608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</a:t>
            </a:r>
            <a:endParaRPr lang="uk-UA" dirty="0"/>
          </a:p>
        </p:txBody>
      </p:sp>
      <p:sp>
        <p:nvSpPr>
          <p:cNvPr id="12" name="TextBox 11"/>
          <p:cNvSpPr txBox="1"/>
          <p:nvPr/>
        </p:nvSpPr>
        <p:spPr>
          <a:xfrm>
            <a:off x="4317659" y="2719369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</a:t>
            </a:r>
            <a:endParaRPr lang="uk-UA" dirty="0"/>
          </a:p>
        </p:txBody>
      </p:sp>
      <p:sp>
        <p:nvSpPr>
          <p:cNvPr id="13" name="TextBox 12"/>
          <p:cNvSpPr txBox="1"/>
          <p:nvPr/>
        </p:nvSpPr>
        <p:spPr>
          <a:xfrm>
            <a:off x="6152550" y="2685089"/>
            <a:ext cx="648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</a:t>
            </a:r>
            <a:endParaRPr lang="uk-UA" dirty="0"/>
          </a:p>
        </p:txBody>
      </p:sp>
      <p:sp>
        <p:nvSpPr>
          <p:cNvPr id="14" name="TextBox 13"/>
          <p:cNvSpPr txBox="1"/>
          <p:nvPr/>
        </p:nvSpPr>
        <p:spPr>
          <a:xfrm>
            <a:off x="1803673" y="3120930"/>
            <a:ext cx="6984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Знайдіть висоту </a:t>
            </a:r>
            <a:r>
              <a:rPr lang="uk-UA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Александрійського</a:t>
            </a:r>
            <a:r>
              <a:rPr lang="uk-U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маяка, якщо з точки А його видно під кутом 23°, а </a:t>
            </a:r>
            <a:r>
              <a:rPr lang="uk-U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віддалившись </a:t>
            </a:r>
            <a:r>
              <a:rPr lang="uk-U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від маяка ще на 500м, то його видно </a:t>
            </a:r>
            <a:r>
              <a:rPr lang="uk-U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буде з </a:t>
            </a:r>
            <a:r>
              <a:rPr lang="uk-U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точки В під кутом 11°.</a:t>
            </a:r>
            <a:endParaRPr lang="uk-UA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49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571625" y="548680"/>
            <a:ext cx="7772400" cy="281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20006097" algn="ctr" rotWithShape="0">
              <a:srgbClr val="0099CC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4800" dirty="0"/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3708400" y="765175"/>
            <a:ext cx="3024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uk-UA" b="1"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3928" y="257343"/>
            <a:ext cx="4608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latin typeface="Gabriola" panose="04040605051002020D02" pitchFamily="82" charset="0"/>
                <a:cs typeface="Calibri" panose="020F0502020204030204" pitchFamily="34" charset="0"/>
              </a:rPr>
              <a:t>Тернопіль</a:t>
            </a:r>
            <a:endParaRPr lang="uk-UA" sz="6000" dirty="0">
              <a:latin typeface="Gabriola" panose="04040605051002020D02" pitchFamily="82" charset="0"/>
              <a:cs typeface="Calibri" panose="020F0502020204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2"/>
          <a:stretch/>
        </p:blipFill>
        <p:spPr>
          <a:xfrm>
            <a:off x="2195736" y="2060848"/>
            <a:ext cx="6487522" cy="405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26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571625" y="548680"/>
            <a:ext cx="7772400" cy="281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20006097" algn="ctr" rotWithShape="0">
              <a:srgbClr val="0099CC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4800" dirty="0"/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3708400" y="765175"/>
            <a:ext cx="3024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uk-UA" b="1"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3673" y="257343"/>
            <a:ext cx="7308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err="1" smtClean="0">
                <a:latin typeface="Gabriola" panose="04040605051002020D02" pitchFamily="82" charset="0"/>
              </a:rPr>
              <a:t>Розв</a:t>
            </a:r>
            <a:r>
              <a:rPr lang="en-US" sz="6000" dirty="0" smtClean="0">
                <a:latin typeface="Gabriola" panose="04040605051002020D02" pitchFamily="82" charset="0"/>
              </a:rPr>
              <a:t>’</a:t>
            </a:r>
            <a:r>
              <a:rPr lang="uk-UA" sz="6000" dirty="0" err="1" smtClean="0">
                <a:latin typeface="Gabriola" panose="04040605051002020D02" pitchFamily="82" charset="0"/>
              </a:rPr>
              <a:t>яжіть</a:t>
            </a:r>
            <a:r>
              <a:rPr lang="uk-UA" sz="6000" dirty="0" smtClean="0">
                <a:latin typeface="Gabriola" panose="04040605051002020D02" pitchFamily="82" charset="0"/>
              </a:rPr>
              <a:t> задачу</a:t>
            </a:r>
            <a:endParaRPr lang="uk-UA" sz="6000" dirty="0">
              <a:latin typeface="Gabriola" panose="04040605051002020D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03673" y="1273006"/>
            <a:ext cx="73083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Відстань від зупинки «Маяк» (пункт С) до точки В, що біля парку «</a:t>
            </a:r>
            <a:r>
              <a:rPr lang="uk-UA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Топільче</a:t>
            </a:r>
            <a:r>
              <a:rPr lang="uk-U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» - 10м, а відстань від тролейбусної зупинки до стовпа</a:t>
            </a:r>
          </a:p>
          <a:p>
            <a:r>
              <a:rPr lang="uk-U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(точка Р), що біля озера - 8м. Виміряли кутоміром кут РСВ (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uk-U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РСВ = 75°).</a:t>
            </a:r>
          </a:p>
          <a:p>
            <a:r>
              <a:rPr lang="uk-U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Знайдіть ширину вулиці.</a:t>
            </a:r>
            <a:endParaRPr lang="uk-UA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2339752" y="4674671"/>
            <a:ext cx="5544616" cy="334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349912" y="4707467"/>
            <a:ext cx="1358488" cy="18178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708400" y="4674988"/>
            <a:ext cx="4175968" cy="18503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199025" y="324340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1" name="TextBox 30"/>
          <p:cNvSpPr txBox="1"/>
          <p:nvPr/>
        </p:nvSpPr>
        <p:spPr>
          <a:xfrm>
            <a:off x="2104625" y="4338135"/>
            <a:ext cx="536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</a:t>
            </a:r>
            <a:endParaRPr lang="uk-UA" dirty="0"/>
          </a:p>
        </p:txBody>
      </p:sp>
      <p:sp>
        <p:nvSpPr>
          <p:cNvPr id="25600" name="TextBox 25599"/>
          <p:cNvSpPr txBox="1"/>
          <p:nvPr/>
        </p:nvSpPr>
        <p:spPr>
          <a:xfrm>
            <a:off x="7854096" y="433813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</a:t>
            </a:r>
            <a:endParaRPr lang="uk-UA" dirty="0"/>
          </a:p>
        </p:txBody>
      </p:sp>
      <p:sp>
        <p:nvSpPr>
          <p:cNvPr id="25601" name="TextBox 25600"/>
          <p:cNvSpPr txBox="1"/>
          <p:nvPr/>
        </p:nvSpPr>
        <p:spPr>
          <a:xfrm>
            <a:off x="3348079" y="6417581"/>
            <a:ext cx="121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2108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571625" y="1071563"/>
            <a:ext cx="7772400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20006097" algn="ctr" rotWithShape="0">
              <a:srgbClr val="0099CC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4800" dirty="0"/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3708400" y="765175"/>
            <a:ext cx="3024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uk-UA" b="1">
              <a:cs typeface="Arial" charset="0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1800114" y="409922"/>
            <a:ext cx="684075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b="1" dirty="0" smtClean="0">
                <a:latin typeface="Gabriola" pitchFamily="82" charset="0"/>
              </a:rPr>
              <a:t>Домашнє завдання:</a:t>
            </a:r>
          </a:p>
          <a:p>
            <a:endParaRPr lang="ru-RU" sz="4400" b="1" dirty="0" smtClean="0">
              <a:latin typeface="Gabriola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00114" y="1131888"/>
            <a:ext cx="7236382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  <a:t>Над озером </a:t>
            </a:r>
            <a:r>
              <a:rPr lang="uk-UA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тихим</a:t>
            </a:r>
            <a: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  <a:t>Висотою п’ять </a:t>
            </a:r>
            <a:r>
              <a:rPr lang="uk-UA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сантиметрів</a:t>
            </a:r>
            <a: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  <a:t>Підіймалась лотоса </a:t>
            </a:r>
            <a:r>
              <a:rPr lang="uk-UA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квітка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  <a:t>Яка росла </a:t>
            </a:r>
            <a:r>
              <a:rPr lang="uk-UA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одиноко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  <a:t>Та вітер скаженим </a:t>
            </a:r>
            <a:r>
              <a:rPr lang="uk-UA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поривом</a:t>
            </a:r>
            <a: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  <a:t>Відніс її </a:t>
            </a:r>
            <a:r>
              <a:rPr lang="uk-UA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вбік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  <a:t>І не стало видно квітки над </a:t>
            </a:r>
            <a:r>
              <a:rPr lang="uk-UA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водою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  <a:t>Знайшов же її тільки рибалка ранньою </a:t>
            </a:r>
            <a:r>
              <a:rPr lang="uk-UA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весною</a:t>
            </a:r>
            <a: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  <a:t>В десяти сантиметрах від місця, </a:t>
            </a:r>
            <a:b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  <a:t>Де вона росла.</a:t>
            </a:r>
          </a:p>
          <a:p>
            <a: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  <a:t>І так, пропоную я вам запитання: </a:t>
            </a:r>
            <a:endParaRPr lang="uk-UA" sz="2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Яка </a:t>
            </a:r>
            <a:r>
              <a:rPr lang="uk-UA" sz="2500" dirty="0">
                <a:latin typeface="Calibri" panose="020F0502020204030204" pitchFamily="34" charset="0"/>
                <a:cs typeface="Calibri" panose="020F0502020204030204" pitchFamily="34" charset="0"/>
              </a:rPr>
              <a:t>в цьому місці на озері глибина?</a:t>
            </a:r>
          </a:p>
          <a:p>
            <a:endParaRPr lang="uk-UA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63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571625" y="548680"/>
            <a:ext cx="7772400" cy="281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20006097" algn="ctr" rotWithShape="0">
              <a:srgbClr val="0099CC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1754769" y="260648"/>
            <a:ext cx="7380312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6000" b="1" dirty="0">
                <a:latin typeface="Gabriola" pitchFamily="82" charset="0"/>
                <a:cs typeface="FreesiaUPC" pitchFamily="34" charset="-34"/>
              </a:rPr>
              <a:t>Мета уроку:</a:t>
            </a:r>
          </a:p>
          <a:p>
            <a:pPr marL="0" indent="0" algn="just">
              <a:buNone/>
            </a:pPr>
            <a:r>
              <a:rPr lang="uk-UA" sz="2600" b="1" dirty="0">
                <a:latin typeface="Calibri" panose="020F0502020204030204" pitchFamily="34" charset="0"/>
                <a:cs typeface="Calibri" panose="020F0502020204030204" pitchFamily="34" charset="0"/>
              </a:rPr>
              <a:t>Навчальна: </a:t>
            </a:r>
            <a:r>
              <a:rPr lang="uk-UA" sz="2600" dirty="0">
                <a:latin typeface="Calibri" panose="020F0502020204030204" pitchFamily="34" charset="0"/>
                <a:cs typeface="Calibri" panose="020F0502020204030204" pitchFamily="34" charset="0"/>
              </a:rPr>
              <a:t>формувати вміння та навички </a:t>
            </a:r>
            <a:r>
              <a:rPr lang="uk-UA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розв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uk-UA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язувати</a:t>
            </a:r>
            <a:r>
              <a:rPr lang="uk-UA" sz="2600" dirty="0">
                <a:latin typeface="Calibri" panose="020F0502020204030204" pitchFamily="34" charset="0"/>
                <a:cs typeface="Calibri" panose="020F0502020204030204" pitchFamily="34" charset="0"/>
              </a:rPr>
              <a:t> задачі із застосуванням знань про співвідношення між сторонами і кутами прямокутного трикутника; будь-якого трикутника. Показати застосування теоретичних знань на практиці. Викликати інтерес до математики </a:t>
            </a:r>
            <a:r>
              <a:rPr lang="uk-UA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як </a:t>
            </a:r>
            <a:r>
              <a:rPr lang="uk-UA" sz="2600" dirty="0">
                <a:latin typeface="Calibri" panose="020F0502020204030204" pitchFamily="34" charset="0"/>
                <a:cs typeface="Calibri" panose="020F0502020204030204" pitchFamily="34" charset="0"/>
              </a:rPr>
              <a:t>науки прикладного характеру.</a:t>
            </a:r>
          </a:p>
          <a:p>
            <a:pPr marL="0" indent="0" algn="just">
              <a:buNone/>
            </a:pPr>
            <a:r>
              <a:rPr lang="uk-UA" sz="2600" b="1" dirty="0">
                <a:latin typeface="Calibri" panose="020F0502020204030204" pitchFamily="34" charset="0"/>
                <a:cs typeface="Calibri" panose="020F0502020204030204" pitchFamily="34" charset="0"/>
              </a:rPr>
              <a:t>Розвиваюча: </a:t>
            </a:r>
            <a:r>
              <a:rPr lang="uk-UA" sz="2600" dirty="0">
                <a:latin typeface="Calibri" panose="020F0502020204030204" pitchFamily="34" charset="0"/>
                <a:cs typeface="Calibri" panose="020F0502020204030204" pitchFamily="34" charset="0"/>
              </a:rPr>
              <a:t>сприяти розвитку </a:t>
            </a:r>
            <a:r>
              <a:rPr lang="uk-UA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логічного мислення та просторової уяви, розвивати творчі здібності.</a:t>
            </a:r>
            <a:endParaRPr lang="ru-RU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Виховна: </a:t>
            </a:r>
            <a:r>
              <a:rPr lang="uk-UA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спонукати учнів до самоконтролю, викликати потребу в обґрунтуванні своїх висловлювань.</a:t>
            </a:r>
            <a:endParaRPr lang="uk-UA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01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619672" y="620688"/>
            <a:ext cx="7772400" cy="281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20006097" algn="ctr" rotWithShape="0">
              <a:srgbClr val="0099CC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4800" dirty="0"/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3708400" y="765175"/>
            <a:ext cx="3024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uk-UA" b="1">
              <a:cs typeface="Arial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637" y="620688"/>
            <a:ext cx="7360363" cy="612068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156176" y="4077072"/>
            <a:ext cx="1440160" cy="187220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346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571625" y="548680"/>
            <a:ext cx="7772400" cy="281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20006097" algn="ctr" rotWithShape="0">
              <a:srgbClr val="0099CC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4800" dirty="0"/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3708400" y="765175"/>
            <a:ext cx="3024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uk-UA" b="1"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03673" y="257343"/>
            <a:ext cx="730830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 smtClean="0">
                <a:latin typeface="Gabriola" panose="04040605051002020D02" pitchFamily="82" charset="0"/>
              </a:rPr>
              <a:t>Запитання:</a:t>
            </a:r>
          </a:p>
          <a:p>
            <a:pPr marL="514350" indent="-514350">
              <a:buAutoNum type="arabicPeriod"/>
            </a:pPr>
            <a:r>
              <a:rPr lang="uk-UA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Що означає </a:t>
            </a:r>
            <a:r>
              <a:rPr lang="uk-UA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розв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uk-UA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язати</a:t>
            </a:r>
            <a:r>
              <a:rPr lang="uk-UA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трикутник?</a:t>
            </a:r>
          </a:p>
          <a:p>
            <a:pPr marL="514350" indent="-514350">
              <a:buAutoNum type="arabicPeriod"/>
            </a:pPr>
            <a:r>
              <a:rPr lang="uk-UA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Які основні теореми застосовуємо до </a:t>
            </a:r>
            <a:r>
              <a:rPr lang="uk-UA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розв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uk-UA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язування</a:t>
            </a:r>
            <a:r>
              <a:rPr lang="uk-UA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трикутників?</a:t>
            </a:r>
          </a:p>
          <a:p>
            <a:pPr marL="514350" indent="-514350">
              <a:buAutoNum type="arabicPeriod"/>
            </a:pPr>
            <a:r>
              <a:rPr lang="uk-UA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Сформулюйте теорему косинусів.</a:t>
            </a:r>
          </a:p>
          <a:p>
            <a:pPr marL="514350" indent="-514350">
              <a:buAutoNum type="arabicPeriod"/>
            </a:pPr>
            <a:r>
              <a:rPr lang="uk-UA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Сформулюйте теорему синусів.</a:t>
            </a:r>
          </a:p>
          <a:p>
            <a:pPr marL="514350" indent="-514350">
              <a:buAutoNum type="arabicPeriod"/>
            </a:pPr>
            <a:r>
              <a:rPr lang="uk-UA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Що називають косинусом гострого кута прямокутного трикутника?</a:t>
            </a:r>
          </a:p>
          <a:p>
            <a:pPr marL="514350" indent="-514350">
              <a:buAutoNum type="arabicPeriod"/>
            </a:pPr>
            <a:r>
              <a:rPr lang="uk-UA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Що називають синусом гострого кута прямокутного трикутника?</a:t>
            </a:r>
          </a:p>
          <a:p>
            <a:pPr marL="514350" indent="-514350">
              <a:buAutoNum type="arabicPeriod"/>
            </a:pPr>
            <a:r>
              <a:rPr lang="uk-UA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Що називають тангенсом гострого кута прямокутного трикутника?</a:t>
            </a:r>
          </a:p>
          <a:p>
            <a:pPr marL="514350" indent="-514350">
              <a:buAutoNum type="arabicPeriod"/>
            </a:pPr>
            <a:endParaRPr lang="uk-UA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12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571625" y="548680"/>
            <a:ext cx="7772400" cy="281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20006097" algn="ctr" rotWithShape="0">
              <a:srgbClr val="0099CC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4800" dirty="0"/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3805101" y="765175"/>
            <a:ext cx="3024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uk-UA" b="1"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548680"/>
            <a:ext cx="7380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latin typeface="Gabriola" panose="04040605051002020D02" pitchFamily="82" charset="0"/>
              </a:rPr>
              <a:t>Єгипетські піраміди</a:t>
            </a:r>
            <a:endParaRPr lang="uk-UA" sz="6000" dirty="0">
              <a:latin typeface="Gabriola" panose="04040605051002020D02" pitchFamily="82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665" y="1850525"/>
            <a:ext cx="7304319" cy="485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71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571625" y="548680"/>
            <a:ext cx="7772400" cy="281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20006097" algn="ctr" rotWithShape="0">
              <a:srgbClr val="0099CC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4800" dirty="0"/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3708400" y="765175"/>
            <a:ext cx="3024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uk-UA" b="1"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8436" y="257343"/>
            <a:ext cx="7308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latin typeface="Gabriola" panose="04040605051002020D02" pitchFamily="82" charset="0"/>
              </a:rPr>
              <a:t>Модель піраміди</a:t>
            </a:r>
            <a:endParaRPr lang="uk-UA" sz="6000" dirty="0">
              <a:latin typeface="Gabriola" panose="04040605051002020D02" pitchFamily="82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4226" y="1348383"/>
            <a:ext cx="6212536" cy="487141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244408" y="1273006"/>
            <a:ext cx="82354" cy="5036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951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571625" y="548680"/>
            <a:ext cx="7772400" cy="281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20006097" algn="ctr" rotWithShape="0">
              <a:srgbClr val="0099CC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4800" dirty="0"/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3708400" y="765175"/>
            <a:ext cx="3024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uk-UA" b="1"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3673" y="257343"/>
            <a:ext cx="730830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 smtClean="0">
                <a:latin typeface="Gabriola" panose="04040605051002020D02" pitchFamily="82" charset="0"/>
              </a:rPr>
              <a:t>Запитання:</a:t>
            </a:r>
          </a:p>
          <a:p>
            <a:pPr marL="514350" indent="-514350">
              <a:buAutoNum type="arabicPeriod"/>
            </a:pPr>
            <a:r>
              <a:rPr lang="uk-UA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Яка фігура є передньою гранню піраміди?</a:t>
            </a:r>
          </a:p>
          <a:p>
            <a:pPr marL="514350" indent="-514350">
              <a:buAutoNum type="arabicPeriod"/>
            </a:pPr>
            <a:r>
              <a:rPr lang="uk-UA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Що є найкоротшою відстанню від основи трикутника до протилежної вершини?</a:t>
            </a:r>
          </a:p>
          <a:p>
            <a:pPr marL="514350" indent="-514350">
              <a:buAutoNum type="arabicPeriod"/>
            </a:pPr>
            <a:r>
              <a:rPr lang="uk-UA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Цей перпендикуляр у трикутнику є чим?</a:t>
            </a:r>
          </a:p>
          <a:p>
            <a:pPr marL="514350" indent="-514350">
              <a:buAutoNum type="arabicPeriod"/>
            </a:pPr>
            <a:r>
              <a:rPr lang="uk-UA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Чим ще є висота проведена до основи рівнобедреного трикутника?</a:t>
            </a:r>
          </a:p>
          <a:p>
            <a:endParaRPr lang="uk-UA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38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571625" y="548680"/>
            <a:ext cx="7772400" cy="281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20006097" algn="ctr" rotWithShape="0">
              <a:srgbClr val="0099CC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4800" dirty="0"/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3708400" y="765175"/>
            <a:ext cx="3024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uk-UA" b="1"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8436" y="257343"/>
            <a:ext cx="7308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latin typeface="Gabriola" panose="04040605051002020D02" pitchFamily="82" charset="0"/>
              </a:rPr>
              <a:t>Пізанська вежа</a:t>
            </a:r>
            <a:endParaRPr lang="uk-UA" sz="6000" dirty="0">
              <a:latin typeface="Gabriola" panose="04040605051002020D02" pitchFamily="82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513" y="1102544"/>
            <a:ext cx="5616624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91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487441" y="2696638"/>
            <a:ext cx="7772400" cy="281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20006097" algn="ctr" rotWithShape="0">
              <a:srgbClr val="0099CC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1691680" y="178889"/>
            <a:ext cx="7308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err="1" smtClean="0">
                <a:latin typeface="Gabriola" panose="04040605051002020D02" pitchFamily="82" charset="0"/>
              </a:rPr>
              <a:t>Розв</a:t>
            </a:r>
            <a:r>
              <a:rPr lang="en-US" sz="6000" dirty="0" smtClean="0">
                <a:latin typeface="Gabriola" panose="04040605051002020D02" pitchFamily="82" charset="0"/>
              </a:rPr>
              <a:t>’</a:t>
            </a:r>
            <a:r>
              <a:rPr lang="uk-UA" sz="6000" dirty="0" err="1" smtClean="0">
                <a:latin typeface="Gabriola" panose="04040605051002020D02" pitchFamily="82" charset="0"/>
              </a:rPr>
              <a:t>яжіть</a:t>
            </a:r>
            <a:r>
              <a:rPr lang="uk-UA" sz="6000" dirty="0" smtClean="0">
                <a:latin typeface="Gabriola" panose="04040605051002020D02" pitchFamily="82" charset="0"/>
              </a:rPr>
              <a:t> задачі</a:t>
            </a:r>
            <a:endParaRPr lang="uk-UA" sz="6000" dirty="0">
              <a:latin typeface="Gabriola" panose="04040605051002020D02" pitchFamily="8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81647" y="932240"/>
            <a:ext cx="7308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І група</a:t>
            </a:r>
            <a:endParaRPr lang="uk-UA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1979712" y="1556792"/>
            <a:ext cx="2343150" cy="1409700"/>
          </a:xfrm>
          <a:prstGeom prst="triangl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uk-UA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151287" y="1575842"/>
            <a:ext cx="0" cy="14097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>
            <a:off x="2032100" y="2784539"/>
            <a:ext cx="219075" cy="381000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uk-UA"/>
          </a:p>
        </p:txBody>
      </p:sp>
      <p:sp>
        <p:nvSpPr>
          <p:cNvPr id="27" name="Дуга 26"/>
          <p:cNvSpPr/>
          <p:nvPr/>
        </p:nvSpPr>
        <p:spPr>
          <a:xfrm flipH="1">
            <a:off x="3970437" y="2737892"/>
            <a:ext cx="352425" cy="438150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uk-UA"/>
          </a:p>
        </p:txBody>
      </p:sp>
      <p:sp>
        <p:nvSpPr>
          <p:cNvPr id="28" name="Прямоугольник 27"/>
          <p:cNvSpPr/>
          <p:nvPr/>
        </p:nvSpPr>
        <p:spPr>
          <a:xfrm>
            <a:off x="3151287" y="2795042"/>
            <a:ext cx="133350" cy="17145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uk-UA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2446437" y="2233067"/>
            <a:ext cx="200025" cy="1238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475012" y="2185442"/>
            <a:ext cx="200025" cy="1238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3636427" y="2232432"/>
            <a:ext cx="219075" cy="104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3622457" y="2179727"/>
            <a:ext cx="219075" cy="104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2626777" y="2823617"/>
            <a:ext cx="0" cy="257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3689132" y="2817902"/>
            <a:ext cx="0" cy="257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974385" y="1237407"/>
            <a:ext cx="648072" cy="368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А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72119" y="2946489"/>
            <a:ext cx="469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</a:t>
            </a:r>
            <a:endParaRPr lang="uk-UA" dirty="0"/>
          </a:p>
        </p:txBody>
      </p:sp>
      <p:sp>
        <p:nvSpPr>
          <p:cNvPr id="37" name="TextBox 36"/>
          <p:cNvSpPr txBox="1"/>
          <p:nvPr/>
        </p:nvSpPr>
        <p:spPr>
          <a:xfrm>
            <a:off x="2939353" y="2966492"/>
            <a:ext cx="517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</a:t>
            </a:r>
            <a:endParaRPr lang="uk-UA" dirty="0"/>
          </a:p>
        </p:txBody>
      </p:sp>
      <p:sp>
        <p:nvSpPr>
          <p:cNvPr id="38" name="TextBox 37"/>
          <p:cNvSpPr txBox="1"/>
          <p:nvPr/>
        </p:nvSpPr>
        <p:spPr>
          <a:xfrm>
            <a:off x="4142648" y="2985542"/>
            <a:ext cx="60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mtClean="0"/>
              <a:t>В</a:t>
            </a:r>
            <a:endParaRPr lang="uk-UA"/>
          </a:p>
        </p:txBody>
      </p:sp>
      <p:sp>
        <p:nvSpPr>
          <p:cNvPr id="42" name="Прямоугольный треугольник 41"/>
          <p:cNvSpPr/>
          <p:nvPr/>
        </p:nvSpPr>
        <p:spPr>
          <a:xfrm>
            <a:off x="2167753" y="4174719"/>
            <a:ext cx="1962150" cy="2295525"/>
          </a:xfrm>
          <a:prstGeom prst="rtTriangl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uk-UA"/>
          </a:p>
        </p:txBody>
      </p:sp>
      <p:sp>
        <p:nvSpPr>
          <p:cNvPr id="43" name="Прямоугольник 42"/>
          <p:cNvSpPr/>
          <p:nvPr/>
        </p:nvSpPr>
        <p:spPr>
          <a:xfrm>
            <a:off x="1071245" y="7808595"/>
            <a:ext cx="133350" cy="17145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uk-UA"/>
          </a:p>
        </p:txBody>
      </p:sp>
      <p:sp>
        <p:nvSpPr>
          <p:cNvPr id="45" name="Прямоугольник 44"/>
          <p:cNvSpPr/>
          <p:nvPr/>
        </p:nvSpPr>
        <p:spPr>
          <a:xfrm>
            <a:off x="2167753" y="6326228"/>
            <a:ext cx="195262" cy="14401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6" name="TextBox 45"/>
          <p:cNvSpPr txBox="1"/>
          <p:nvPr/>
        </p:nvSpPr>
        <p:spPr>
          <a:xfrm>
            <a:off x="2032100" y="3821219"/>
            <a:ext cx="594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А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855541" y="6398236"/>
            <a:ext cx="590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</a:t>
            </a:r>
            <a:endParaRPr lang="uk-UA" dirty="0"/>
          </a:p>
        </p:txBody>
      </p:sp>
      <p:sp>
        <p:nvSpPr>
          <p:cNvPr id="48" name="TextBox 47"/>
          <p:cNvSpPr txBox="1"/>
          <p:nvPr/>
        </p:nvSpPr>
        <p:spPr>
          <a:xfrm>
            <a:off x="4129903" y="6326228"/>
            <a:ext cx="442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</a:t>
            </a:r>
            <a:endParaRPr lang="uk-UA" dirty="0"/>
          </a:p>
        </p:txBody>
      </p:sp>
      <p:sp>
        <p:nvSpPr>
          <p:cNvPr id="49" name="TextBox 48"/>
          <p:cNvSpPr txBox="1"/>
          <p:nvPr/>
        </p:nvSpPr>
        <p:spPr>
          <a:xfrm>
            <a:off x="1781647" y="3354874"/>
            <a:ext cx="1657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II </a:t>
            </a:r>
            <a:r>
              <a:rPr lang="uk-UA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група</a:t>
            </a:r>
            <a:endParaRPr lang="uk-UA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1772119" y="3354874"/>
            <a:ext cx="737188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796530" y="1221581"/>
            <a:ext cx="4139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Знайдіть довжину перпендикуляра опущеного з вершини піраміди до основи трикутника. Основа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трикутника 232 м, а кут між бічним ребром піраміди і стороною основи 58°.</a:t>
            </a:r>
            <a:endParaRPr lang="uk-UA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96530" y="4046085"/>
            <a:ext cx="4203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Знайдіть при якому куті нахилу вежа може упасти, якщо діаметр основи вежі 18,8 м, а відстань від центра мас вежі до центра її основи 16,4 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2566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D5BA6A2A00AB3458BF4CA994E3EEA1B" ma:contentTypeVersion="0" ma:contentTypeDescription="Создание документа." ma:contentTypeScope="" ma:versionID="7d297bb4c76f70dfe22f2ee699fd1b11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D375A7-813A-4ACC-A6B6-246C32B8FE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1548E96-0AE4-443B-ABC5-90A34C672B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80469A-E713-431C-AF46-4E5C97E122F1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1822</TotalTime>
  <Words>382</Words>
  <Application>Microsoft Office PowerPoint</Application>
  <PresentationFormat>Екран (4:3)</PresentationFormat>
  <Paragraphs>69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Розв‘язування трикутників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МОУ "Инсарская средняя общеобр. школа №1"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NOUT_1</dc:creator>
  <cp:lastModifiedBy>оля</cp:lastModifiedBy>
  <cp:revision>199</cp:revision>
  <dcterms:created xsi:type="dcterms:W3CDTF">2010-08-15T06:21:21Z</dcterms:created>
  <dcterms:modified xsi:type="dcterms:W3CDTF">2019-01-26T19:04:14Z</dcterms:modified>
</cp:coreProperties>
</file>