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2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7" r:id="rId18"/>
    <p:sldId id="27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8ECD6B-73B5-41BB-AE87-7CB2C682483C}">
          <p14:sldIdLst>
            <p14:sldId id="256"/>
            <p14:sldId id="258"/>
            <p14:sldId id="259"/>
            <p14:sldId id="260"/>
            <p14:sldId id="263"/>
            <p14:sldId id="264"/>
            <p14:sldId id="262"/>
            <p14:sldId id="265"/>
          </p14:sldIdLst>
        </p14:section>
        <p14:section name="Раздел без заголовка" id="{429814F3-5EB9-4F1A-A34C-29156E4A9246}">
          <p14:sldIdLst>
            <p14:sldId id="266"/>
            <p14:sldId id="270"/>
            <p14:sldId id="271"/>
            <p14:sldId id="272"/>
            <p14:sldId id="273"/>
            <p14:sldId id="274"/>
            <p14:sldId id="275"/>
            <p14:sldId id="276"/>
            <p14:sldId id="267"/>
            <p14:sldId id="27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3O7UsWfAp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V1qHCAIl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7216" y="814648"/>
            <a:ext cx="11198432" cy="397823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Розв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’</a:t>
            </a: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язування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вправ по темах</a:t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«Задачі та вправи на всі дії з натуральними числами. Відрізок, промінь, пряма. Координатний </a:t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промінь, шкала»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" y="1572965"/>
            <a:ext cx="8456056" cy="528503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23656" y="104503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СІРИЙ ВОВК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46049"/>
            <a:ext cx="8725989" cy="521195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97023" y="52251"/>
            <a:ext cx="7886700" cy="1325563"/>
          </a:xfrm>
        </p:spPr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Полярний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вовк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669"/>
            <a:ext cx="9190433" cy="502919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2295" y="0"/>
            <a:ext cx="7886700" cy="1325563"/>
          </a:xfrm>
        </p:spPr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Білий</a:t>
            </a:r>
            <a:r>
              <a:rPr lang="ru-RU" b="1" dirty="0" smtClean="0">
                <a:solidFill>
                  <a:srgbClr val="92D050"/>
                </a:solidFill>
              </a:rPr>
              <a:t> тигр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" y="1690689"/>
            <a:ext cx="8660674" cy="508251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47062" y="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Лев 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34" y="2388870"/>
            <a:ext cx="3775166" cy="44691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" y="2388871"/>
            <a:ext cx="5294903" cy="446912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Ведмідь</a:t>
            </a:r>
            <a:r>
              <a:rPr lang="ru-RU" b="1" dirty="0" smtClean="0">
                <a:solidFill>
                  <a:srgbClr val="92D050"/>
                </a:solidFill>
              </a:rPr>
              <a:t>                                           </a:t>
            </a:r>
            <a:r>
              <a:rPr lang="ru-RU" b="1" dirty="0">
                <a:solidFill>
                  <a:srgbClr val="92D050"/>
                </a:solidFill>
              </a:rPr>
              <a:t>Л</a:t>
            </a:r>
            <a:r>
              <a:rPr lang="ru-RU" b="1" dirty="0" smtClean="0">
                <a:solidFill>
                  <a:srgbClr val="92D050"/>
                </a:solidFill>
              </a:rPr>
              <a:t>ама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501055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4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Етап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rgbClr val="92D050"/>
                </a:solidFill>
              </a:rPr>
              <a:t>«Оскар»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Розв</a:t>
            </a:r>
            <a:r>
              <a:rPr lang="en-US" b="1" dirty="0" smtClean="0">
                <a:solidFill>
                  <a:srgbClr val="92D050"/>
                </a:solidFill>
              </a:rPr>
              <a:t>’</a:t>
            </a:r>
            <a:r>
              <a:rPr lang="uk-UA" b="1" dirty="0" err="1" smtClean="0">
                <a:solidFill>
                  <a:srgbClr val="92D050"/>
                </a:solidFill>
              </a:rPr>
              <a:t>яжіть</a:t>
            </a:r>
            <a:r>
              <a:rPr lang="uk-UA" b="1" dirty="0" smtClean="0">
                <a:solidFill>
                  <a:srgbClr val="92D050"/>
                </a:solidFill>
              </a:rPr>
              <a:t> задачі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92D050"/>
                </a:solidFill>
              </a:rPr>
              <a:t>1 </a:t>
            </a:r>
            <a:r>
              <a:rPr lang="ru-RU" sz="3200" b="1" dirty="0" err="1" smtClean="0">
                <a:solidFill>
                  <a:srgbClr val="92D050"/>
                </a:solidFill>
              </a:rPr>
              <a:t>Варіант</a:t>
            </a:r>
            <a:endParaRPr lang="ru-RU" sz="32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2800" b="1" dirty="0" err="1" smtClean="0"/>
              <a:t>Двоє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дельфінів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ласували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рибкою</a:t>
            </a:r>
            <a:r>
              <a:rPr lang="ru-RU" sz="2800" b="1" dirty="0" smtClean="0"/>
              <a:t>. Перший з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їв на 3 рибини більше, ніж другий. Скільки рибок з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їв кожен дельфін, якщо разом вони з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їли 75 рибин?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92D050"/>
                </a:solidFill>
              </a:rPr>
              <a:t>2 </a:t>
            </a:r>
            <a:r>
              <a:rPr lang="ru-RU" sz="3200" b="1" dirty="0" err="1" smtClean="0">
                <a:solidFill>
                  <a:srgbClr val="92D050"/>
                </a:solidFill>
              </a:rPr>
              <a:t>Варіант</a:t>
            </a:r>
            <a:endParaRPr lang="ru-RU" sz="32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Вага другого </a:t>
            </a:r>
            <a:r>
              <a:rPr lang="ru-RU" sz="2800" b="1" dirty="0" err="1" smtClean="0"/>
              <a:t>дельфіна</a:t>
            </a:r>
            <a:r>
              <a:rPr lang="ru-RU" sz="2800" b="1" dirty="0" smtClean="0"/>
              <a:t> у 4 рази </a:t>
            </a:r>
            <a:r>
              <a:rPr lang="ru-RU" sz="2800" b="1" dirty="0" err="1" smtClean="0"/>
              <a:t>більша</a:t>
            </a:r>
            <a:r>
              <a:rPr lang="ru-RU" sz="2800" b="1" dirty="0" smtClean="0"/>
              <a:t> за вагу </a:t>
            </a:r>
            <a:r>
              <a:rPr lang="ru-RU" sz="2800" b="1" dirty="0" err="1" smtClean="0"/>
              <a:t>першого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дельфіна</a:t>
            </a:r>
            <a:r>
              <a:rPr lang="ru-RU" sz="2800" b="1" dirty="0" smtClean="0"/>
              <a:t>. Яка вага кожного </a:t>
            </a:r>
            <a:r>
              <a:rPr lang="ru-RU" sz="2800" b="1" dirty="0" err="1" smtClean="0"/>
              <a:t>дельфіна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обидва</a:t>
            </a:r>
            <a:r>
              <a:rPr lang="ru-RU" sz="2800" b="1" dirty="0" smtClean="0"/>
              <a:t> разом </a:t>
            </a:r>
            <a:r>
              <a:rPr lang="ru-RU" sz="2800" b="1" dirty="0" err="1" smtClean="0"/>
              <a:t>важать</a:t>
            </a:r>
            <a:r>
              <a:rPr lang="ru-RU" sz="2800" b="1" dirty="0" smtClean="0"/>
              <a:t> 175 кг.</a:t>
            </a:r>
            <a:endParaRPr lang="ru-RU" sz="2800" b="1" dirty="0"/>
          </a:p>
          <a:p>
            <a:pPr marL="0" indent="0" algn="ctr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00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91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92D050"/>
                </a:solidFill>
              </a:rPr>
              <a:t>Святкове</a:t>
            </a:r>
            <a:r>
              <a:rPr lang="ru-RU" b="1" dirty="0" smtClean="0">
                <a:solidFill>
                  <a:srgbClr val="92D050"/>
                </a:solidFill>
              </a:rPr>
              <a:t> шоу </a:t>
            </a:r>
            <a:r>
              <a:rPr lang="ru-RU" b="1" dirty="0" err="1" smtClean="0">
                <a:solidFill>
                  <a:srgbClr val="92D050"/>
                </a:solidFill>
              </a:rPr>
              <a:t>дельфінів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" name="d3O7UsWfAp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867991"/>
            <a:ext cx="7617097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Відпочинок</a:t>
            </a:r>
            <a:r>
              <a:rPr lang="ru-RU" b="1" dirty="0" smtClean="0">
                <a:solidFill>
                  <a:srgbClr val="92D050"/>
                </a:solidFill>
              </a:rPr>
              <a:t> у </a:t>
            </a:r>
            <a:r>
              <a:rPr lang="ru-RU" b="1" dirty="0" err="1" smtClean="0">
                <a:solidFill>
                  <a:srgbClr val="92D050"/>
                </a:solidFill>
              </a:rPr>
              <a:t>лісі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TeV1qHCAIl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131" y="1865539"/>
            <a:ext cx="8085909" cy="4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616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92D050"/>
                </a:solidFill>
              </a:rPr>
              <a:t>Домашнє завдання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16 - §19.</a:t>
            </a: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язати</a:t>
            </a: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задачі 5, 11 (</a:t>
            </a:r>
            <a:r>
              <a:rPr lang="uk-UA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111)</a:t>
            </a:r>
          </a:p>
        </p:txBody>
      </p:sp>
    </p:spTree>
    <p:extLst>
      <p:ext uri="{BB962C8B-B14F-4D97-AF65-F5344CB8AC3E}">
        <p14:creationId xmlns:p14="http://schemas.microsoft.com/office/powerpoint/2010/main" val="1796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1470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Мета уроку: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624448"/>
            <a:ext cx="7886700" cy="366947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2800" dirty="0" err="1">
                <a:solidFill>
                  <a:schemeClr val="bg1"/>
                </a:solidFill>
              </a:rPr>
              <a:t>Освітня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rgbClr val="92D050"/>
                </a:solidFill>
              </a:rPr>
              <a:t>систематизувати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розширити</a:t>
            </a:r>
            <a:r>
              <a:rPr lang="ru-RU" sz="2800" dirty="0">
                <a:solidFill>
                  <a:srgbClr val="92D050"/>
                </a:solidFill>
              </a:rPr>
              <a:t> і </a:t>
            </a:r>
            <a:r>
              <a:rPr lang="ru-RU" sz="2800" dirty="0" err="1">
                <a:solidFill>
                  <a:srgbClr val="92D050"/>
                </a:solidFill>
              </a:rPr>
              <a:t>поглибити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знання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вміння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учнів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застосовувати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різні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способи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роз</a:t>
            </a:r>
            <a:r>
              <a:rPr lang="uk-UA" sz="2800" dirty="0" smtClean="0">
                <a:solidFill>
                  <a:srgbClr val="92D050"/>
                </a:solidFill>
              </a:rPr>
              <a:t>в</a:t>
            </a:r>
            <a:r>
              <a:rPr lang="en-US" sz="2800" dirty="0" smtClean="0">
                <a:solidFill>
                  <a:srgbClr val="92D050"/>
                </a:solidFill>
              </a:rPr>
              <a:t>’</a:t>
            </a:r>
            <a:r>
              <a:rPr lang="uk-UA" sz="2800" dirty="0" err="1" smtClean="0">
                <a:solidFill>
                  <a:srgbClr val="92D050"/>
                </a:solidFill>
              </a:rPr>
              <a:t>язування</a:t>
            </a:r>
            <a:r>
              <a:rPr lang="uk-UA" sz="2800" dirty="0" smtClean="0">
                <a:solidFill>
                  <a:srgbClr val="92D050"/>
                </a:solidFill>
              </a:rPr>
              <a:t> вправ та задач</a:t>
            </a:r>
            <a:r>
              <a:rPr lang="ru-RU" sz="2800" dirty="0" smtClean="0">
                <a:solidFill>
                  <a:srgbClr val="92D050"/>
                </a:solidFill>
              </a:rPr>
              <a:t>. </a:t>
            </a:r>
            <a:r>
              <a:rPr lang="ru-RU" sz="2800" dirty="0" err="1">
                <a:solidFill>
                  <a:srgbClr val="92D050"/>
                </a:solidFill>
              </a:rPr>
              <a:t>Вчитися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застосовувати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отримані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вміння</a:t>
            </a:r>
            <a:r>
              <a:rPr lang="ru-RU" sz="2800" dirty="0">
                <a:solidFill>
                  <a:srgbClr val="92D050"/>
                </a:solidFill>
              </a:rPr>
              <a:t> та </a:t>
            </a:r>
            <a:r>
              <a:rPr lang="ru-RU" sz="2800" dirty="0" err="1">
                <a:solidFill>
                  <a:srgbClr val="92D050"/>
                </a:solidFill>
              </a:rPr>
              <a:t>навички</a:t>
            </a:r>
            <a:r>
              <a:rPr lang="ru-RU" sz="2800" dirty="0">
                <a:solidFill>
                  <a:srgbClr val="92D050"/>
                </a:solidFill>
              </a:rPr>
              <a:t> при </a:t>
            </a:r>
            <a:r>
              <a:rPr lang="ru-RU" sz="2800" dirty="0" err="1">
                <a:solidFill>
                  <a:srgbClr val="92D050"/>
                </a:solidFill>
              </a:rPr>
              <a:t>вирішенні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завдань</a:t>
            </a:r>
            <a:r>
              <a:rPr lang="ru-RU" sz="2800" dirty="0" smtClean="0">
                <a:solidFill>
                  <a:srgbClr val="92D050"/>
                </a:solidFill>
              </a:rPr>
              <a:t>.</a:t>
            </a:r>
            <a:endParaRPr lang="ru-RU" sz="2800" dirty="0">
              <a:solidFill>
                <a:srgbClr val="92D050"/>
              </a:solidFill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Розвиваюча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rgbClr val="92D050"/>
                </a:solidFill>
              </a:rPr>
              <a:t>сприяти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розвитку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спостережливості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вмінню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аналізувати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порівнювати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робити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висновки</a:t>
            </a:r>
            <a:r>
              <a:rPr lang="ru-RU" sz="2800" dirty="0">
                <a:solidFill>
                  <a:srgbClr val="92D050"/>
                </a:solidFill>
              </a:rPr>
              <a:t>.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Виховна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rgbClr val="92D050"/>
                </a:solidFill>
              </a:rPr>
              <a:t>спонукати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учнів</a:t>
            </a:r>
            <a:r>
              <a:rPr lang="ru-RU" sz="2800" dirty="0">
                <a:solidFill>
                  <a:srgbClr val="92D050"/>
                </a:solidFill>
              </a:rPr>
              <a:t> до самоконтролю, </a:t>
            </a:r>
            <a:r>
              <a:rPr lang="ru-RU" sz="2800" dirty="0" err="1">
                <a:solidFill>
                  <a:srgbClr val="92D050"/>
                </a:solidFill>
              </a:rPr>
              <a:t>взаємоконтролю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викликати</a:t>
            </a:r>
            <a:r>
              <a:rPr lang="ru-RU" sz="2800" dirty="0">
                <a:solidFill>
                  <a:srgbClr val="92D050"/>
                </a:solidFill>
              </a:rPr>
              <a:t> потребу в </a:t>
            </a:r>
            <a:r>
              <a:rPr lang="ru-RU" sz="2800" dirty="0" err="1">
                <a:solidFill>
                  <a:srgbClr val="92D050"/>
                </a:solidFill>
              </a:rPr>
              <a:t>обґрунтуванні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своїх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висловлювань</a:t>
            </a:r>
            <a:r>
              <a:rPr lang="ru-RU" sz="28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6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126" y="-131671"/>
            <a:ext cx="6858000" cy="1182625"/>
          </a:xfrm>
        </p:spPr>
        <p:txBody>
          <a:bodyPr/>
          <a:lstStyle/>
          <a:p>
            <a:r>
              <a:rPr lang="uk-UA" b="1" dirty="0" smtClean="0">
                <a:solidFill>
                  <a:srgbClr val="92D050"/>
                </a:solidFill>
              </a:rPr>
              <a:t>Дякую за урок!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907"/>
            <a:ext cx="9144000" cy="51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45" y="1840676"/>
            <a:ext cx="5392140" cy="290653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92D050"/>
                </a:solidFill>
              </a:rPr>
              <a:t/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b="1" i="1" dirty="0">
                <a:solidFill>
                  <a:srgbClr val="92D050"/>
                </a:solidFill>
              </a:rPr>
              <a:t/>
            </a:r>
            <a:br>
              <a:rPr lang="ru-RU" b="1" i="1" dirty="0">
                <a:solidFill>
                  <a:srgbClr val="92D050"/>
                </a:solidFill>
              </a:rPr>
            </a:br>
            <a:r>
              <a:rPr lang="ru-RU" b="1" i="1" dirty="0" smtClean="0">
                <a:solidFill>
                  <a:srgbClr val="92D050"/>
                </a:solidFill>
              </a:rPr>
              <a:t>«</a:t>
            </a:r>
            <a:r>
              <a:rPr lang="ru-RU" b="1" i="1" dirty="0" err="1">
                <a:solidFill>
                  <a:srgbClr val="92D050"/>
                </a:solidFill>
              </a:rPr>
              <a:t>Пам’ятайте</a:t>
            </a:r>
            <a:r>
              <a:rPr lang="ru-RU" b="1" i="1" dirty="0">
                <a:solidFill>
                  <a:srgbClr val="92D050"/>
                </a:solidFill>
              </a:rPr>
              <a:t>, </a:t>
            </a:r>
            <a:r>
              <a:rPr lang="ru-RU" b="1" i="1" dirty="0" err="1">
                <a:solidFill>
                  <a:srgbClr val="92D050"/>
                </a:solidFill>
              </a:rPr>
              <a:t>хочете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навчитися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плавати</a:t>
            </a:r>
            <a:r>
              <a:rPr lang="ru-RU" b="1" i="1" dirty="0">
                <a:solidFill>
                  <a:srgbClr val="92D050"/>
                </a:solidFill>
              </a:rPr>
              <a:t>, </a:t>
            </a:r>
            <a:r>
              <a:rPr lang="ru-RU" b="1" i="1" dirty="0" err="1">
                <a:solidFill>
                  <a:srgbClr val="92D050"/>
                </a:solidFill>
              </a:rPr>
              <a:t>сміливіше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входьте</a:t>
            </a:r>
            <a:r>
              <a:rPr lang="ru-RU" b="1" i="1" dirty="0">
                <a:solidFill>
                  <a:srgbClr val="92D050"/>
                </a:solidFill>
              </a:rPr>
              <a:t> у воду. </a:t>
            </a:r>
            <a:r>
              <a:rPr lang="ru-RU" b="1" i="1" dirty="0" err="1">
                <a:solidFill>
                  <a:srgbClr val="92D050"/>
                </a:solidFill>
              </a:rPr>
              <a:t>Хочете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навчитися</a:t>
            </a:r>
            <a:r>
              <a:rPr lang="ru-RU" b="1" i="1" dirty="0">
                <a:solidFill>
                  <a:srgbClr val="92D050"/>
                </a:solidFill>
              </a:rPr>
              <a:t> математики, </a:t>
            </a:r>
            <a:r>
              <a:rPr lang="ru-RU" b="1" i="1" dirty="0" err="1">
                <a:solidFill>
                  <a:srgbClr val="92D050"/>
                </a:solidFill>
              </a:rPr>
              <a:t>беріться</a:t>
            </a:r>
            <a:r>
              <a:rPr lang="ru-RU" b="1" i="1" dirty="0">
                <a:solidFill>
                  <a:srgbClr val="92D050"/>
                </a:solidFill>
              </a:rPr>
              <a:t> за </a:t>
            </a:r>
            <a:r>
              <a:rPr lang="ru-RU" b="1" i="1" dirty="0" err="1">
                <a:solidFill>
                  <a:srgbClr val="92D050"/>
                </a:solidFill>
              </a:rPr>
              <a:t>завдання</a:t>
            </a:r>
            <a:r>
              <a:rPr lang="ru-RU" b="1" i="1" dirty="0">
                <a:solidFill>
                  <a:srgbClr val="92D050"/>
                </a:solidFill>
              </a:rPr>
              <a:t>. </a:t>
            </a:r>
            <a:r>
              <a:rPr lang="ru-RU" b="1" i="1" dirty="0" err="1">
                <a:solidFill>
                  <a:srgbClr val="92D050"/>
                </a:solidFill>
              </a:rPr>
              <a:t>Кожне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розв’язання</a:t>
            </a:r>
            <a:r>
              <a:rPr lang="ru-RU" b="1" i="1" dirty="0">
                <a:solidFill>
                  <a:srgbClr val="92D050"/>
                </a:solidFill>
              </a:rPr>
              <a:t> є </a:t>
            </a:r>
            <a:r>
              <a:rPr lang="ru-RU" b="1" i="1" dirty="0" err="1">
                <a:solidFill>
                  <a:srgbClr val="92D050"/>
                </a:solidFill>
              </a:rPr>
              <a:t>своєрідним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мистецтвом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пошуку</a:t>
            </a:r>
            <a:r>
              <a:rPr lang="ru-RU" b="1" i="1" dirty="0" smtClean="0">
                <a:solidFill>
                  <a:srgbClr val="92D050"/>
                </a:solidFill>
              </a:rPr>
              <a:t>.»</a:t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b="1" i="1" dirty="0">
                <a:solidFill>
                  <a:srgbClr val="92D050"/>
                </a:solidFill>
              </a:rPr>
              <a:t/>
            </a:r>
            <a:br>
              <a:rPr lang="ru-RU" b="1" i="1" dirty="0">
                <a:solidFill>
                  <a:srgbClr val="92D050"/>
                </a:solidFill>
              </a:rPr>
            </a:br>
            <a:r>
              <a:rPr lang="ru-RU" b="1" i="1" dirty="0" smtClean="0">
                <a:solidFill>
                  <a:srgbClr val="92D050"/>
                </a:solidFill>
              </a:rPr>
              <a:t/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sz="2200" b="1" i="1" dirty="0" smtClean="0">
                <a:solidFill>
                  <a:srgbClr val="92D050"/>
                </a:solidFill>
              </a:rPr>
              <a:t>Михайло </a:t>
            </a:r>
            <a:r>
              <a:rPr lang="ru-RU" sz="2200" b="1" i="1" dirty="0" err="1" smtClean="0">
                <a:solidFill>
                  <a:srgbClr val="92D050"/>
                </a:solidFill>
              </a:rPr>
              <a:t>Пилипович</a:t>
            </a:r>
            <a:r>
              <a:rPr lang="ru-RU" sz="2200" b="1" i="1" dirty="0" smtClean="0">
                <a:solidFill>
                  <a:srgbClr val="92D050"/>
                </a:solidFill>
              </a:rPr>
              <a:t> Кравчук</a:t>
            </a:r>
            <a:endParaRPr lang="ru-RU" sz="2200" b="1" i="1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9" y="2312772"/>
            <a:ext cx="2667000" cy="3543300"/>
          </a:xfrm>
        </p:spPr>
      </p:pic>
    </p:spTree>
    <p:extLst>
      <p:ext uri="{BB962C8B-B14F-4D97-AF65-F5344CB8AC3E}">
        <p14:creationId xmlns:p14="http://schemas.microsoft.com/office/powerpoint/2010/main" val="5409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92D050"/>
                </a:solidFill>
              </a:rPr>
              <a:t>Правила роботи на </a:t>
            </a:r>
            <a:r>
              <a:rPr lang="uk-UA" b="1" i="1" dirty="0" err="1" smtClean="0">
                <a:solidFill>
                  <a:srgbClr val="92D050"/>
                </a:solidFill>
              </a:rPr>
              <a:t>уроці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92D050"/>
                </a:solidFill>
              </a:rPr>
              <a:t>Бути </a:t>
            </a:r>
            <a:r>
              <a:rPr lang="ru-RU" sz="4000" dirty="0" err="1">
                <a:solidFill>
                  <a:srgbClr val="92D050"/>
                </a:solidFill>
              </a:rPr>
              <a:t>активним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 err="1">
                <a:solidFill>
                  <a:srgbClr val="92D050"/>
                </a:solidFill>
              </a:rPr>
              <a:t>Поважати</a:t>
            </a:r>
            <a:r>
              <a:rPr lang="ru-RU" sz="4000" dirty="0">
                <a:solidFill>
                  <a:srgbClr val="92D050"/>
                </a:solidFill>
              </a:rPr>
              <a:t> думку </a:t>
            </a:r>
            <a:r>
              <a:rPr lang="ru-RU" sz="4000" dirty="0" err="1">
                <a:solidFill>
                  <a:srgbClr val="92D050"/>
                </a:solidFill>
              </a:rPr>
              <a:t>товариша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>
                <a:solidFill>
                  <a:srgbClr val="92D050"/>
                </a:solidFill>
              </a:rPr>
              <a:t>Бути </a:t>
            </a:r>
            <a:r>
              <a:rPr lang="ru-RU" sz="4000" dirty="0" err="1">
                <a:solidFill>
                  <a:srgbClr val="92D050"/>
                </a:solidFill>
              </a:rPr>
              <a:t>доброзичливим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>
                <a:solidFill>
                  <a:srgbClr val="92D050"/>
                </a:solidFill>
              </a:rPr>
              <a:t>Не </a:t>
            </a:r>
            <a:r>
              <a:rPr lang="ru-RU" sz="4000" dirty="0" err="1">
                <a:solidFill>
                  <a:srgbClr val="92D050"/>
                </a:solidFill>
              </a:rPr>
              <a:t>перебивати</a:t>
            </a:r>
            <a:r>
              <a:rPr lang="ru-RU" sz="4000" dirty="0">
                <a:solidFill>
                  <a:srgbClr val="92D050"/>
                </a:solidFill>
              </a:rPr>
              <a:t>!</a:t>
            </a:r>
          </a:p>
          <a:p>
            <a:r>
              <a:rPr lang="ru-RU" sz="4000" dirty="0" err="1">
                <a:solidFill>
                  <a:srgbClr val="92D050"/>
                </a:solidFill>
              </a:rPr>
              <a:t>Поважати</a:t>
            </a:r>
            <a:r>
              <a:rPr lang="ru-RU" sz="4000" dirty="0">
                <a:solidFill>
                  <a:srgbClr val="92D050"/>
                </a:solidFill>
              </a:rPr>
              <a:t> правила </a:t>
            </a:r>
            <a:r>
              <a:rPr lang="ru-RU" sz="4000" dirty="0" err="1">
                <a:solidFill>
                  <a:srgbClr val="92D050"/>
                </a:solidFill>
              </a:rPr>
              <a:t>роботи</a:t>
            </a:r>
            <a:r>
              <a:rPr lang="ru-RU" sz="4000" dirty="0">
                <a:solidFill>
                  <a:srgbClr val="92D050"/>
                </a:solidFill>
              </a:rPr>
              <a:t> в </a:t>
            </a:r>
            <a:r>
              <a:rPr lang="ru-RU" sz="4000" dirty="0" err="1" smtClean="0">
                <a:solidFill>
                  <a:srgbClr val="92D050"/>
                </a:solidFill>
              </a:rPr>
              <a:t>класі</a:t>
            </a:r>
            <a:r>
              <a:rPr lang="ru-RU" sz="4000" dirty="0" smtClean="0">
                <a:solidFill>
                  <a:srgbClr val="92D050"/>
                </a:solidFill>
              </a:rPr>
              <a:t>.</a:t>
            </a:r>
            <a:endParaRPr lang="ru-RU" sz="4000" dirty="0">
              <a:solidFill>
                <a:srgbClr val="92D050"/>
              </a:solidFill>
            </a:endParaRPr>
          </a:p>
          <a:p>
            <a:r>
              <a:rPr lang="ru-RU" sz="4000" dirty="0" err="1">
                <a:solidFill>
                  <a:srgbClr val="92D050"/>
                </a:solidFill>
              </a:rPr>
              <a:t>Нікого</a:t>
            </a:r>
            <a:r>
              <a:rPr lang="ru-RU" sz="4000" dirty="0">
                <a:solidFill>
                  <a:srgbClr val="92D050"/>
                </a:solidFill>
              </a:rPr>
              <a:t> не </a:t>
            </a:r>
            <a:r>
              <a:rPr lang="ru-RU" sz="4000" dirty="0" err="1">
                <a:solidFill>
                  <a:srgbClr val="92D050"/>
                </a:solidFill>
              </a:rPr>
              <a:t>засуджувати</a:t>
            </a:r>
            <a:r>
              <a:rPr lang="ru-RU" sz="4000" dirty="0">
                <a:solidFill>
                  <a:srgbClr val="92D050"/>
                </a:solidFill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</a:rPr>
              <a:t>1 </a:t>
            </a:r>
            <a:r>
              <a:rPr lang="ru-RU" sz="3600" b="1" dirty="0" err="1" smtClean="0">
                <a:solidFill>
                  <a:srgbClr val="92D050"/>
                </a:solidFill>
              </a:rPr>
              <a:t>Етап</a:t>
            </a:r>
            <a:r>
              <a:rPr lang="ru-RU" sz="3600" b="1" dirty="0" smtClean="0">
                <a:solidFill>
                  <a:srgbClr val="92D050"/>
                </a:solidFill>
              </a:rPr>
              <a:t>     «</a:t>
            </a:r>
            <a:r>
              <a:rPr lang="ru-RU" sz="3600" b="1" dirty="0" err="1" smtClean="0">
                <a:solidFill>
                  <a:srgbClr val="92D050"/>
                </a:solidFill>
              </a:rPr>
              <a:t>Збираємо</a:t>
            </a:r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b="1" dirty="0">
                <a:solidFill>
                  <a:srgbClr val="92D050"/>
                </a:solidFill>
              </a:rPr>
              <a:t>рюкзаки</a:t>
            </a:r>
            <a:r>
              <a:rPr lang="ru-RU" sz="3600" b="1" dirty="0" smtClean="0">
                <a:solidFill>
                  <a:srgbClr val="92D050"/>
                </a:solidFill>
              </a:rPr>
              <a:t>»</a:t>
            </a:r>
            <a:endParaRPr lang="ru-RU" sz="3600" b="1" dirty="0">
              <a:solidFill>
                <a:srgbClr val="92D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-15546"/>
            <a:ext cx="2190750" cy="3609975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39883"/>
              </p:ext>
            </p:extLst>
          </p:nvPr>
        </p:nvGraphicFramePr>
        <p:xfrm>
          <a:off x="158381" y="2163413"/>
          <a:ext cx="6324604" cy="459174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62302">
                  <a:extLst>
                    <a:ext uri="{9D8B030D-6E8A-4147-A177-3AD203B41FA5}">
                      <a16:colId xmlns:a16="http://schemas.microsoft.com/office/drawing/2014/main" val="1005465718"/>
                    </a:ext>
                  </a:extLst>
                </a:gridCol>
                <a:gridCol w="3162302">
                  <a:extLst>
                    <a:ext uri="{9D8B030D-6E8A-4147-A177-3AD203B41FA5}">
                      <a16:colId xmlns:a16="http://schemas.microsoft.com/office/drawing/2014/main" val="3946903424"/>
                    </a:ext>
                  </a:extLst>
                </a:gridCol>
              </a:tblGrid>
              <a:tr h="157959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Скількома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відрізками можна сполучити точки М і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(Багатьма)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 одиниці довжини ви знаєте?</a:t>
                      </a:r>
                    </a:p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(мм; кг;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л; км)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579256"/>
                  </a:ext>
                </a:extLst>
              </a:tr>
              <a:tr h="157959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метрів в кілометрі?</a:t>
                      </a:r>
                      <a:b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(1км = 100м) 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має пряма початок і кінець?</a:t>
                      </a:r>
                      <a:b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(Пряма не має ні початку ні кінця)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518464"/>
                  </a:ext>
                </a:extLst>
              </a:tr>
              <a:tr h="1430904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сантиметрів в дециметрі?</a:t>
                      </a:r>
                      <a:b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(1см = 10дм)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перетинаються: </a:t>
                      </a:r>
                    </a:p>
                    <a:p>
                      <a:r>
                        <a:rPr lang="uk-UA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 М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uk-UA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відрізок 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Промінь ОТ і відрізок </a:t>
                      </a:r>
                      <a:r>
                        <a:rPr lang="en-US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  <a:p>
                      <a:r>
                        <a:rPr lang="uk-UA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Промінь ОТ і пряма </a:t>
                      </a:r>
                      <a:r>
                        <a:rPr lang="en-US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uk-UA" sz="2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968468"/>
                  </a:ext>
                </a:extLst>
              </a:tr>
            </a:tbl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1139735" y="1292439"/>
            <a:ext cx="7886700" cy="99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92D050"/>
                </a:solidFill>
              </a:rPr>
              <a:t>ДИВИСЬ НЕ ПОМИЛИСЬ!</a:t>
            </a:r>
            <a:endParaRPr lang="ru-RU" sz="3600" b="1" dirty="0">
              <a:solidFill>
                <a:srgbClr val="92D05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026435" y="3749040"/>
            <a:ext cx="0" cy="30044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82987" y="3749040"/>
            <a:ext cx="26610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82987" y="5316582"/>
            <a:ext cx="25434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82987" y="6753497"/>
            <a:ext cx="25434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875270" y="5421915"/>
            <a:ext cx="640080" cy="888274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75269" y="5251268"/>
            <a:ext cx="3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uk-UA" dirty="0"/>
          </a:p>
        </p:txBody>
      </p:sp>
      <p:sp>
        <p:nvSpPr>
          <p:cNvPr id="31" name="TextBox 30"/>
          <p:cNvSpPr txBox="1"/>
          <p:nvPr/>
        </p:nvSpPr>
        <p:spPr>
          <a:xfrm>
            <a:off x="8515350" y="6058008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uk-UA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766560" y="5721531"/>
            <a:ext cx="1046933" cy="144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3433" y="5536865"/>
            <a:ext cx="3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>
            <a:off x="7393170" y="5458424"/>
            <a:ext cx="32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uk-UA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290026" y="6058008"/>
            <a:ext cx="905284" cy="369332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82074" y="6347177"/>
            <a:ext cx="48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uk-UA" dirty="0"/>
          </a:p>
        </p:txBody>
      </p:sp>
      <p:sp>
        <p:nvSpPr>
          <p:cNvPr id="40" name="TextBox 39"/>
          <p:cNvSpPr txBox="1"/>
          <p:nvPr/>
        </p:nvSpPr>
        <p:spPr>
          <a:xfrm>
            <a:off x="7235188" y="6080498"/>
            <a:ext cx="27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uk-UA" dirty="0"/>
          </a:p>
        </p:txBody>
      </p:sp>
      <p:sp>
        <p:nvSpPr>
          <p:cNvPr id="42" name="TextBox 41"/>
          <p:cNvSpPr txBox="1"/>
          <p:nvPr/>
        </p:nvSpPr>
        <p:spPr>
          <a:xfrm>
            <a:off x="6470943" y="3747385"/>
            <a:ext cx="254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Чи можна на координатному промені </a:t>
            </a:r>
            <a:r>
              <a:rPr lang="en-US" sz="2000" dirty="0" smtClean="0"/>
              <a:t>OX </a:t>
            </a:r>
            <a:r>
              <a:rPr lang="uk-UA" sz="2000" dirty="0" smtClean="0"/>
              <a:t>відкласти одиничний відрізок мільйон разів? </a:t>
            </a:r>
            <a:r>
              <a:rPr lang="uk-UA" sz="2000" b="1" dirty="0" smtClean="0"/>
              <a:t>(Ні)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5526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78478" y="0"/>
            <a:ext cx="7886700" cy="99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4148" y="255042"/>
            <a:ext cx="7886700" cy="99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solidFill>
                  <a:srgbClr val="92D050"/>
                </a:solidFill>
              </a:rPr>
              <a:t>Розв</a:t>
            </a:r>
            <a:r>
              <a:rPr lang="en-US" sz="3600" b="1" dirty="0" smtClean="0">
                <a:solidFill>
                  <a:srgbClr val="92D050"/>
                </a:solidFill>
              </a:rPr>
              <a:t>’</a:t>
            </a:r>
            <a:r>
              <a:rPr lang="uk-UA" sz="3600" b="1" dirty="0" err="1" smtClean="0">
                <a:solidFill>
                  <a:srgbClr val="92D050"/>
                </a:solidFill>
              </a:rPr>
              <a:t>яжіть</a:t>
            </a:r>
            <a:r>
              <a:rPr lang="uk-UA" sz="3600" b="1" dirty="0" smtClean="0">
                <a:solidFill>
                  <a:srgbClr val="92D050"/>
                </a:solidFill>
              </a:rPr>
              <a:t> задачі</a:t>
            </a:r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18" y="1176882"/>
            <a:ext cx="8595360" cy="60016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uk-UA" sz="2400" dirty="0" smtClean="0">
              <a:ln w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n w="0"/>
              </a:rPr>
              <a:t>На відрізку АВ завдовжки 41 см позначено точки С і </a:t>
            </a:r>
            <a:r>
              <a:rPr lang="en-US" sz="2400" dirty="0" smtClean="0">
                <a:ln w="0"/>
              </a:rPr>
              <a:t>D</a:t>
            </a:r>
            <a:r>
              <a:rPr lang="uk-UA" sz="2400" dirty="0">
                <a:ln w="0"/>
              </a:rPr>
              <a:t> </a:t>
            </a:r>
            <a:r>
              <a:rPr lang="uk-UA" sz="2400" dirty="0" smtClean="0">
                <a:ln w="0"/>
              </a:rPr>
              <a:t>так, що А</a:t>
            </a:r>
            <a:r>
              <a:rPr lang="en-US" sz="2400" dirty="0" smtClean="0">
                <a:ln w="0"/>
              </a:rPr>
              <a:t>D = 29</a:t>
            </a:r>
            <a:r>
              <a:rPr lang="uk-UA" sz="2400" dirty="0" smtClean="0">
                <a:ln w="0"/>
              </a:rPr>
              <a:t>см, ВС = 18см. Знайди довжину відрізка С</a:t>
            </a:r>
            <a:r>
              <a:rPr lang="en-US" sz="2400" dirty="0" smtClean="0">
                <a:ln w="0"/>
              </a:rPr>
              <a:t>D</a:t>
            </a:r>
            <a:r>
              <a:rPr lang="uk-UA" sz="2400" dirty="0" smtClean="0">
                <a:ln w="0"/>
              </a:rPr>
              <a:t>.</a:t>
            </a:r>
          </a:p>
          <a:p>
            <a:r>
              <a:rPr lang="uk-UA" sz="2400" dirty="0">
                <a:ln w="0"/>
              </a:rPr>
              <a:t> </a:t>
            </a:r>
            <a:r>
              <a:rPr lang="uk-UA" sz="2400" dirty="0" smtClean="0">
                <a:ln w="0"/>
              </a:rPr>
              <a:t>       </a:t>
            </a:r>
            <a:endParaRPr lang="uk-UA" sz="2400" dirty="0">
              <a:ln w="0"/>
            </a:endParaRPr>
          </a:p>
          <a:p>
            <a:r>
              <a:rPr lang="uk-UA" sz="2400" dirty="0" smtClean="0">
                <a:ln w="0"/>
              </a:rPr>
              <a:t>                    </a:t>
            </a:r>
            <a:r>
              <a:rPr lang="en-US" sz="2400" dirty="0" smtClean="0">
                <a:ln w="0"/>
              </a:rPr>
              <a:t>       </a:t>
            </a:r>
            <a:r>
              <a:rPr lang="uk-UA" sz="2400" dirty="0" smtClean="0">
                <a:ln w="0"/>
              </a:rPr>
              <a:t>          А                                  С       </a:t>
            </a:r>
            <a:r>
              <a:rPr lang="en-US" sz="2400" dirty="0" smtClean="0">
                <a:ln w="0"/>
              </a:rPr>
              <a:t>D               B  </a:t>
            </a:r>
            <a:r>
              <a:rPr lang="uk-UA" sz="2400" dirty="0" smtClean="0">
                <a:ln w="0"/>
              </a:rPr>
              <a:t>     </a:t>
            </a:r>
          </a:p>
          <a:p>
            <a:pPr marL="457200" indent="-457200">
              <a:buAutoNum type="arabicPeriod" startAt="2"/>
            </a:pPr>
            <a:r>
              <a:rPr lang="uk-UA" sz="2400" dirty="0" smtClean="0">
                <a:ln w="0"/>
              </a:rPr>
              <a:t>На малюнку зображено шкалу спідометра. Яка швидкість </a:t>
            </a:r>
          </a:p>
          <a:p>
            <a:r>
              <a:rPr lang="uk-UA" sz="2400" dirty="0" smtClean="0">
                <a:ln w="0"/>
              </a:rPr>
              <a:t>       автобуса в даний момент ?                                </a:t>
            </a:r>
          </a:p>
          <a:p>
            <a:endParaRPr lang="uk-UA" sz="2400" dirty="0">
              <a:ln w="0"/>
            </a:endParaRPr>
          </a:p>
          <a:p>
            <a:endParaRPr lang="uk-UA" sz="2400" dirty="0" smtClean="0">
              <a:ln w="0"/>
            </a:endParaRPr>
          </a:p>
          <a:p>
            <a:endParaRPr lang="uk-UA" sz="2400" dirty="0">
              <a:ln w="0"/>
            </a:endParaRPr>
          </a:p>
          <a:p>
            <a:endParaRPr lang="uk-UA" sz="2400" dirty="0" smtClean="0">
              <a:ln w="0"/>
            </a:endParaRPr>
          </a:p>
          <a:p>
            <a:endParaRPr lang="uk-UA" sz="2400" dirty="0">
              <a:ln w="0"/>
            </a:endParaRPr>
          </a:p>
          <a:p>
            <a:r>
              <a:rPr lang="uk-UA" sz="2400" dirty="0" smtClean="0">
                <a:ln w="0"/>
              </a:rPr>
              <a:t>3.   </a:t>
            </a:r>
            <a:r>
              <a:rPr lang="uk-UA" sz="2400" dirty="0" smtClean="0"/>
              <a:t>На </a:t>
            </a:r>
            <a:r>
              <a:rPr lang="uk-UA" sz="2400" dirty="0"/>
              <a:t>малюнку </a:t>
            </a:r>
            <a:r>
              <a:rPr lang="en-US" sz="2400" dirty="0"/>
              <a:t>PN </a:t>
            </a:r>
            <a:r>
              <a:rPr lang="uk-UA" sz="2400" dirty="0"/>
              <a:t>= 40 см, </a:t>
            </a:r>
            <a:r>
              <a:rPr lang="en-US" sz="2400" dirty="0"/>
              <a:t>QN </a:t>
            </a:r>
            <a:r>
              <a:rPr lang="ru-RU" sz="2400" dirty="0"/>
              <a:t>= 23 см, </a:t>
            </a:r>
            <a:r>
              <a:rPr lang="en-US" sz="2400" dirty="0"/>
              <a:t>MQ </a:t>
            </a:r>
            <a:r>
              <a:rPr lang="uk-UA" sz="2400" dirty="0"/>
              <a:t>= 38 см. Знайди </a:t>
            </a:r>
            <a:r>
              <a:rPr lang="uk-UA" sz="2400" dirty="0" smtClean="0"/>
              <a:t> 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довжини </a:t>
            </a:r>
            <a:r>
              <a:rPr lang="uk-UA" sz="2400" dirty="0"/>
              <a:t>відрізків </a:t>
            </a:r>
            <a:r>
              <a:rPr lang="en-US" sz="2400" dirty="0"/>
              <a:t>PQ</a:t>
            </a:r>
            <a:r>
              <a:rPr lang="uk-UA" sz="2400" dirty="0"/>
              <a:t>, </a:t>
            </a:r>
            <a:r>
              <a:rPr lang="en-US" sz="2400" dirty="0"/>
              <a:t>MP</a:t>
            </a:r>
            <a:r>
              <a:rPr lang="uk-UA" sz="2400" dirty="0"/>
              <a:t>.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</a:t>
            </a:r>
            <a:r>
              <a:rPr lang="en-US" sz="2400" dirty="0" smtClean="0"/>
              <a:t>M</a:t>
            </a:r>
            <a:r>
              <a:rPr lang="uk-UA" sz="2400" dirty="0" smtClean="0"/>
              <a:t>    </a:t>
            </a:r>
            <a:r>
              <a:rPr lang="en-US" sz="2400" dirty="0" smtClean="0"/>
              <a:t>                 </a:t>
            </a:r>
            <a:r>
              <a:rPr lang="uk-UA" sz="2400" dirty="0" smtClean="0"/>
              <a:t>          </a:t>
            </a:r>
            <a:r>
              <a:rPr lang="en-US" sz="2400" dirty="0" smtClean="0"/>
              <a:t> </a:t>
            </a:r>
            <a:r>
              <a:rPr lang="en-US" sz="2400" dirty="0"/>
              <a:t>P              </a:t>
            </a:r>
            <a:r>
              <a:rPr lang="en-US" sz="2400" dirty="0" smtClean="0"/>
              <a:t> </a:t>
            </a:r>
            <a:r>
              <a:rPr lang="en-US" sz="2400" dirty="0"/>
              <a:t>Q                 </a:t>
            </a:r>
            <a:r>
              <a:rPr lang="uk-UA" sz="2400" dirty="0" smtClean="0"/>
              <a:t>     </a:t>
            </a:r>
            <a:r>
              <a:rPr lang="en-US" sz="2400" dirty="0" smtClean="0"/>
              <a:t> </a:t>
            </a:r>
            <a:r>
              <a:rPr lang="en-US" sz="2400" dirty="0"/>
              <a:t>N</a:t>
            </a:r>
          </a:p>
          <a:p>
            <a:endParaRPr lang="uk-UA" sz="2400" dirty="0" smtClean="0">
              <a:ln w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9818" y="-407739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2 </a:t>
            </a:r>
            <a:r>
              <a:rPr lang="ru-RU" sz="4000" b="1" dirty="0" err="1" smtClean="0">
                <a:solidFill>
                  <a:srgbClr val="92D050"/>
                </a:solidFill>
              </a:rPr>
              <a:t>Етап</a:t>
            </a:r>
            <a:r>
              <a:rPr lang="ru-RU" sz="4000" b="1" dirty="0" smtClean="0">
                <a:solidFill>
                  <a:srgbClr val="92D050"/>
                </a:solidFill>
              </a:rPr>
              <a:t> «</a:t>
            </a:r>
            <a:r>
              <a:rPr lang="ru-RU" sz="4000" b="1" dirty="0" err="1" smtClean="0">
                <a:solidFill>
                  <a:srgbClr val="92D050"/>
                </a:solidFill>
              </a:rPr>
              <a:t>Вирушаємо</a:t>
            </a:r>
            <a:r>
              <a:rPr lang="ru-RU" sz="4000" b="1" dirty="0" smtClean="0">
                <a:solidFill>
                  <a:srgbClr val="92D050"/>
                </a:solidFill>
              </a:rPr>
              <a:t> </a:t>
            </a:r>
            <a:r>
              <a:rPr lang="ru-RU" sz="4000" b="1" dirty="0">
                <a:solidFill>
                  <a:srgbClr val="92D050"/>
                </a:solidFill>
              </a:rPr>
              <a:t>у </a:t>
            </a:r>
            <a:r>
              <a:rPr lang="ru-RU" sz="4000" b="1" dirty="0" err="1">
                <a:solidFill>
                  <a:srgbClr val="92D050"/>
                </a:solidFill>
              </a:rPr>
              <a:t>подорож</a:t>
            </a:r>
            <a:r>
              <a:rPr lang="ru-RU" sz="4000" b="1" dirty="0">
                <a:solidFill>
                  <a:srgbClr val="92D050"/>
                </a:solidFill>
              </a:rPr>
              <a:t>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19549" y="2551791"/>
            <a:ext cx="3095897" cy="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60521" y="2551791"/>
            <a:ext cx="1763486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81" y="3396343"/>
            <a:ext cx="2397628" cy="2197826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640283" y="3945169"/>
            <a:ext cx="875212" cy="663288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19549" y="6401900"/>
            <a:ext cx="3344092" cy="13063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77889" y="6428026"/>
            <a:ext cx="2913017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92D050"/>
                </a:solidFill>
              </a:rPr>
              <a:t>Маршрутний</a:t>
            </a:r>
            <a:r>
              <a:rPr lang="ru-RU" sz="4000" b="1" dirty="0" smtClean="0">
                <a:solidFill>
                  <a:srgbClr val="92D050"/>
                </a:solidFill>
              </a:rPr>
              <a:t> лист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" y="2077912"/>
            <a:ext cx="9143350" cy="4780088"/>
          </a:xfrm>
        </p:spPr>
      </p:pic>
    </p:spTree>
    <p:extLst>
      <p:ext uri="{BB962C8B-B14F-4D97-AF65-F5344CB8AC3E}">
        <p14:creationId xmlns:p14="http://schemas.microsoft.com/office/powerpoint/2010/main" val="32205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268" y="-287382"/>
            <a:ext cx="7940584" cy="1272678"/>
          </a:xfrm>
        </p:spPr>
        <p:txBody>
          <a:bodyPr/>
          <a:lstStyle/>
          <a:p>
            <a:r>
              <a:rPr lang="ru-RU" b="1" dirty="0" err="1" smtClean="0">
                <a:solidFill>
                  <a:srgbClr val="92D050"/>
                </a:solidFill>
              </a:rPr>
              <a:t>Щасливої</a:t>
            </a:r>
            <a:r>
              <a:rPr lang="ru-RU" b="1" dirty="0" smtClean="0">
                <a:solidFill>
                  <a:srgbClr val="92D050"/>
                </a:solidFill>
              </a:rPr>
              <a:t> дороги!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268"/>
            <a:ext cx="9144000" cy="61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423566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3 </a:t>
            </a:r>
            <a:r>
              <a:rPr lang="ru-RU" b="1" dirty="0" err="1" smtClean="0">
                <a:solidFill>
                  <a:srgbClr val="92D050"/>
                </a:solidFill>
              </a:rPr>
              <a:t>Етап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rgbClr val="92D050"/>
                </a:solidFill>
              </a:rPr>
              <a:t>«</a:t>
            </a:r>
            <a:r>
              <a:rPr lang="ru-RU" b="1" dirty="0" err="1" smtClean="0">
                <a:solidFill>
                  <a:srgbClr val="92D050"/>
                </a:solidFill>
              </a:rPr>
              <a:t>Лімпопо</a:t>
            </a:r>
            <a:r>
              <a:rPr lang="ru-RU" b="1" dirty="0" smtClean="0">
                <a:solidFill>
                  <a:srgbClr val="92D050"/>
                </a:solidFill>
              </a:rPr>
              <a:t>»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0" y="901997"/>
            <a:ext cx="86982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300" dirty="0" smtClean="0"/>
          </a:p>
          <a:p>
            <a:pPr marL="0" indent="0">
              <a:buNone/>
            </a:pPr>
            <a:endParaRPr lang="uk-UA" sz="2300" dirty="0" smtClean="0"/>
          </a:p>
          <a:p>
            <a:pPr marL="457200" indent="-457200">
              <a:buAutoNum type="arabicPeriod"/>
            </a:pPr>
            <a:r>
              <a:rPr lang="ru-RU" sz="2300" dirty="0" err="1" smtClean="0"/>
              <a:t>Координатний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промінь</a:t>
            </a:r>
            <a:r>
              <a:rPr lang="ru-RU" sz="2300" dirty="0" smtClean="0"/>
              <a:t> </a:t>
            </a:r>
            <a:r>
              <a:rPr lang="ru-RU" sz="2300" dirty="0" err="1" smtClean="0"/>
              <a:t>спрямовано</a:t>
            </a:r>
            <a:r>
              <a:rPr lang="ru-RU" sz="2300" dirty="0" smtClean="0"/>
              <a:t> </a:t>
            </a:r>
            <a:r>
              <a:rPr lang="ru-RU" sz="2300" dirty="0" err="1" smtClean="0"/>
              <a:t>вздовж</a:t>
            </a:r>
            <a:r>
              <a:rPr lang="ru-RU" sz="2300" dirty="0" smtClean="0"/>
              <a:t> </a:t>
            </a:r>
            <a:r>
              <a:rPr lang="ru-RU" sz="2300" dirty="0" err="1" smtClean="0"/>
              <a:t>кліток</a:t>
            </a:r>
            <a:r>
              <a:rPr lang="ru-RU" sz="2300" dirty="0" smtClean="0"/>
              <a:t> </a:t>
            </a:r>
            <a:r>
              <a:rPr lang="ru-RU" sz="2300" dirty="0" err="1" smtClean="0"/>
              <a:t>тварин</a:t>
            </a:r>
            <a:r>
              <a:rPr lang="ru-RU" sz="2300" dirty="0" smtClean="0"/>
              <a:t>. </a:t>
            </a:r>
            <a:r>
              <a:rPr lang="ru-RU" sz="2300" dirty="0" err="1" smtClean="0"/>
              <a:t>Довжина</a:t>
            </a:r>
            <a:r>
              <a:rPr lang="ru-RU" sz="2300" dirty="0" smtClean="0"/>
              <a:t> </a:t>
            </a:r>
            <a:r>
              <a:rPr lang="ru-RU" sz="2300" dirty="0" err="1" smtClean="0"/>
              <a:t>одиничного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відрізка</a:t>
            </a:r>
            <a:r>
              <a:rPr lang="ru-RU" sz="2300" dirty="0" smtClean="0"/>
              <a:t> </a:t>
            </a:r>
            <a:r>
              <a:rPr lang="ru-RU" sz="2300" dirty="0" err="1" smtClean="0"/>
              <a:t>дорівнює</a:t>
            </a:r>
            <a:r>
              <a:rPr lang="ru-RU" sz="2300" dirty="0" smtClean="0"/>
              <a:t> 3м і </a:t>
            </a:r>
            <a:r>
              <a:rPr lang="ru-RU" sz="2300" dirty="0" err="1" smtClean="0"/>
              <a:t>відповідає</a:t>
            </a:r>
            <a:r>
              <a:rPr lang="ru-RU" sz="2300" dirty="0" smtClean="0"/>
              <a:t> </a:t>
            </a:r>
            <a:r>
              <a:rPr lang="ru-RU" sz="2300" dirty="0" err="1" smtClean="0"/>
              <a:t>довжині</a:t>
            </a:r>
            <a:r>
              <a:rPr lang="ru-RU" sz="2300" dirty="0" smtClean="0"/>
              <a:t> </a:t>
            </a:r>
            <a:r>
              <a:rPr lang="ru-RU" sz="2300" dirty="0" err="1" smtClean="0"/>
              <a:t>клітки</a:t>
            </a:r>
            <a:r>
              <a:rPr lang="ru-RU" sz="2300" dirty="0" smtClean="0"/>
              <a:t>. </a:t>
            </a:r>
            <a:r>
              <a:rPr lang="ru-RU" sz="2300" dirty="0" err="1" smtClean="0"/>
              <a:t>Клітка</a:t>
            </a:r>
            <a:r>
              <a:rPr lang="ru-RU" sz="2300" dirty="0" smtClean="0"/>
              <a:t> </a:t>
            </a:r>
            <a:r>
              <a:rPr lang="ru-RU" sz="2300" dirty="0" err="1" smtClean="0"/>
              <a:t>мавпи</a:t>
            </a:r>
            <a:r>
              <a:rPr lang="ru-RU" sz="2300" dirty="0" smtClean="0"/>
              <a:t> </a:t>
            </a:r>
            <a:r>
              <a:rPr lang="ru-RU" sz="2300" dirty="0" err="1" smtClean="0"/>
              <a:t>знаходиться</a:t>
            </a:r>
            <a:r>
              <a:rPr lang="ru-RU" sz="2300" dirty="0" smtClean="0"/>
              <a:t> в </a:t>
            </a:r>
            <a:r>
              <a:rPr lang="ru-RU" sz="2300" dirty="0" err="1" smtClean="0"/>
              <a:t>т.М</a:t>
            </a:r>
            <a:r>
              <a:rPr lang="ru-RU" sz="2300" dirty="0" smtClean="0"/>
              <a:t> (37), а лева в т. </a:t>
            </a:r>
            <a:r>
              <a:rPr lang="en-US" sz="2300" dirty="0" smtClean="0"/>
              <a:t>L</a:t>
            </a:r>
            <a:r>
              <a:rPr lang="ru-RU" sz="2300" dirty="0" smtClean="0"/>
              <a:t> (40). Яка </a:t>
            </a:r>
            <a:r>
              <a:rPr lang="ru-RU" sz="2300" dirty="0" err="1" smtClean="0"/>
              <a:t>довжина</a:t>
            </a:r>
            <a:r>
              <a:rPr lang="ru-RU" sz="2300" dirty="0" smtClean="0"/>
              <a:t> </a:t>
            </a:r>
            <a:r>
              <a:rPr lang="ru-RU" sz="2300" dirty="0" err="1" smtClean="0"/>
              <a:t>відрізка</a:t>
            </a:r>
            <a:r>
              <a:rPr lang="ru-RU" sz="2300" dirty="0" smtClean="0"/>
              <a:t> М</a:t>
            </a:r>
            <a:r>
              <a:rPr lang="en-US" sz="2300" dirty="0" smtClean="0"/>
              <a:t>L</a:t>
            </a:r>
            <a:r>
              <a:rPr lang="ru-RU" sz="2300" dirty="0" smtClean="0"/>
              <a:t>?</a:t>
            </a:r>
          </a:p>
          <a:p>
            <a:pPr marL="457200" indent="-457200">
              <a:buAutoNum type="arabicPeriod"/>
            </a:pPr>
            <a:r>
              <a:rPr lang="ru-RU" sz="2300" dirty="0" smtClean="0"/>
              <a:t>Кролик Кеша </a:t>
            </a:r>
            <a:r>
              <a:rPr lang="ru-RU" sz="2300" dirty="0" err="1" smtClean="0"/>
              <a:t>стрибає</a:t>
            </a:r>
            <a:r>
              <a:rPr lang="ru-RU" sz="2300" dirty="0" smtClean="0"/>
              <a:t> </a:t>
            </a:r>
            <a:r>
              <a:rPr lang="ru-RU" sz="2300" dirty="0" err="1" smtClean="0"/>
              <a:t>вздовж</a:t>
            </a:r>
            <a:r>
              <a:rPr lang="ru-RU" sz="2300" dirty="0" smtClean="0"/>
              <a:t> координатного </a:t>
            </a:r>
            <a:r>
              <a:rPr lang="ru-RU" sz="2300" dirty="0" err="1" smtClean="0"/>
              <a:t>променя</a:t>
            </a:r>
            <a:r>
              <a:rPr lang="ru-RU" sz="2300" dirty="0" smtClean="0"/>
              <a:t>. За один </a:t>
            </a:r>
            <a:r>
              <a:rPr lang="ru-RU" sz="2300" dirty="0" err="1" smtClean="0"/>
              <a:t>стрибок</a:t>
            </a:r>
            <a:r>
              <a:rPr lang="ru-RU" sz="2300" dirty="0" smtClean="0"/>
              <a:t> </a:t>
            </a:r>
            <a:r>
              <a:rPr lang="ru-RU" sz="2300" dirty="0" err="1" smtClean="0"/>
              <a:t>він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переміщається</a:t>
            </a:r>
            <a:r>
              <a:rPr lang="ru-RU" sz="2300" dirty="0" smtClean="0"/>
              <a:t> на три </a:t>
            </a:r>
            <a:r>
              <a:rPr lang="ru-RU" sz="2300" dirty="0" err="1" smtClean="0"/>
              <a:t>одиничних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відрізки</a:t>
            </a:r>
            <a:r>
              <a:rPr lang="ru-RU" sz="2300" dirty="0" smtClean="0"/>
              <a:t> </a:t>
            </a:r>
            <a:r>
              <a:rPr lang="ru-RU" sz="2300" dirty="0" err="1" smtClean="0"/>
              <a:t>праворуч</a:t>
            </a:r>
            <a:r>
              <a:rPr lang="ru-RU" sz="2300" dirty="0" smtClean="0"/>
              <a:t>. За </a:t>
            </a:r>
            <a:r>
              <a:rPr lang="ru-RU" sz="2300" dirty="0" err="1" smtClean="0"/>
              <a:t>скільки</a:t>
            </a:r>
            <a:r>
              <a:rPr lang="ru-RU" sz="2300" dirty="0" smtClean="0"/>
              <a:t> </a:t>
            </a:r>
            <a:r>
              <a:rPr lang="ru-RU" sz="2300" dirty="0" err="1" smtClean="0"/>
              <a:t>стрибків</a:t>
            </a:r>
            <a:r>
              <a:rPr lang="ru-RU" sz="2300" dirty="0" smtClean="0"/>
              <a:t> </a:t>
            </a:r>
            <a:r>
              <a:rPr lang="ru-RU" sz="2300" dirty="0" err="1" smtClean="0"/>
              <a:t>він</a:t>
            </a:r>
            <a:r>
              <a:rPr lang="ru-RU" sz="2300" dirty="0" smtClean="0"/>
              <a:t> </a:t>
            </a:r>
            <a:r>
              <a:rPr lang="ru-RU" sz="2300" dirty="0" smtClean="0"/>
              <a:t>з т. </a:t>
            </a:r>
            <a:r>
              <a:rPr lang="en-US" sz="2300" dirty="0" smtClean="0"/>
              <a:t>Q</a:t>
            </a:r>
            <a:r>
              <a:rPr lang="uk-UA" sz="2300" dirty="0" smtClean="0"/>
              <a:t> (98) </a:t>
            </a:r>
            <a:r>
              <a:rPr lang="uk-UA" sz="2300" dirty="0" smtClean="0"/>
              <a:t>потрапить </a:t>
            </a:r>
            <a:r>
              <a:rPr lang="uk-UA" sz="2300" dirty="0" smtClean="0"/>
              <a:t>в т. А (113).</a:t>
            </a:r>
          </a:p>
          <a:p>
            <a:pPr marL="457200" indent="-457200">
              <a:buAutoNum type="arabicPeriod"/>
            </a:pPr>
            <a:r>
              <a:rPr lang="uk-UA" sz="2300" dirty="0" smtClean="0"/>
              <a:t>На координатному промені клітка з тигром знаходиться в точці        Т(12), а ведмедя в точці </a:t>
            </a:r>
            <a:r>
              <a:rPr lang="en-US" sz="2300" dirty="0"/>
              <a:t>V</a:t>
            </a:r>
            <a:r>
              <a:rPr lang="uk-UA" sz="2300" dirty="0" smtClean="0"/>
              <a:t> (17). Довжина відрізка Т</a:t>
            </a:r>
            <a:r>
              <a:rPr lang="en-US" sz="2300" dirty="0" smtClean="0"/>
              <a:t>V </a:t>
            </a:r>
            <a:r>
              <a:rPr lang="uk-UA" sz="2300" dirty="0" smtClean="0"/>
              <a:t>= 25 см. Знайдіть довжину одиничного відрізка цього координатного </a:t>
            </a:r>
            <a:r>
              <a:rPr lang="uk-UA" sz="2300" dirty="0" err="1" smtClean="0"/>
              <a:t>променя</a:t>
            </a:r>
            <a:r>
              <a:rPr lang="uk-UA" sz="2300" dirty="0" smtClean="0"/>
              <a:t>?</a:t>
            </a:r>
          </a:p>
          <a:p>
            <a:pPr marL="457200" indent="-457200">
              <a:buAutoNum type="arabicPeriod"/>
            </a:pPr>
            <a:r>
              <a:rPr lang="uk-UA" sz="2300" dirty="0" smtClean="0"/>
              <a:t>Клітка </a:t>
            </a:r>
            <a:r>
              <a:rPr lang="uk-UA" sz="2300" dirty="0" smtClean="0"/>
              <a:t>Лами </a:t>
            </a:r>
            <a:r>
              <a:rPr lang="en-US" sz="2300" dirty="0" smtClean="0"/>
              <a:t>(L</a:t>
            </a:r>
            <a:r>
              <a:rPr lang="en-US" sz="2300" dirty="0" smtClean="0"/>
              <a:t>)</a:t>
            </a:r>
            <a:r>
              <a:rPr lang="uk-UA" sz="2300" dirty="0"/>
              <a:t> </a:t>
            </a:r>
            <a:r>
              <a:rPr lang="uk-UA" sz="2300" dirty="0" smtClean="0"/>
              <a:t>розміщена</a:t>
            </a:r>
            <a:r>
              <a:rPr lang="en-US" sz="2300" dirty="0" smtClean="0"/>
              <a:t> </a:t>
            </a:r>
            <a:r>
              <a:rPr lang="uk-UA" sz="2300" dirty="0" smtClean="0"/>
              <a:t>на координатному промені </a:t>
            </a:r>
            <a:r>
              <a:rPr lang="uk-UA" sz="2300" dirty="0" smtClean="0"/>
              <a:t>ліворуч на 38 одиничних відрізків від </a:t>
            </a:r>
            <a:r>
              <a:rPr lang="uk-UA" sz="2300" dirty="0" smtClean="0"/>
              <a:t>клітки </a:t>
            </a:r>
            <a:r>
              <a:rPr lang="uk-UA" sz="2300" dirty="0" err="1" smtClean="0"/>
              <a:t>Зубра,що</a:t>
            </a:r>
            <a:r>
              <a:rPr lang="uk-UA" sz="2300" dirty="0" smtClean="0"/>
              <a:t> знаходиться </a:t>
            </a:r>
            <a:r>
              <a:rPr lang="uk-UA" sz="2300" dirty="0" smtClean="0"/>
              <a:t>в       т</a:t>
            </a:r>
            <a:r>
              <a:rPr lang="uk-UA" sz="2300" dirty="0" smtClean="0"/>
              <a:t>. </a:t>
            </a:r>
            <a:r>
              <a:rPr lang="uk-UA" sz="2300" dirty="0" smtClean="0"/>
              <a:t> </a:t>
            </a:r>
            <a:r>
              <a:rPr lang="en-US" sz="2300" dirty="0" smtClean="0"/>
              <a:t>Z</a:t>
            </a:r>
            <a:r>
              <a:rPr lang="uk-UA" sz="2300" dirty="0" smtClean="0"/>
              <a:t> (398). А клітка страуса (</a:t>
            </a:r>
            <a:r>
              <a:rPr lang="en-US" sz="2300" dirty="0" smtClean="0"/>
              <a:t>S) </a:t>
            </a:r>
            <a:r>
              <a:rPr lang="uk-UA" sz="2300" dirty="0" smtClean="0"/>
              <a:t>на 32 </a:t>
            </a:r>
            <a:r>
              <a:rPr lang="uk-UA" sz="2300" dirty="0" smtClean="0"/>
              <a:t>одиничних </a:t>
            </a:r>
            <a:r>
              <a:rPr lang="uk-UA" sz="2300" dirty="0" smtClean="0"/>
              <a:t>відрізки праворуч від </a:t>
            </a:r>
            <a:r>
              <a:rPr lang="en-US" sz="2300" dirty="0" smtClean="0"/>
              <a:t>Z(398)</a:t>
            </a:r>
            <a:r>
              <a:rPr lang="uk-UA" sz="2300" dirty="0" smtClean="0"/>
              <a:t>. Знайдіть </a:t>
            </a:r>
            <a:r>
              <a:rPr lang="uk-UA" sz="2300" dirty="0" smtClean="0"/>
              <a:t>координати точок </a:t>
            </a:r>
            <a:r>
              <a:rPr lang="en-US" sz="2300" dirty="0" smtClean="0"/>
              <a:t>L </a:t>
            </a:r>
            <a:r>
              <a:rPr lang="uk-UA" sz="2300" dirty="0" smtClean="0"/>
              <a:t>і </a:t>
            </a:r>
            <a:r>
              <a:rPr lang="en-US" sz="2300" dirty="0" smtClean="0"/>
              <a:t>S</a:t>
            </a:r>
            <a:r>
              <a:rPr lang="ru-RU" sz="2300" dirty="0" smtClean="0"/>
              <a:t>.</a:t>
            </a:r>
            <a:endParaRPr lang="uk-UA" sz="2300" dirty="0" smtClean="0"/>
          </a:p>
          <a:p>
            <a:pPr marL="457200" indent="-457200">
              <a:buAutoNum type="arabicPeriod"/>
            </a:pPr>
            <a:endParaRPr lang="uk-UA" sz="2300" dirty="0" smtClean="0"/>
          </a:p>
          <a:p>
            <a:pPr marL="457200" indent="-457200">
              <a:buAutoNum type="arabicPeriod"/>
            </a:pPr>
            <a:endParaRPr lang="ru-RU" sz="2300" dirty="0" smtClean="0"/>
          </a:p>
          <a:p>
            <a:pPr marL="457200" indent="-457200">
              <a:buAutoNum type="arabicPeriod"/>
            </a:pPr>
            <a:endParaRPr lang="uk-UA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uk-UA" sz="2300" dirty="0" smtClean="0"/>
          </a:p>
          <a:p>
            <a:endParaRPr lang="en-US" sz="23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8650" y="116781"/>
            <a:ext cx="7886700" cy="99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solidFill>
                  <a:srgbClr val="92D050"/>
                </a:solidFill>
              </a:rPr>
              <a:t>Розв</a:t>
            </a:r>
            <a:r>
              <a:rPr lang="en-US" sz="3600" b="1" dirty="0" smtClean="0">
                <a:solidFill>
                  <a:srgbClr val="92D050"/>
                </a:solidFill>
              </a:rPr>
              <a:t>’</a:t>
            </a:r>
            <a:r>
              <a:rPr lang="uk-UA" sz="3600" b="1" dirty="0" err="1" smtClean="0">
                <a:solidFill>
                  <a:srgbClr val="92D050"/>
                </a:solidFill>
              </a:rPr>
              <a:t>яжіть</a:t>
            </a:r>
            <a:r>
              <a:rPr lang="uk-UA" sz="3600" b="1" dirty="0" smtClean="0">
                <a:solidFill>
                  <a:srgbClr val="92D050"/>
                </a:solidFill>
              </a:rPr>
              <a:t> задачі</a:t>
            </a:r>
            <a:endParaRPr lang="ru-RU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553</Words>
  <Application>Microsoft Office PowerPoint</Application>
  <PresentationFormat>Экран (4:3)</PresentationFormat>
  <Paragraphs>80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 Розв’язування вправ по темах «Задачі та вправи на всі дії з натуральними числами. Відрізок, промінь, пряма. Координатний  промінь, шкала» </vt:lpstr>
      <vt:lpstr>Мета уроку:</vt:lpstr>
      <vt:lpstr>  «Пам’ятайте, хочете навчитися плавати, сміливіше входьте у воду. Хочете навчитися математики, беріться за завдання. Кожне розв’язання є своєрідним мистецтвом пошуку.»   Михайло Пилипович Кравчук</vt:lpstr>
      <vt:lpstr>Правила роботи на уроці</vt:lpstr>
      <vt:lpstr>1 Етап     «Збираємо рюкзаки»</vt:lpstr>
      <vt:lpstr>2 Етап «Вирушаємо у подорож»</vt:lpstr>
      <vt:lpstr>Маршрутний лист</vt:lpstr>
      <vt:lpstr>Щасливої дороги!</vt:lpstr>
      <vt:lpstr>3 Етап «Лімпопо»</vt:lpstr>
      <vt:lpstr>СІРИЙ ВОВК</vt:lpstr>
      <vt:lpstr>Полярний вовк</vt:lpstr>
      <vt:lpstr>Білий тигр</vt:lpstr>
      <vt:lpstr>Лев </vt:lpstr>
      <vt:lpstr>Ведмідь                                           Лама</vt:lpstr>
      <vt:lpstr>4 Етап «Оскар»</vt:lpstr>
      <vt:lpstr>Розв’яжіть задачі</vt:lpstr>
      <vt:lpstr>Святкове шоу дельфінів</vt:lpstr>
      <vt:lpstr>Відпочинок у лісі</vt:lpstr>
      <vt:lpstr>Домашнє завдання</vt:lpstr>
      <vt:lpstr>Дякую за урок!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Назар Смольський</cp:lastModifiedBy>
  <cp:revision>94</cp:revision>
  <dcterms:created xsi:type="dcterms:W3CDTF">2014-11-21T11:00:06Z</dcterms:created>
  <dcterms:modified xsi:type="dcterms:W3CDTF">2018-12-04T19:17:57Z</dcterms:modified>
</cp:coreProperties>
</file>