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9" r:id="rId5"/>
    <p:sldId id="270" r:id="rId6"/>
    <p:sldId id="271" r:id="rId7"/>
    <p:sldId id="272" r:id="rId8"/>
    <p:sldId id="273" r:id="rId9"/>
    <p:sldId id="280" r:id="rId10"/>
    <p:sldId id="274" r:id="rId11"/>
    <p:sldId id="275" r:id="rId12"/>
    <p:sldId id="276" r:id="rId13"/>
    <p:sldId id="277" r:id="rId14"/>
    <p:sldId id="278" r:id="rId15"/>
    <p:sldId id="27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120" y="-342"/>
      </p:cViewPr>
      <p:guideLst>
        <p:guide orient="horz" pos="2160"/>
        <p:guide pos="282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0">
          <a:gsLst>
            <a:gs pos="85000">
              <a:srgbClr val="007BD3"/>
            </a:gs>
            <a:gs pos="41000">
              <a:schemeClr val="bg1"/>
            </a:gs>
          </a:gsLst>
          <a:lin ang="4320000" scaled="0"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1026" name="Заголовок 1025"/>
          <p:cNvSpPr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t>Click to edit Master title style</a:t>
            </a:r>
          </a:p>
        </p:txBody>
      </p:sp>
      <p:sp>
        <p:nvSpPr>
          <p:cNvPr id="1027" name="Замещающий текст 1026"/>
          <p:cNvSpPr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8" name="Замещающая дата 1027"/>
          <p:cNvSpPr/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1029" name="Замещающий нижний колонтитул 1028"/>
          <p:cNvSpPr/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Замещающий номер слайда 1029"/>
          <p:cNvSpPr/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69215" y="271145"/>
            <a:ext cx="9007475" cy="1351915"/>
          </a:xfrm>
        </p:spPr>
        <p:txBody>
          <a:bodyPr vert="horz" wrap="square" lIns="91440" tIns="45720" rIns="91440" bIns="45720" anchor="b"/>
          <a:p>
            <a:pPr algn="ctr" defTabSz="914400">
              <a:lnSpc>
                <a:spcPct val="70000"/>
              </a:lnSpc>
              <a:buNone/>
            </a:pPr>
            <a:r>
              <a:rPr lang="uk-UA" sz="5400" b="1" kern="1200" dirty="0">
                <a:solidFill>
                  <a:schemeClr val="accent5">
                    <a:lumMod val="2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+mj-ea"/>
                <a:cs typeface="+mj-cs"/>
              </a:rPr>
              <a:t>Здоров’я та краса мого волосся</a:t>
            </a:r>
            <a:endParaRPr lang="uk-UA" sz="5400" b="1" kern="1200" dirty="0">
              <a:solidFill>
                <a:schemeClr val="accent5">
                  <a:lumMod val="25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ea typeface="+mj-ea"/>
              <a:cs typeface="+mj-cs"/>
            </a:endParaRPr>
          </a:p>
        </p:txBody>
      </p:sp>
      <p:sp>
        <p:nvSpPr>
          <p:cNvPr id="4" name="Подзаголовок 2"/>
          <p:cNvSpPr>
            <a:spLocks noGrp="1"/>
          </p:cNvSpPr>
          <p:nvPr/>
        </p:nvSpPr>
        <p:spPr>
          <a:xfrm>
            <a:off x="660400" y="1339850"/>
            <a:ext cx="7666990" cy="527177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t"/>
          <a:lstStyle>
            <a:lvl1pPr marL="0" lvl="0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lvl="1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 sz="15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lvl="2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 sz="135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lvl="3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lvl="4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lvl="5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lvl="6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lvl="7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lvl="8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>
              <a:lnSpc>
                <a:spcPct val="80000"/>
              </a:lnSpc>
            </a:pPr>
            <a:r>
              <a:rPr sz="3600" kern="1200" dirty="0">
                <a:solidFill>
                  <a:schemeClr val="accent5">
                    <a:lumMod val="1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uk-UA" sz="3600" kern="1200" dirty="0">
                <a:solidFill>
                  <a:schemeClr val="accent5">
                    <a:lumMod val="1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  <a:t>“Краса врятує світ” </a:t>
            </a:r>
            <a:endParaRPr lang="uk-UA" sz="3600" kern="1200" dirty="0">
              <a:solidFill>
                <a:schemeClr val="accent5">
                  <a:lumMod val="1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+mn-ea"/>
              <a:cs typeface="+mn-cs"/>
            </a:endParaRPr>
          </a:p>
          <a:p>
            <a:pPr algn="ctr" defTabSz="914400">
              <a:lnSpc>
                <a:spcPct val="80000"/>
              </a:lnSpc>
            </a:pPr>
            <a:r>
              <a:rPr lang="uk-UA" sz="3600" kern="1200" dirty="0">
                <a:solidFill>
                  <a:schemeClr val="accent5">
                    <a:lumMod val="1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  <a:t>“Краса властива всьому здоровому...” </a:t>
            </a:r>
            <a:endParaRPr lang="uk-UA" sz="3600" kern="1200" dirty="0">
              <a:solidFill>
                <a:schemeClr val="accent5">
                  <a:lumMod val="1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+mn-ea"/>
              <a:cs typeface="+mn-cs"/>
            </a:endParaRPr>
          </a:p>
          <a:p>
            <a:pPr algn="ctr" defTabSz="914400">
              <a:lnSpc>
                <a:spcPct val="80000"/>
              </a:lnSpc>
            </a:pPr>
            <a:r>
              <a:rPr lang="uk-UA" sz="2800" kern="1200" dirty="0">
                <a:solidFill>
                  <a:schemeClr val="accent5">
                    <a:lumMod val="1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  <a:t>                                                                      </a:t>
            </a:r>
            <a:endParaRPr lang="uk-UA" sz="2800" kern="1200" dirty="0">
              <a:solidFill>
                <a:schemeClr val="accent5">
                  <a:lumMod val="1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+mn-ea"/>
              <a:cs typeface="+mn-cs"/>
            </a:endParaRPr>
          </a:p>
          <a:p>
            <a:pPr algn="ctr" defTabSz="914400">
              <a:lnSpc>
                <a:spcPct val="80000"/>
              </a:lnSpc>
            </a:pPr>
            <a:endParaRPr lang="uk-UA" sz="2800" kern="1200" dirty="0">
              <a:solidFill>
                <a:schemeClr val="accent5">
                  <a:lumMod val="1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+mn-ea"/>
              <a:cs typeface="+mn-cs"/>
            </a:endParaRPr>
          </a:p>
          <a:p>
            <a:pPr algn="ctr" defTabSz="914400">
              <a:lnSpc>
                <a:spcPct val="80000"/>
              </a:lnSpc>
            </a:pPr>
            <a:endParaRPr lang="uk-UA" sz="2800" kern="1200" dirty="0">
              <a:solidFill>
                <a:schemeClr val="accent5">
                  <a:lumMod val="1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+mn-ea"/>
              <a:cs typeface="+mn-cs"/>
            </a:endParaRPr>
          </a:p>
          <a:p>
            <a:pPr algn="ctr" defTabSz="914400">
              <a:lnSpc>
                <a:spcPct val="80000"/>
              </a:lnSpc>
            </a:pPr>
            <a:endParaRPr lang="uk-UA" sz="2800" kern="1200" dirty="0">
              <a:solidFill>
                <a:schemeClr val="accent5">
                  <a:lumMod val="1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+mn-ea"/>
              <a:cs typeface="+mn-cs"/>
            </a:endParaRPr>
          </a:p>
          <a:p>
            <a:pPr algn="ctr" defTabSz="914400">
              <a:lnSpc>
                <a:spcPct val="80000"/>
              </a:lnSpc>
            </a:pPr>
            <a:endParaRPr lang="uk-UA" sz="2800" kern="1200" dirty="0">
              <a:solidFill>
                <a:schemeClr val="accent5">
                  <a:lumMod val="1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+mn-ea"/>
              <a:cs typeface="+mn-cs"/>
            </a:endParaRPr>
          </a:p>
          <a:p>
            <a:pPr algn="ctr" defTabSz="914400">
              <a:lnSpc>
                <a:spcPct val="80000"/>
              </a:lnSpc>
            </a:pPr>
            <a:endParaRPr lang="uk-UA" sz="2800" kern="1200" dirty="0">
              <a:solidFill>
                <a:schemeClr val="accent5">
                  <a:lumMod val="1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+mn-ea"/>
              <a:cs typeface="+mn-cs"/>
            </a:endParaRPr>
          </a:p>
          <a:p>
            <a:pPr algn="ctr" defTabSz="914400">
              <a:lnSpc>
                <a:spcPct val="80000"/>
              </a:lnSpc>
            </a:pPr>
            <a:endParaRPr lang="uk-UA" sz="2800" kern="1200" dirty="0">
              <a:solidFill>
                <a:schemeClr val="accent5">
                  <a:lumMod val="1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+mn-ea"/>
              <a:cs typeface="+mn-cs"/>
            </a:endParaRPr>
          </a:p>
          <a:p>
            <a:pPr algn="ctr" defTabSz="914400">
              <a:lnSpc>
                <a:spcPct val="80000"/>
              </a:lnSpc>
            </a:pPr>
            <a:endParaRPr lang="uk-UA" sz="2800" kern="1200" dirty="0">
              <a:solidFill>
                <a:schemeClr val="accent5">
                  <a:lumMod val="1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+mn-ea"/>
              <a:cs typeface="+mn-cs"/>
            </a:endParaRPr>
          </a:p>
          <a:p>
            <a:pPr algn="ctr" defTabSz="914400">
              <a:lnSpc>
                <a:spcPct val="80000"/>
              </a:lnSpc>
            </a:pPr>
            <a:endParaRPr lang="uk-UA" sz="2800" kern="1200" dirty="0">
              <a:solidFill>
                <a:schemeClr val="accent5">
                  <a:lumMod val="1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+mn-ea"/>
              <a:cs typeface="+mn-cs"/>
            </a:endParaRPr>
          </a:p>
          <a:p>
            <a:pPr algn="ctr" defTabSz="914400">
              <a:lnSpc>
                <a:spcPct val="80000"/>
              </a:lnSpc>
            </a:pPr>
            <a:r>
              <a:rPr lang="uk-UA" sz="2800" i="1" kern="1200" dirty="0">
                <a:solidFill>
                  <a:schemeClr val="accent5">
                    <a:lumMod val="1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  <a:t>Федір Михайлович Достоєвський</a:t>
            </a:r>
            <a:endParaRPr lang="uk-UA" sz="2800" i="1" kern="1200" dirty="0">
              <a:solidFill>
                <a:schemeClr val="accent5">
                  <a:lumMod val="1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+mn-ea"/>
              <a:cs typeface="+mn-cs"/>
            </a:endParaRPr>
          </a:p>
          <a:p>
            <a:pPr algn="ctr" defTabSz="914400">
              <a:lnSpc>
                <a:spcPct val="80000"/>
              </a:lnSpc>
            </a:pPr>
            <a:endParaRPr lang="uk-UA" sz="2800" i="1" kern="1200" dirty="0">
              <a:solidFill>
                <a:schemeClr val="accent5">
                  <a:lumMod val="1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+mn-ea"/>
              <a:cs typeface="+mn-cs"/>
            </a:endParaRPr>
          </a:p>
          <a:p>
            <a:pPr algn="ctr" defTabSz="914400">
              <a:lnSpc>
                <a:spcPct val="80000"/>
              </a:lnSpc>
            </a:pPr>
            <a:endParaRPr lang="uk-UA" sz="2800" i="1" kern="1200" dirty="0">
              <a:solidFill>
                <a:schemeClr val="accent5">
                  <a:lumMod val="1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+mn-ea"/>
              <a:cs typeface="+mn-cs"/>
            </a:endParaRPr>
          </a:p>
          <a:p>
            <a:pPr algn="ctr" defTabSz="914400">
              <a:lnSpc>
                <a:spcPct val="80000"/>
              </a:lnSpc>
            </a:pPr>
            <a:endParaRPr lang="uk-UA" sz="2800" i="1" kern="1200" dirty="0">
              <a:solidFill>
                <a:schemeClr val="accent5">
                  <a:lumMod val="1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+mn-ea"/>
              <a:cs typeface="+mn-cs"/>
            </a:endParaRPr>
          </a:p>
          <a:p>
            <a:pPr algn="ctr" defTabSz="914400">
              <a:lnSpc>
                <a:spcPct val="80000"/>
              </a:lnSpc>
            </a:pPr>
            <a:endParaRPr lang="uk-UA" sz="2800" i="1" kern="1200" dirty="0">
              <a:solidFill>
                <a:schemeClr val="accent5">
                  <a:lumMod val="1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+mn-ea"/>
              <a:cs typeface="+mn-cs"/>
            </a:endParaRPr>
          </a:p>
          <a:p>
            <a:pPr algn="ctr" defTabSz="914400">
              <a:lnSpc>
                <a:spcPct val="80000"/>
              </a:lnSpc>
            </a:pPr>
            <a:endParaRPr lang="uk-UA" sz="2800" i="1" kern="1200" dirty="0">
              <a:solidFill>
                <a:schemeClr val="accent5">
                  <a:lumMod val="1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+mn-ea"/>
              <a:cs typeface="+mn-cs"/>
            </a:endParaRPr>
          </a:p>
          <a:p>
            <a:pPr algn="ctr" defTabSz="914400">
              <a:lnSpc>
                <a:spcPct val="80000"/>
              </a:lnSpc>
            </a:pPr>
            <a:endParaRPr lang="uk-UA" sz="2800" i="1" kern="1200" dirty="0">
              <a:solidFill>
                <a:schemeClr val="accent5">
                  <a:lumMod val="1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+mn-ea"/>
              <a:cs typeface="+mn-cs"/>
            </a:endParaRPr>
          </a:p>
          <a:p>
            <a:pPr algn="ctr" defTabSz="914400">
              <a:lnSpc>
                <a:spcPct val="80000"/>
              </a:lnSpc>
            </a:pPr>
            <a:endParaRPr lang="uk-UA" sz="2800" i="1" kern="1200" dirty="0">
              <a:solidFill>
                <a:schemeClr val="accent5">
                  <a:lumMod val="1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28750" y="2392045"/>
            <a:ext cx="6285865" cy="385826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 altLang="en-US" sz="4800" b="1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</a:rPr>
              <a:t>Пристосування для догляду за волоссям</a:t>
            </a:r>
            <a:endParaRPr lang="ru-RU" altLang="en-US" sz="4800" b="1">
              <a:solidFill>
                <a:schemeClr val="accent5">
                  <a:lumMod val="25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sz="half" idx="1"/>
          </p:nvPr>
        </p:nvSpPr>
        <p:spPr>
          <a:xfrm>
            <a:off x="102870" y="2510790"/>
            <a:ext cx="4386580" cy="2563495"/>
          </a:xfrm>
        </p:spPr>
        <p:txBody>
          <a:bodyPr/>
          <a:p>
            <a:r>
              <a:rPr lang="uk-UA" altLang="ru-RU" sz="2800">
                <a:solidFill>
                  <a:schemeClr val="accent5">
                    <a:lumMod val="50000"/>
                  </a:schemeClr>
                </a:solidFill>
                <a:latin typeface="Comic Sans MS" panose="030F0702030302020204" charset="0"/>
              </a:rPr>
              <a:t>деревяні гребінці</a:t>
            </a:r>
            <a:endParaRPr lang="uk-UA" altLang="ru-RU" sz="2800">
              <a:solidFill>
                <a:schemeClr val="accent5">
                  <a:lumMod val="50000"/>
                </a:schemeClr>
              </a:solidFill>
              <a:latin typeface="Comic Sans MS" panose="030F0702030302020204" charset="0"/>
            </a:endParaRPr>
          </a:p>
          <a:p>
            <a:r>
              <a:rPr lang="uk-UA" altLang="ru-RU" sz="2800">
                <a:solidFill>
                  <a:schemeClr val="accent5">
                    <a:lumMod val="50000"/>
                  </a:schemeClr>
                </a:solidFill>
                <a:latin typeface="Comic Sans MS" panose="030F0702030302020204" charset="0"/>
              </a:rPr>
              <a:t>брашинг (кругла щітка) </a:t>
            </a:r>
            <a:endParaRPr lang="uk-UA" altLang="ru-RU" sz="2800">
              <a:solidFill>
                <a:schemeClr val="accent5">
                  <a:lumMod val="50000"/>
                </a:schemeClr>
              </a:solidFill>
              <a:latin typeface="Comic Sans MS" panose="030F0702030302020204" charset="0"/>
            </a:endParaRPr>
          </a:p>
          <a:p>
            <a:r>
              <a:rPr lang="uk-UA" altLang="ru-RU" sz="2800">
                <a:solidFill>
                  <a:schemeClr val="accent5">
                    <a:lumMod val="50000"/>
                  </a:schemeClr>
                </a:solidFill>
                <a:latin typeface="Comic Sans MS" panose="030F0702030302020204" charset="0"/>
              </a:rPr>
              <a:t>гребінці-вилочки </a:t>
            </a:r>
            <a:endParaRPr lang="uk-UA" altLang="ru-RU" sz="2800">
              <a:solidFill>
                <a:schemeClr val="accent5">
                  <a:lumMod val="50000"/>
                </a:schemeClr>
              </a:solidFill>
              <a:latin typeface="Comic Sans MS" panose="030F0702030302020204" charset="0"/>
            </a:endParaRPr>
          </a:p>
          <a:p>
            <a:r>
              <a:rPr lang="uk-UA" altLang="ru-RU" sz="2800">
                <a:solidFill>
                  <a:schemeClr val="accent5">
                    <a:lumMod val="50000"/>
                  </a:schemeClr>
                </a:solidFill>
                <a:latin typeface="Comic Sans MS" panose="030F0702030302020204" charset="0"/>
              </a:rPr>
              <a:t>ребінці для зачісок</a:t>
            </a:r>
            <a:endParaRPr lang="uk-UA" altLang="ru-RU" sz="2800">
              <a:solidFill>
                <a:schemeClr val="accent5">
                  <a:lumMod val="50000"/>
                </a:schemeClr>
              </a:solidFill>
              <a:latin typeface="Comic Sans MS" panose="030F0702030302020204" charset="0"/>
            </a:endParaRPr>
          </a:p>
        </p:txBody>
      </p:sp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1">
            <a:lum bright="12000" contrast="24000"/>
          </a:blip>
          <a:stretch>
            <a:fillRect/>
          </a:stretch>
        </p:blipFill>
        <p:spPr>
          <a:xfrm>
            <a:off x="4760595" y="1671955"/>
            <a:ext cx="4084320" cy="460692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0975"/>
            <a:ext cx="8229600" cy="1236980"/>
          </a:xfrm>
        </p:spPr>
        <p:txBody>
          <a:bodyPr/>
          <a:p>
            <a:r>
              <a:rPr lang="uk-UA" altLang="ru-RU" sz="4800" b="1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</a:rPr>
              <a:t>П</a:t>
            </a:r>
            <a:r>
              <a:rPr lang="ru-RU" altLang="en-US" sz="4800" b="1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</a:rPr>
              <a:t>ристрої </a:t>
            </a:r>
            <a:r>
              <a:rPr lang="uk-UA" altLang="ru-RU" sz="4800" b="1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</a:rPr>
              <a:t>догляду за волоссям</a:t>
            </a:r>
            <a:endParaRPr lang="uk-UA" altLang="ru-RU" sz="4800" b="1">
              <a:solidFill>
                <a:schemeClr val="accent5">
                  <a:lumMod val="25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30235" cy="1379855"/>
          </a:xfrm>
        </p:spPr>
        <p:txBody>
          <a:bodyPr/>
          <a:p>
            <a:pPr marL="0" indent="0">
              <a:buNone/>
            </a:pPr>
            <a:r>
              <a:rPr lang="uk-UA" altLang="ru-RU">
                <a:solidFill>
                  <a:srgbClr val="00B050"/>
                </a:solidFill>
                <a:latin typeface="Comic Sans MS" panose="030F0702030302020204" charset="0"/>
              </a:rPr>
              <a:t>     </a:t>
            </a:r>
            <a:r>
              <a:rPr lang="uk-UA" altLang="ru-RU" sz="3600">
                <a:solidFill>
                  <a:srgbClr val="00B050"/>
                </a:solidFill>
                <a:latin typeface="Comic Sans MS" panose="030F0702030302020204" charset="0"/>
              </a:rPr>
              <a:t> </a:t>
            </a:r>
            <a:r>
              <a:rPr lang="uk-UA" altLang="ru-RU">
                <a:solidFill>
                  <a:srgbClr val="00B050"/>
                </a:solidFill>
                <a:latin typeface="Comic Sans MS" panose="030F0702030302020204" charset="0"/>
              </a:rPr>
              <a:t>ф</a:t>
            </a:r>
            <a:r>
              <a:rPr lang="ru-RU" altLang="en-US">
                <a:solidFill>
                  <a:srgbClr val="00B050"/>
                </a:solidFill>
                <a:latin typeface="Comic Sans MS" panose="030F0702030302020204" charset="0"/>
              </a:rPr>
              <a:t>ен                          </a:t>
            </a:r>
            <a:r>
              <a:rPr lang="uk-UA" altLang="ru-RU" sz="3600">
                <a:solidFill>
                  <a:srgbClr val="00B050"/>
                </a:solidFill>
                <a:latin typeface="Comic Sans MS" panose="030F0702030302020204" charset="0"/>
              </a:rPr>
              <a:t>в</a:t>
            </a:r>
            <a:r>
              <a:rPr lang="ru-RU" altLang="en-US" sz="3600">
                <a:solidFill>
                  <a:srgbClr val="00B050"/>
                </a:solidFill>
                <a:latin typeface="Comic Sans MS" panose="030F0702030302020204" charset="0"/>
              </a:rPr>
              <a:t>ирівнювач</a:t>
            </a:r>
            <a:endParaRPr lang="ru-RU" altLang="en-US" sz="3600">
              <a:solidFill>
                <a:srgbClr val="00B050"/>
              </a:solidFill>
              <a:latin typeface="Comic Sans MS" panose="030F0702030302020204" charset="0"/>
            </a:endParaRPr>
          </a:p>
        </p:txBody>
      </p:sp>
      <p:pic>
        <p:nvPicPr>
          <p:cNvPr id="5" name="Замещающее содержимое 4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735330" y="2870200"/>
            <a:ext cx="3044190" cy="3303905"/>
          </a:xfrm>
          <a:prstGeom prst="rect">
            <a:avLst/>
          </a:prstGeom>
        </p:spPr>
      </p:pic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0605" y="3284220"/>
            <a:ext cx="3262630" cy="247586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718"/>
            <a:ext cx="8229600" cy="1143000"/>
          </a:xfrm>
        </p:spPr>
        <p:txBody>
          <a:bodyPr/>
          <a:p>
            <a:r>
              <a:rPr lang="ru-RU" altLang="en-US" sz="4800" b="1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</a:rPr>
              <a:t>Засоби догляду за волоссям</a:t>
            </a:r>
            <a:endParaRPr lang="ru-RU" altLang="en-US" sz="4800" b="1">
              <a:solidFill>
                <a:schemeClr val="accent5">
                  <a:lumMod val="25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sz="half" idx="1"/>
          </p:nvPr>
        </p:nvSpPr>
        <p:spPr>
          <a:xfrm>
            <a:off x="456565" y="1169035"/>
            <a:ext cx="5664200" cy="1783080"/>
          </a:xfrm>
        </p:spPr>
        <p:txBody>
          <a:bodyPr/>
          <a:p>
            <a:r>
              <a:rPr lang="uk-UA" altLang="ru-RU">
                <a:solidFill>
                  <a:schemeClr val="accent5">
                    <a:lumMod val="50000"/>
                  </a:schemeClr>
                </a:solidFill>
                <a:latin typeface="Comic Sans MS" panose="030F0702030302020204" charset="0"/>
              </a:rPr>
              <a:t>ш</a:t>
            </a:r>
            <a:r>
              <a:rPr lang="ru-RU" altLang="en-US">
                <a:solidFill>
                  <a:schemeClr val="accent5">
                    <a:lumMod val="50000"/>
                  </a:schemeClr>
                </a:solidFill>
                <a:latin typeface="Comic Sans MS" panose="030F0702030302020204" charset="0"/>
              </a:rPr>
              <a:t>ампуні</a:t>
            </a:r>
            <a:endParaRPr lang="ru-RU" altLang="en-US">
              <a:solidFill>
                <a:schemeClr val="accent5">
                  <a:lumMod val="50000"/>
                </a:schemeClr>
              </a:solidFill>
              <a:latin typeface="Comic Sans MS" panose="030F0702030302020204" charset="0"/>
            </a:endParaRPr>
          </a:p>
          <a:p>
            <a:r>
              <a:rPr lang="uk-UA" altLang="ru-RU">
                <a:solidFill>
                  <a:schemeClr val="accent5">
                    <a:lumMod val="50000"/>
                  </a:schemeClr>
                </a:solidFill>
                <a:latin typeface="Comic Sans MS" panose="030F0702030302020204" charset="0"/>
              </a:rPr>
              <a:t>к</a:t>
            </a:r>
            <a:r>
              <a:rPr lang="ru-RU" altLang="en-US">
                <a:solidFill>
                  <a:schemeClr val="accent5">
                    <a:lumMod val="50000"/>
                  </a:schemeClr>
                </a:solidFill>
                <a:latin typeface="Comic Sans MS" panose="030F0702030302020204" charset="0"/>
              </a:rPr>
              <a:t>ондиціонер для волосся </a:t>
            </a:r>
            <a:endParaRPr lang="ru-RU" altLang="en-US">
              <a:solidFill>
                <a:schemeClr val="accent5">
                  <a:lumMod val="50000"/>
                </a:schemeClr>
              </a:solidFill>
              <a:latin typeface="Comic Sans MS" panose="030F0702030302020204" charset="0"/>
            </a:endParaRPr>
          </a:p>
          <a:p>
            <a:r>
              <a:rPr lang="uk-UA" altLang="ru-RU">
                <a:solidFill>
                  <a:schemeClr val="accent5">
                    <a:lumMod val="50000"/>
                  </a:schemeClr>
                </a:solidFill>
                <a:latin typeface="Comic Sans MS" panose="030F0702030302020204" charset="0"/>
              </a:rPr>
              <a:t>б</a:t>
            </a:r>
            <a:r>
              <a:rPr lang="ru-RU" altLang="en-US">
                <a:solidFill>
                  <a:schemeClr val="accent5">
                    <a:lumMod val="50000"/>
                  </a:schemeClr>
                </a:solidFill>
                <a:latin typeface="Comic Sans MS" panose="030F0702030302020204" charset="0"/>
              </a:rPr>
              <a:t>альзам-ополіскувач </a:t>
            </a:r>
            <a:endParaRPr lang="ru-RU" altLang="en-US">
              <a:solidFill>
                <a:schemeClr val="accent5">
                  <a:lumMod val="50000"/>
                </a:schemeClr>
              </a:solidFill>
              <a:latin typeface="Comic Sans MS" panose="030F0702030302020204" charset="0"/>
            </a:endParaRPr>
          </a:p>
        </p:txBody>
      </p:sp>
      <p:sp>
        <p:nvSpPr>
          <p:cNvPr id="4" name="Замещающее содержимое 3"/>
          <p:cNvSpPr>
            <a:spLocks noGrp="1"/>
          </p:cNvSpPr>
          <p:nvPr>
            <p:ph sz="half" idx="2"/>
          </p:nvPr>
        </p:nvSpPr>
        <p:spPr>
          <a:xfrm>
            <a:off x="456565" y="5657215"/>
            <a:ext cx="8230235" cy="1000760"/>
          </a:xfrm>
        </p:spPr>
        <p:txBody>
          <a:bodyPr/>
          <a:p>
            <a:r>
              <a:rPr lang="ru-RU" altLang="en-US" sz="2000">
                <a:solidFill>
                  <a:srgbClr val="C00000"/>
                </a:solidFill>
                <a:latin typeface="Times New Roman" panose="02020603050405020304" pitchFamily="18" charset="0"/>
              </a:rPr>
              <a:t>Вітаміни А , В, С, D, Е і Омега-3, типи волосся: сухе, жирне, змішаний тип волосся, нормальне, гребінець, брашинг,</a:t>
            </a:r>
            <a:endParaRPr lang="ru-RU" altLang="en-US" sz="2000">
              <a:solidFill>
                <a:srgbClr val="C00000"/>
              </a:solidFill>
              <a:latin typeface="Times New Roman" panose="02020603050405020304" pitchFamily="18" charset="0"/>
            </a:endParaRPr>
          </a:p>
          <a:p>
            <a:r>
              <a:rPr lang="ru-RU" altLang="en-US" sz="2000">
                <a:solidFill>
                  <a:srgbClr val="C00000"/>
                </a:solidFill>
                <a:latin typeface="Times New Roman" panose="02020603050405020304" pitchFamily="18" charset="0"/>
              </a:rPr>
              <a:t>гребінець-вилочка, фен, плойка, бальзам, кондиціонер.</a:t>
            </a:r>
            <a:endParaRPr lang="ru-RU" altLang="en-US" sz="200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09750" y="2952115"/>
            <a:ext cx="5502910" cy="262128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pPr>
              <a:lnSpc>
                <a:spcPct val="70000"/>
              </a:lnSpc>
            </a:pPr>
            <a:r>
              <a:rPr lang="ru-RU" altLang="en-US" sz="4800" b="1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</a:rPr>
              <a:t>Шампуні виготовляють для різних типів волосся:</a:t>
            </a:r>
            <a:endParaRPr lang="ru-RU" altLang="en-US" sz="4800" b="1">
              <a:solidFill>
                <a:schemeClr val="accent5">
                  <a:lumMod val="25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sz="half" idx="1"/>
          </p:nvPr>
        </p:nvSpPr>
        <p:spPr/>
        <p:txBody>
          <a:bodyPr/>
          <a:p>
            <a:r>
              <a:rPr lang="ru-RU" altLang="en-US">
                <a:solidFill>
                  <a:schemeClr val="accent5">
                    <a:lumMod val="50000"/>
                  </a:schemeClr>
                </a:solidFill>
                <a:latin typeface="Comic Sans MS" panose="030F0702030302020204" charset="0"/>
              </a:rPr>
              <a:t>сухого</a:t>
            </a:r>
            <a:endParaRPr lang="ru-RU" altLang="en-US">
              <a:solidFill>
                <a:schemeClr val="accent5">
                  <a:lumMod val="50000"/>
                </a:schemeClr>
              </a:solidFill>
              <a:latin typeface="Comic Sans MS" panose="030F0702030302020204" charset="0"/>
            </a:endParaRPr>
          </a:p>
          <a:p>
            <a:r>
              <a:rPr lang="ru-RU" altLang="en-US">
                <a:solidFill>
                  <a:schemeClr val="accent5">
                    <a:lumMod val="50000"/>
                  </a:schemeClr>
                </a:solidFill>
                <a:latin typeface="Comic Sans MS" panose="030F0702030302020204" charset="0"/>
              </a:rPr>
              <a:t>нормального</a:t>
            </a:r>
            <a:endParaRPr lang="ru-RU" altLang="en-US">
              <a:solidFill>
                <a:schemeClr val="accent5">
                  <a:lumMod val="50000"/>
                </a:schemeClr>
              </a:solidFill>
              <a:latin typeface="Comic Sans MS" panose="030F0702030302020204" charset="0"/>
            </a:endParaRPr>
          </a:p>
          <a:p>
            <a:r>
              <a:rPr lang="ru-RU" altLang="en-US">
                <a:solidFill>
                  <a:schemeClr val="accent5">
                    <a:lumMod val="50000"/>
                  </a:schemeClr>
                </a:solidFill>
                <a:latin typeface="Comic Sans MS" panose="030F0702030302020204" charset="0"/>
              </a:rPr>
              <a:t>жирного</a:t>
            </a:r>
            <a:endParaRPr lang="ru-RU" altLang="en-US">
              <a:solidFill>
                <a:schemeClr val="accent5">
                  <a:lumMod val="50000"/>
                </a:schemeClr>
              </a:solidFill>
              <a:latin typeface="Comic Sans MS" panose="030F0702030302020204" charset="0"/>
            </a:endParaRPr>
          </a:p>
          <a:p>
            <a:r>
              <a:rPr lang="ru-RU" altLang="en-US">
                <a:solidFill>
                  <a:schemeClr val="accent5">
                    <a:lumMod val="50000"/>
                  </a:schemeClr>
                </a:solidFill>
                <a:latin typeface="Comic Sans MS" panose="030F0702030302020204" charset="0"/>
              </a:rPr>
              <a:t>пошкодженого</a:t>
            </a:r>
            <a:endParaRPr lang="ru-RU" altLang="en-US">
              <a:solidFill>
                <a:schemeClr val="accent5">
                  <a:lumMod val="50000"/>
                </a:schemeClr>
              </a:solidFill>
              <a:latin typeface="Comic Sans MS" panose="030F0702030302020204" charset="0"/>
            </a:endParaRPr>
          </a:p>
          <a:p>
            <a:r>
              <a:rPr lang="ru-RU" altLang="en-US">
                <a:solidFill>
                  <a:schemeClr val="accent5">
                    <a:lumMod val="50000"/>
                  </a:schemeClr>
                </a:solidFill>
                <a:latin typeface="Comic Sans MS" panose="030F0702030302020204" charset="0"/>
              </a:rPr>
              <a:t>ламкого та ін. </a:t>
            </a:r>
            <a:endParaRPr lang="ru-RU" altLang="en-US">
              <a:solidFill>
                <a:schemeClr val="accent5">
                  <a:lumMod val="50000"/>
                </a:schemeClr>
              </a:solidFill>
              <a:latin typeface="Comic Sans MS" panose="030F0702030302020204" charset="0"/>
            </a:endParaRPr>
          </a:p>
        </p:txBody>
      </p:sp>
      <p:pic>
        <p:nvPicPr>
          <p:cNvPr id="5" name="Замещающее содержимое 4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4394200" y="1417955"/>
            <a:ext cx="4292600" cy="452882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pPr>
              <a:lnSpc>
                <a:spcPct val="70000"/>
              </a:lnSpc>
            </a:pPr>
            <a:r>
              <a:rPr lang="ru-RU" altLang="en-US" sz="4800" b="1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</a:rPr>
              <a:t>Спосіб догляду за довгим волоссям</a:t>
            </a:r>
            <a:endParaRPr lang="ru-RU" altLang="en-US" sz="4800" b="1">
              <a:solidFill>
                <a:schemeClr val="accent5">
                  <a:lumMod val="25000"/>
                </a:schemeClr>
              </a:solidFill>
              <a:latin typeface="Times New Roman" panose="02020603050405020304" pitchFamily="18" charset="0"/>
            </a:endParaRPr>
          </a:p>
        </p:txBody>
      </p:sp>
      <p:pic>
        <p:nvPicPr>
          <p:cNvPr id="5" name="Замещающее содержимое 4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457200" y="1417955"/>
            <a:ext cx="8229600" cy="44577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altLang="ru-RU" b="1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</a:rPr>
              <a:t>Зовнішній вигляд здорового волосся</a:t>
            </a:r>
            <a:endParaRPr lang="uk-UA" altLang="ru-RU" b="1" dirty="0">
              <a:solidFill>
                <a:schemeClr val="accent5">
                  <a:lumMod val="25000"/>
                </a:schemeClr>
              </a:solidFill>
              <a:latin typeface="Times New Roman" panose="02020603050405020304" pitchFamily="18" charset="0"/>
            </a:endParaRPr>
          </a:p>
        </p:txBody>
      </p:sp>
      <p:pic>
        <p:nvPicPr>
          <p:cNvPr id="3" name="Замещающее содержимое 2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457200" y="1417955"/>
            <a:ext cx="4032250" cy="2451100"/>
          </a:xfrm>
          <a:prstGeom prst="rect">
            <a:avLst/>
          </a:prstGeom>
        </p:spPr>
      </p:pic>
      <p:pic>
        <p:nvPicPr>
          <p:cNvPr id="4" name="Замещающее содержимое 3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593715" y="1507490"/>
            <a:ext cx="3093085" cy="4627880"/>
          </a:xfrm>
          <a:prstGeom prst="rect">
            <a:avLst/>
          </a:prstGeom>
        </p:spPr>
      </p:pic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835" y="3971925"/>
            <a:ext cx="4593590" cy="256794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658495"/>
          </a:xfrm>
        </p:spPr>
        <p:txBody>
          <a:bodyPr/>
          <a:p>
            <a:r>
              <a:rPr lang="ru-RU" altLang="en-US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</a:rPr>
              <a:t>«Мозковий штурм»</a:t>
            </a:r>
            <a:endParaRPr lang="ru-RU" altLang="en-US">
              <a:solidFill>
                <a:schemeClr val="accent5">
                  <a:lumMod val="25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Замещающее содержимое 3"/>
          <p:cNvSpPr>
            <a:spLocks noGrp="1"/>
          </p:cNvSpPr>
          <p:nvPr>
            <p:ph sz="half" idx="2"/>
          </p:nvPr>
        </p:nvSpPr>
        <p:spPr>
          <a:xfrm>
            <a:off x="243840" y="1017905"/>
            <a:ext cx="8656320" cy="4822190"/>
          </a:xfrm>
        </p:spPr>
        <p:txBody>
          <a:bodyPr/>
          <a:p>
            <a:r>
              <a:rPr lang="ru-RU" altLang="en-US">
                <a:solidFill>
                  <a:srgbClr val="00B050"/>
                </a:solidFill>
              </a:rPr>
              <a:t>На скільки міліметрів ,або сантиметрів, зростає за місяць волосся ? </a:t>
            </a:r>
            <a:endParaRPr lang="ru-RU" altLang="en-US">
              <a:solidFill>
                <a:srgbClr val="00B050"/>
              </a:solidFill>
            </a:endParaRPr>
          </a:p>
        </p:txBody>
      </p:sp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06170" y="2214245"/>
            <a:ext cx="6943090" cy="3396615"/>
          </a:xfrm>
          <a:prstGeom prst="rect">
            <a:avLst/>
          </a:prstGeom>
        </p:spPr>
      </p:pic>
      <p:sp>
        <p:nvSpPr>
          <p:cNvPr id="8" name="Замещающее содержимое 7"/>
          <p:cNvSpPr/>
          <p:nvPr>
            <p:ph sz="half" idx="1"/>
          </p:nvPr>
        </p:nvSpPr>
        <p:spPr>
          <a:xfrm>
            <a:off x="457200" y="5840730"/>
            <a:ext cx="7995285" cy="664845"/>
          </a:xfrm>
        </p:spPr>
        <p:txBody>
          <a:bodyPr/>
          <a:p>
            <a:r>
              <a:rPr lang="uk-UA" altLang="ru-RU"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на 1.3 см.</a:t>
            </a:r>
            <a:endParaRPr lang="uk-UA" altLang="ru-RU"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788670"/>
          </a:xfrm>
        </p:spPr>
        <p:txBody>
          <a:bodyPr/>
          <a:p>
            <a:br>
              <a:rPr lang="ru-RU" altLang="en-US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sym typeface="+mn-ea"/>
              </a:rPr>
            </a:br>
            <a:r>
              <a:rPr lang="ru-RU" altLang="en-US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sym typeface="+mn-ea"/>
              </a:rPr>
              <a:t>«Мозковий штурм»</a:t>
            </a:r>
            <a:br>
              <a:rPr lang="ru-RU" altLang="en-US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</a:rPr>
            </a:br>
            <a:endParaRPr lang="ru-RU" altLang="en-US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sz="half" idx="1"/>
          </p:nvPr>
        </p:nvSpPr>
        <p:spPr>
          <a:xfrm>
            <a:off x="457200" y="1150620"/>
            <a:ext cx="8228965" cy="1309370"/>
          </a:xfrm>
        </p:spPr>
        <p:txBody>
          <a:bodyPr/>
          <a:p>
            <a:r>
              <a:rPr lang="ru-RU" altLang="en-US">
                <a:solidFill>
                  <a:srgbClr val="00B050"/>
                </a:solidFill>
              </a:rPr>
              <a:t>Як довго живе волосся на голові ?</a:t>
            </a:r>
            <a:r>
              <a:rPr lang="ru-RU" altLang="en-US"/>
              <a:t> </a:t>
            </a:r>
            <a:endParaRPr lang="ru-RU" altLang="en-US"/>
          </a:p>
        </p:txBody>
      </p:sp>
      <p:sp>
        <p:nvSpPr>
          <p:cNvPr id="4" name="Замещающее содержимое 3"/>
          <p:cNvSpPr>
            <a:spLocks noGrp="1"/>
          </p:cNvSpPr>
          <p:nvPr>
            <p:ph sz="half" idx="2"/>
          </p:nvPr>
        </p:nvSpPr>
        <p:spPr>
          <a:xfrm>
            <a:off x="549275" y="5373370"/>
            <a:ext cx="8137525" cy="1237615"/>
          </a:xfrm>
        </p:spPr>
        <p:txBody>
          <a:bodyPr/>
          <a:p>
            <a:r>
              <a:rPr lang="ru-RU" altLang="en-US">
                <a:solidFill>
                  <a:schemeClr val="bg1"/>
                </a:solidFill>
              </a:rPr>
              <a:t>Кожен волос живе від декількох місяців до 6 років,потім помирає і випадає</a:t>
            </a:r>
            <a:endParaRPr lang="ru-RU" altLang="en-US">
              <a:solidFill>
                <a:schemeClr val="bg1"/>
              </a:solidFill>
            </a:endParaRPr>
          </a:p>
        </p:txBody>
      </p:sp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81125" y="1857375"/>
            <a:ext cx="6381115" cy="351599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025525"/>
          </a:xfrm>
        </p:spPr>
        <p:txBody>
          <a:bodyPr/>
          <a:p>
            <a:r>
              <a:rPr lang="ru-RU" altLang="en-US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sym typeface="+mn-ea"/>
              </a:rPr>
              <a:t>«Мозковий штурм»</a:t>
            </a:r>
            <a:endParaRPr lang="ru-RU" altLang="en-US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sz="half" idx="1"/>
          </p:nvPr>
        </p:nvSpPr>
        <p:spPr>
          <a:xfrm>
            <a:off x="339090" y="1115060"/>
            <a:ext cx="8229600" cy="965200"/>
          </a:xfrm>
        </p:spPr>
        <p:txBody>
          <a:bodyPr/>
          <a:p>
            <a:r>
              <a:rPr lang="ru-RU" altLang="en-US">
                <a:solidFill>
                  <a:srgbClr val="00B050"/>
                </a:solidFill>
              </a:rPr>
              <a:t> Чому волосся випадає?</a:t>
            </a:r>
            <a:r>
              <a:rPr lang="ru-RU" altLang="en-US">
                <a:solidFill>
                  <a:srgbClr val="92D050"/>
                </a:solidFill>
              </a:rPr>
              <a:t> </a:t>
            </a:r>
            <a:endParaRPr lang="ru-RU" altLang="en-US">
              <a:solidFill>
                <a:srgbClr val="92D050"/>
              </a:solidFill>
            </a:endParaRPr>
          </a:p>
        </p:txBody>
      </p:sp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63295" y="1764030"/>
            <a:ext cx="6981190" cy="3661410"/>
          </a:xfrm>
          <a:prstGeom prst="rect">
            <a:avLst/>
          </a:prstGeom>
        </p:spPr>
      </p:pic>
      <p:sp>
        <p:nvSpPr>
          <p:cNvPr id="100" name="Текстовое поле 99"/>
          <p:cNvSpPr txBox="1"/>
          <p:nvPr/>
        </p:nvSpPr>
        <p:spPr>
          <a:xfrm>
            <a:off x="198755" y="5425440"/>
            <a:ext cx="8771255" cy="11988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sz="2400" b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 нормальний процес змін волосся . Щодня випадає 20-50 волосин</a:t>
            </a:r>
            <a:r>
              <a:rPr lang="uk-UA" sz="2400" b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sz="2400" b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b="0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sz="2400" b="0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ількість збільшується при неправильному догляді, лупі</a:t>
            </a:r>
            <a:r>
              <a:rPr lang="uk-UA" sz="2400" b="0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перегріву</a:t>
            </a:r>
            <a:r>
              <a:rPr sz="2400" b="0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</a:t>
            </a:r>
            <a:r>
              <a:rPr lang="uk-UA" sz="2400" b="0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sz="2400" b="0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b="0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</a:t>
            </a:r>
            <a:r>
              <a:rPr sz="2400" b="0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охолодженн</a:t>
            </a:r>
            <a:r>
              <a:rPr lang="uk-UA" sz="2400" b="0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sz="2400" b="0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en-US" sz="2400" b="0" i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930910"/>
          </a:xfrm>
        </p:spPr>
        <p:txBody>
          <a:bodyPr/>
          <a:p>
            <a:r>
              <a:rPr lang="uk-UA" altLang="ru-RU" b="1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</a:rPr>
              <a:t>Здоровий спосіб життя</a:t>
            </a:r>
            <a:endParaRPr lang="uk-UA" altLang="ru-RU" b="1">
              <a:solidFill>
                <a:schemeClr val="accent5">
                  <a:lumMod val="25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sz="half" idx="1"/>
          </p:nvPr>
        </p:nvSpPr>
        <p:spPr>
          <a:xfrm>
            <a:off x="244475" y="1205865"/>
            <a:ext cx="5523230" cy="3851910"/>
          </a:xfrm>
        </p:spPr>
        <p:txBody>
          <a:bodyPr/>
          <a:p>
            <a:r>
              <a:rPr lang="uk-UA" altLang="ru-RU">
                <a:solidFill>
                  <a:srgbClr val="00B050"/>
                </a:solidFill>
                <a:latin typeface="Times New Roman" panose="02020603050405020304" pitchFamily="18" charset="0"/>
              </a:rPr>
              <a:t>Повноцінне харчування</a:t>
            </a:r>
            <a:endParaRPr lang="uk-UA" altLang="ru-RU">
              <a:solidFill>
                <a:srgbClr val="00B050"/>
              </a:solidFill>
              <a:latin typeface="Times New Roman" panose="02020603050405020304" pitchFamily="18" charset="0"/>
            </a:endParaRPr>
          </a:p>
          <a:p>
            <a:r>
              <a:rPr lang="uk-UA" altLang="ru-RU">
                <a:solidFill>
                  <a:srgbClr val="00B050"/>
                </a:solidFill>
                <a:latin typeface="Times New Roman" panose="02020603050405020304" pitchFamily="18" charset="0"/>
              </a:rPr>
              <a:t>Заняття спортом</a:t>
            </a:r>
            <a:endParaRPr lang="uk-UA" altLang="ru-RU">
              <a:solidFill>
                <a:srgbClr val="00B050"/>
              </a:solidFill>
              <a:latin typeface="Times New Roman" panose="02020603050405020304" pitchFamily="18" charset="0"/>
            </a:endParaRPr>
          </a:p>
          <a:p>
            <a:r>
              <a:rPr lang="uk-UA" altLang="ru-RU">
                <a:solidFill>
                  <a:srgbClr val="00B050"/>
                </a:solidFill>
                <a:latin typeface="Times New Roman" panose="02020603050405020304" pitchFamily="18" charset="0"/>
              </a:rPr>
              <a:t>Правильне чергування відпочинку і навантаження</a:t>
            </a:r>
            <a:endParaRPr lang="uk-UA" altLang="ru-RU">
              <a:solidFill>
                <a:srgbClr val="00B050"/>
              </a:solidFill>
              <a:latin typeface="Times New Roman" panose="02020603050405020304" pitchFamily="18" charset="0"/>
            </a:endParaRPr>
          </a:p>
          <a:p>
            <a:r>
              <a:rPr lang="uk-UA" altLang="ru-RU">
                <a:solidFill>
                  <a:srgbClr val="00B050"/>
                </a:solidFill>
                <a:latin typeface="Times New Roman" panose="02020603050405020304" pitchFamily="18" charset="0"/>
              </a:rPr>
              <a:t>Сонце,повітря і вода</a:t>
            </a:r>
            <a:endParaRPr lang="uk-UA" altLang="ru-RU">
              <a:solidFill>
                <a:srgbClr val="00B050"/>
              </a:solidFill>
              <a:latin typeface="Times New Roman" panose="02020603050405020304" pitchFamily="18" charset="0"/>
            </a:endParaRPr>
          </a:p>
          <a:p>
            <a:r>
              <a:rPr lang="uk-UA" altLang="ru-RU">
                <a:solidFill>
                  <a:srgbClr val="00B050"/>
                </a:solidFill>
                <a:latin typeface="Times New Roman" panose="02020603050405020304" pitchFamily="18" charset="0"/>
              </a:rPr>
              <a:t>Емоції та настрій</a:t>
            </a:r>
            <a:endParaRPr lang="uk-UA" altLang="ru-RU">
              <a:solidFill>
                <a:srgbClr val="00B050"/>
              </a:solidFill>
              <a:latin typeface="Times New Roman" panose="02020603050405020304" pitchFamily="18" charset="0"/>
            </a:endParaRPr>
          </a:p>
          <a:p>
            <a:endParaRPr lang="uk-UA" altLang="ru-RU">
              <a:solidFill>
                <a:srgbClr val="00B05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989330"/>
          </a:xfrm>
        </p:spPr>
        <p:txBody>
          <a:bodyPr/>
          <a:p>
            <a:r>
              <a:rPr lang="ru-RU" altLang="en-US" sz="4800" b="1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</a:rPr>
              <a:t>Корисні поради</a:t>
            </a:r>
            <a:endParaRPr lang="ru-RU" altLang="en-US" sz="4800" b="1">
              <a:solidFill>
                <a:schemeClr val="accent5">
                  <a:lumMod val="25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sz="half" idx="1"/>
          </p:nvPr>
        </p:nvSpPr>
        <p:spPr>
          <a:xfrm>
            <a:off x="327025" y="1264920"/>
            <a:ext cx="8515350" cy="3205480"/>
          </a:xfrm>
        </p:spPr>
        <p:txBody>
          <a:bodyPr/>
          <a:p>
            <a:r>
              <a:rPr lang="ru-RU" altLang="en-US" sz="2000">
                <a:solidFill>
                  <a:schemeClr val="accent5">
                    <a:lumMod val="50000"/>
                  </a:schemeClr>
                </a:solidFill>
              </a:rPr>
              <a:t>Дуже корисно полоскати волосся відваром сумішей сухих трав: м`яти, ромашки,шавлії ,любистку ,звіробою .</a:t>
            </a:r>
            <a:r>
              <a:rPr lang="ru-RU" altLang="en-US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altLang="en-US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altLang="en-US" sz="2000">
                <a:solidFill>
                  <a:schemeClr val="accent5">
                    <a:lumMod val="50000"/>
                  </a:schemeClr>
                </a:solidFill>
              </a:rPr>
              <a:t>Росту волосся сприяє настій кореню лопуха ,який втирають в шкіри.</a:t>
            </a:r>
            <a:endParaRPr lang="ru-RU" altLang="en-US" sz="200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altLang="en-US" sz="2000">
                <a:solidFill>
                  <a:schemeClr val="accent5">
                    <a:lumMod val="50000"/>
                  </a:schemeClr>
                </a:solidFill>
              </a:rPr>
              <a:t>Ваше волосся полюбляє,щоб його розчісували перед сном 5-10 у всіх напрямках. </a:t>
            </a:r>
            <a:endParaRPr lang="ru-RU" altLang="en-US" sz="200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altLang="en-US" sz="2000">
                <a:solidFill>
                  <a:schemeClr val="accent5">
                    <a:lumMod val="50000"/>
                  </a:schemeClr>
                </a:solidFill>
              </a:rPr>
              <a:t>Коротке волосся розчісують від коренів до кінців,а довге, починають з кінців пасма . </a:t>
            </a:r>
            <a:endParaRPr lang="ru-RU" altLang="en-US" sz="200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altLang="en-US" sz="2000">
                <a:solidFill>
                  <a:schemeClr val="accent5">
                    <a:lumMod val="50000"/>
                  </a:schemeClr>
                </a:solidFill>
              </a:rPr>
              <a:t>Зовнішній вигляд волосся і стан здоров’я людини.</a:t>
            </a:r>
            <a:endParaRPr lang="ru-RU" altLang="en-US" sz="200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" y="4277995"/>
            <a:ext cx="1971675" cy="2324100"/>
          </a:xfrm>
          <a:prstGeom prst="rect">
            <a:avLst/>
          </a:prstGeom>
        </p:spPr>
      </p:pic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7640" y="4277360"/>
            <a:ext cx="3233420" cy="2324735"/>
          </a:xfrm>
          <a:prstGeom prst="rect">
            <a:avLst/>
          </a:prstGeom>
        </p:spPr>
      </p:pic>
      <p:pic>
        <p:nvPicPr>
          <p:cNvPr id="8" name="Изображение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9825" y="4278630"/>
            <a:ext cx="2466975" cy="232346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pPr>
              <a:lnSpc>
                <a:spcPct val="70000"/>
              </a:lnSpc>
            </a:pPr>
            <a:r>
              <a:rPr lang="ru-RU" altLang="en-US" sz="480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</a:rPr>
              <a:t> Фактори, що впливають на стан волосся</a:t>
            </a:r>
            <a:endParaRPr lang="ru-RU" altLang="en-US" sz="4800">
              <a:solidFill>
                <a:schemeClr val="accent5">
                  <a:lumMod val="25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sz="half" idx="1"/>
          </p:nvPr>
        </p:nvSpPr>
        <p:spPr>
          <a:xfrm>
            <a:off x="527685" y="1330960"/>
            <a:ext cx="8301990" cy="954405"/>
          </a:xfrm>
        </p:spPr>
        <p:txBody>
          <a:bodyPr/>
          <a:p>
            <a:r>
              <a:rPr lang="ru-RU" altLang="en-US" sz="2800">
                <a:solidFill>
                  <a:schemeClr val="accent5">
                    <a:lumMod val="50000"/>
                  </a:schemeClr>
                </a:solidFill>
                <a:latin typeface="Comic Sans MS" panose="030F0702030302020204" charset="0"/>
              </a:rPr>
              <a:t>Серед зовнішніх причин пошкодження волосся можна виділити основні:</a:t>
            </a:r>
            <a:endParaRPr lang="ru-RU" altLang="en-US" sz="2800">
              <a:solidFill>
                <a:schemeClr val="accent5">
                  <a:lumMod val="50000"/>
                </a:schemeClr>
              </a:solidFill>
              <a:latin typeface="Comic Sans MS" panose="030F0702030302020204" charset="0"/>
            </a:endParaRPr>
          </a:p>
        </p:txBody>
      </p:sp>
      <p:sp>
        <p:nvSpPr>
          <p:cNvPr id="4" name="Замещающее содержимое 3"/>
          <p:cNvSpPr>
            <a:spLocks noGrp="1"/>
          </p:cNvSpPr>
          <p:nvPr>
            <p:ph sz="half" idx="2"/>
          </p:nvPr>
        </p:nvSpPr>
        <p:spPr>
          <a:xfrm>
            <a:off x="457200" y="2356485"/>
            <a:ext cx="8229600" cy="4041775"/>
          </a:xfrm>
        </p:spPr>
        <p:txBody>
          <a:bodyPr/>
          <a:p>
            <a:pPr marL="0" indent="0">
              <a:buNone/>
            </a:pPr>
            <a:r>
              <a:rPr lang="ru-RU" altLang="en-US"/>
              <a:t> </a:t>
            </a:r>
            <a:r>
              <a:rPr lang="ru-RU" altLang="en-US" sz="2000">
                <a:solidFill>
                  <a:schemeClr val="accent5">
                    <a:lumMod val="10000"/>
                  </a:schemeClr>
                </a:solidFill>
                <a:latin typeface="Comic Sans MS" panose="030F0702030302020204" charset="0"/>
              </a:rPr>
              <a:t>- Надто часте висвітлювання, фарбування, хімічна завивка і випрямлення волосся;  </a:t>
            </a:r>
            <a:endParaRPr lang="ru-RU" altLang="en-US" sz="2000">
              <a:solidFill>
                <a:schemeClr val="accent5">
                  <a:lumMod val="10000"/>
                </a:schemeClr>
              </a:solidFill>
              <a:latin typeface="Comic Sans MS" panose="030F0702030302020204" charset="0"/>
            </a:endParaRPr>
          </a:p>
          <a:p>
            <a:pPr marL="0" indent="0">
              <a:buNone/>
            </a:pPr>
            <a:r>
              <a:rPr lang="ru-RU" altLang="en-US" sz="2000">
                <a:solidFill>
                  <a:schemeClr val="accent5">
                    <a:lumMod val="10000"/>
                  </a:schemeClr>
                </a:solidFill>
                <a:latin typeface="Comic Sans MS" panose="030F0702030302020204" charset="0"/>
              </a:rPr>
              <a:t>- Надто часте миття волосся; </a:t>
            </a:r>
            <a:endParaRPr lang="ru-RU" altLang="en-US" sz="2000">
              <a:solidFill>
                <a:schemeClr val="accent5">
                  <a:lumMod val="10000"/>
                </a:schemeClr>
              </a:solidFill>
              <a:latin typeface="Comic Sans MS" panose="030F0702030302020204" charset="0"/>
            </a:endParaRPr>
          </a:p>
          <a:p>
            <a:pPr marL="0" indent="0">
              <a:buNone/>
            </a:pPr>
            <a:r>
              <a:rPr lang="ru-RU" altLang="en-US" sz="2000">
                <a:solidFill>
                  <a:schemeClr val="accent5">
                    <a:lumMod val="10000"/>
                  </a:schemeClr>
                </a:solidFill>
                <a:latin typeface="Comic Sans MS" panose="030F0702030302020204" charset="0"/>
              </a:rPr>
              <a:t>- Надто ретельне витирання волосся;</a:t>
            </a:r>
            <a:endParaRPr lang="ru-RU" altLang="en-US" sz="2000">
              <a:solidFill>
                <a:schemeClr val="accent5">
                  <a:lumMod val="10000"/>
                </a:schemeClr>
              </a:solidFill>
              <a:latin typeface="Comic Sans MS" panose="030F0702030302020204" charset="0"/>
            </a:endParaRPr>
          </a:p>
          <a:p>
            <a:pPr marL="0" indent="0">
              <a:buNone/>
            </a:pPr>
            <a:r>
              <a:rPr lang="ru-RU" altLang="en-US" sz="2000">
                <a:solidFill>
                  <a:schemeClr val="accent5">
                    <a:lumMod val="10000"/>
                  </a:schemeClr>
                </a:solidFill>
                <a:latin typeface="Comic Sans MS" panose="030F0702030302020204" charset="0"/>
              </a:rPr>
              <a:t>- Надто часте використання фенів та засобів для укладання волосся; </a:t>
            </a:r>
            <a:endParaRPr lang="ru-RU" altLang="en-US" sz="2000">
              <a:solidFill>
                <a:schemeClr val="accent5">
                  <a:lumMod val="10000"/>
                </a:schemeClr>
              </a:solidFill>
              <a:latin typeface="Comic Sans MS" panose="030F0702030302020204" charset="0"/>
            </a:endParaRPr>
          </a:p>
          <a:p>
            <a:pPr marL="0" indent="0">
              <a:buNone/>
            </a:pPr>
            <a:r>
              <a:rPr lang="ru-RU" altLang="en-US" sz="2000">
                <a:solidFill>
                  <a:schemeClr val="accent5">
                    <a:lumMod val="10000"/>
                  </a:schemeClr>
                </a:solidFill>
                <a:latin typeface="Comic Sans MS" panose="030F0702030302020204" charset="0"/>
              </a:rPr>
              <a:t>- Використання неправильних засобів чи методів укладання волосся; </a:t>
            </a:r>
            <a:endParaRPr lang="ru-RU" altLang="en-US" sz="2000">
              <a:solidFill>
                <a:schemeClr val="accent5">
                  <a:lumMod val="10000"/>
                </a:schemeClr>
              </a:solidFill>
              <a:latin typeface="Comic Sans MS" panose="030F0702030302020204" charset="0"/>
            </a:endParaRPr>
          </a:p>
          <a:p>
            <a:pPr marL="0" indent="0">
              <a:buNone/>
            </a:pPr>
            <a:r>
              <a:rPr lang="ru-RU" altLang="en-US" sz="2000">
                <a:solidFill>
                  <a:schemeClr val="accent5">
                    <a:lumMod val="10000"/>
                  </a:schemeClr>
                </a:solidFill>
                <a:latin typeface="Comic Sans MS" panose="030F0702030302020204" charset="0"/>
              </a:rPr>
              <a:t>- Дія прямого сонячного опромінення; </a:t>
            </a:r>
            <a:endParaRPr lang="ru-RU" altLang="en-US" sz="2000">
              <a:solidFill>
                <a:schemeClr val="accent5">
                  <a:lumMod val="10000"/>
                </a:schemeClr>
              </a:solidFill>
              <a:latin typeface="Comic Sans MS" panose="030F0702030302020204" charset="0"/>
            </a:endParaRPr>
          </a:p>
          <a:p>
            <a:pPr marL="0" indent="0">
              <a:buNone/>
            </a:pPr>
            <a:r>
              <a:rPr lang="ru-RU" altLang="en-US" sz="2000">
                <a:solidFill>
                  <a:schemeClr val="accent5">
                    <a:lumMod val="10000"/>
                  </a:schemeClr>
                </a:solidFill>
                <a:latin typeface="Comic Sans MS" panose="030F0702030302020204" charset="0"/>
              </a:rPr>
              <a:t>- Куріння, алкогольні напої, шкідлива їжа, різні захворювання можуть сповільнити ріст волосся.</a:t>
            </a:r>
            <a:endParaRPr lang="ru-RU" altLang="en-US" sz="2000">
              <a:solidFill>
                <a:schemeClr val="accent5">
                  <a:lumMod val="10000"/>
                </a:schemeClr>
              </a:solidFill>
              <a:latin typeface="Comic Sans MS" panose="030F070203030202020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460"/>
            <a:ext cx="8229600" cy="906145"/>
          </a:xfrm>
        </p:spPr>
        <p:txBody>
          <a:bodyPr/>
          <a:p>
            <a:r>
              <a:rPr lang="uk-UA" altLang="ru-RU" sz="4800" b="1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</a:rPr>
              <a:t>Типи волосся</a:t>
            </a:r>
            <a:endParaRPr lang="uk-UA" altLang="ru-RU" sz="4800" b="1">
              <a:solidFill>
                <a:schemeClr val="accent5">
                  <a:lumMod val="25000"/>
                </a:schemeClr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5" name="Group 23"/>
          <p:cNvGrpSpPr/>
          <p:nvPr/>
        </p:nvGrpSpPr>
        <p:grpSpPr bwMode="auto">
          <a:xfrm>
            <a:off x="457200" y="2185670"/>
            <a:ext cx="4876800" cy="457200"/>
            <a:chOff x="1344" y="1392"/>
            <a:chExt cx="3072" cy="288"/>
          </a:xfrm>
        </p:grpSpPr>
        <p:sp>
          <p:nvSpPr>
            <p:cNvPr id="271373" name="Rectangle 13"/>
            <p:cNvSpPr>
              <a:spLocks noChangeArrowheads="1"/>
            </p:cNvSpPr>
            <p:nvPr/>
          </p:nvSpPr>
          <p:spPr bwMode="gray">
            <a:xfrm>
              <a:off x="1680" y="1392"/>
              <a:ext cx="2736" cy="288"/>
            </a:xfrm>
            <a:prstGeom prst="rect">
              <a:avLst/>
            </a:prstGeom>
            <a:gradFill rotWithShape="1">
              <a:gsLst>
                <a:gs pos="0">
                  <a:srgbClr val="68D8F2">
                    <a:gamma/>
                    <a:tint val="36471"/>
                    <a:invGamma/>
                  </a:srgbClr>
                </a:gs>
                <a:gs pos="100000">
                  <a:srgbClr val="68D8F2"/>
                </a:gs>
              </a:gsLst>
              <a:lin ang="0" scaled="1"/>
            </a:gradFill>
            <a:ln w="9525" algn="ctr">
              <a:noFill/>
              <a:miter lim="800000"/>
            </a:ln>
            <a:effectLst>
              <a:prstShdw prst="shdw17" dist="63500" dir="5400000">
                <a:srgbClr val="68D8F2">
                  <a:gamma/>
                  <a:shade val="60000"/>
                  <a:invGamma/>
                </a:srgbClr>
              </a:prstShdw>
            </a:effectLst>
          </p:spPr>
          <p:txBody>
            <a:bodyPr wrap="none" anchor="ctr"/>
            <a:p>
              <a:pPr algn="l"/>
              <a:r>
                <a:rPr lang="ru-RU"/>
                <a:t>    </a:t>
              </a:r>
              <a:r>
                <a:rPr lang="ru-RU" sz="2000" b="1">
                  <a:solidFill>
                    <a:schemeClr val="accent2">
                      <a:lumMod val="75000"/>
                    </a:schemeClr>
                  </a:solidFill>
                  <a:latin typeface="Comic Sans MS" panose="030F0702030302020204" charset="0"/>
                </a:rPr>
                <a:t>нормальне</a:t>
              </a:r>
              <a:endParaRPr lang="ru-RU" sz="2000" b="1">
                <a:solidFill>
                  <a:schemeClr val="accent2">
                    <a:lumMod val="75000"/>
                  </a:schemeClr>
                </a:solidFill>
                <a:latin typeface="Comic Sans MS" panose="030F0702030302020204" charset="0"/>
              </a:endParaRPr>
            </a:p>
          </p:txBody>
        </p:sp>
        <p:sp>
          <p:nvSpPr>
            <p:cNvPr id="271374" name="Rectangle 14"/>
            <p:cNvSpPr>
              <a:spLocks noChangeArrowheads="1"/>
            </p:cNvSpPr>
            <p:nvPr/>
          </p:nvSpPr>
          <p:spPr bwMode="gray">
            <a:xfrm>
              <a:off x="1344" y="1392"/>
              <a:ext cx="384" cy="288"/>
            </a:xfrm>
            <a:prstGeom prst="rect">
              <a:avLst/>
            </a:prstGeom>
            <a:gradFill rotWithShape="1">
              <a:gsLst>
                <a:gs pos="0">
                  <a:srgbClr val="4D98E3">
                    <a:gamma/>
                    <a:shade val="51373"/>
                    <a:invGamma/>
                  </a:srgbClr>
                </a:gs>
                <a:gs pos="50000">
                  <a:srgbClr val="4D98E3"/>
                </a:gs>
                <a:gs pos="100000">
                  <a:srgbClr val="4D98E3">
                    <a:gamma/>
                    <a:shade val="51373"/>
                    <a:invGamma/>
                  </a:srgbClr>
                </a:gs>
              </a:gsLst>
              <a:lin ang="0" scaled="1"/>
            </a:gradFill>
            <a:ln w="9525" algn="ctr">
              <a:noFill/>
              <a:miter lim="800000"/>
            </a:ln>
            <a:effectLst>
              <a:prstShdw prst="shdw17" dist="63500" dir="5400000">
                <a:srgbClr val="4D98E3">
                  <a:gamma/>
                  <a:shade val="60000"/>
                  <a:invGamma/>
                </a:srgbClr>
              </a:prstShdw>
            </a:effectLst>
          </p:spPr>
          <p:txBody>
            <a:bodyPr wrap="none" anchor="ctr"/>
            <a:p>
              <a:r>
                <a:rPr lang="en-US" b="1"/>
                <a:t>1</a:t>
              </a:r>
              <a:endParaRPr lang="en-US" b="1"/>
            </a:p>
          </p:txBody>
        </p:sp>
      </p:grpSp>
      <p:grpSp>
        <p:nvGrpSpPr>
          <p:cNvPr id="6" name="Group 24"/>
          <p:cNvGrpSpPr/>
          <p:nvPr/>
        </p:nvGrpSpPr>
        <p:grpSpPr bwMode="auto">
          <a:xfrm>
            <a:off x="457171" y="2911157"/>
            <a:ext cx="4876800" cy="457200"/>
            <a:chOff x="1344" y="1872"/>
            <a:chExt cx="3072" cy="288"/>
          </a:xfrm>
        </p:grpSpPr>
        <p:sp>
          <p:nvSpPr>
            <p:cNvPr id="271375" name="Rectangle 15"/>
            <p:cNvSpPr>
              <a:spLocks noChangeArrowheads="1"/>
            </p:cNvSpPr>
            <p:nvPr/>
          </p:nvSpPr>
          <p:spPr bwMode="gray">
            <a:xfrm>
              <a:off x="1680" y="1872"/>
              <a:ext cx="2736" cy="288"/>
            </a:xfrm>
            <a:prstGeom prst="rect">
              <a:avLst/>
            </a:prstGeom>
            <a:gradFill rotWithShape="1">
              <a:gsLst>
                <a:gs pos="0">
                  <a:srgbClr val="9EB0FE">
                    <a:gamma/>
                    <a:tint val="36471"/>
                    <a:invGamma/>
                  </a:srgbClr>
                </a:gs>
                <a:gs pos="100000">
                  <a:srgbClr val="9EB0FE"/>
                </a:gs>
              </a:gsLst>
              <a:lin ang="0" scaled="1"/>
            </a:gradFill>
            <a:ln w="9525" algn="ctr">
              <a:noFill/>
              <a:miter lim="800000"/>
            </a:ln>
            <a:effectLst>
              <a:prstShdw prst="shdw17" dist="63500" dir="5400000">
                <a:srgbClr val="9EB0FE">
                  <a:gamma/>
                  <a:shade val="60000"/>
                  <a:invGamma/>
                </a:srgbClr>
              </a:prstShdw>
            </a:effectLst>
          </p:spPr>
          <p:txBody>
            <a:bodyPr wrap="none" anchor="ctr"/>
            <a:p>
              <a:endParaRPr lang="ru-RU"/>
            </a:p>
          </p:txBody>
        </p:sp>
        <p:sp>
          <p:nvSpPr>
            <p:cNvPr id="271376" name="Rectangle 16"/>
            <p:cNvSpPr>
              <a:spLocks noChangeArrowheads="1"/>
            </p:cNvSpPr>
            <p:nvPr/>
          </p:nvSpPr>
          <p:spPr bwMode="gray">
            <a:xfrm>
              <a:off x="1344" y="1872"/>
              <a:ext cx="384" cy="288"/>
            </a:xfrm>
            <a:prstGeom prst="rect">
              <a:avLst/>
            </a:prstGeom>
            <a:gradFill rotWithShape="1">
              <a:gsLst>
                <a:gs pos="0">
                  <a:srgbClr val="A971ED">
                    <a:gamma/>
                    <a:shade val="51373"/>
                    <a:invGamma/>
                  </a:srgbClr>
                </a:gs>
                <a:gs pos="50000">
                  <a:srgbClr val="A971ED"/>
                </a:gs>
                <a:gs pos="100000">
                  <a:srgbClr val="A971ED">
                    <a:gamma/>
                    <a:shade val="51373"/>
                    <a:invGamma/>
                  </a:srgbClr>
                </a:gs>
              </a:gsLst>
              <a:lin ang="0" scaled="1"/>
            </a:gradFill>
            <a:ln w="9525" algn="ctr">
              <a:noFill/>
              <a:miter lim="800000"/>
            </a:ln>
            <a:effectLst>
              <a:prstShdw prst="shdw17" dist="63500" dir="5400000">
                <a:srgbClr val="A971ED">
                  <a:gamma/>
                  <a:shade val="60000"/>
                  <a:invGamma/>
                </a:srgbClr>
              </a:prstShdw>
            </a:effectLst>
          </p:spPr>
          <p:txBody>
            <a:bodyPr wrap="none" anchor="ctr"/>
            <a:p>
              <a:r>
                <a:rPr lang="en-US" b="1"/>
                <a:t>2</a:t>
              </a:r>
              <a:endParaRPr lang="en-US" b="1"/>
            </a:p>
          </p:txBody>
        </p:sp>
      </p:grpSp>
      <p:grpSp>
        <p:nvGrpSpPr>
          <p:cNvPr id="7" name="Group 25"/>
          <p:cNvGrpSpPr/>
          <p:nvPr/>
        </p:nvGrpSpPr>
        <p:grpSpPr bwMode="auto">
          <a:xfrm>
            <a:off x="457518" y="3612515"/>
            <a:ext cx="4891088" cy="457200"/>
            <a:chOff x="1287" y="1392"/>
            <a:chExt cx="3081" cy="288"/>
          </a:xfrm>
        </p:grpSpPr>
        <p:sp>
          <p:nvSpPr>
            <p:cNvPr id="271386" name="Rectangle 26"/>
            <p:cNvSpPr>
              <a:spLocks noChangeArrowheads="1"/>
            </p:cNvSpPr>
            <p:nvPr/>
          </p:nvSpPr>
          <p:spPr bwMode="gray">
            <a:xfrm>
              <a:off x="1691" y="1392"/>
              <a:ext cx="2677" cy="288"/>
            </a:xfrm>
            <a:prstGeom prst="rect">
              <a:avLst/>
            </a:prstGeom>
            <a:gradFill rotWithShape="1">
              <a:gsLst>
                <a:gs pos="0">
                  <a:srgbClr val="68D8F2">
                    <a:gamma/>
                    <a:tint val="36471"/>
                    <a:invGamma/>
                  </a:srgbClr>
                </a:gs>
                <a:gs pos="100000">
                  <a:srgbClr val="68D8F2"/>
                </a:gs>
              </a:gsLst>
              <a:lin ang="0" scaled="1"/>
            </a:gradFill>
            <a:ln w="9525" algn="ctr">
              <a:noFill/>
              <a:miter lim="800000"/>
            </a:ln>
            <a:effectLst>
              <a:prstShdw prst="shdw17" dist="63500" dir="5400000">
                <a:srgbClr val="68D8F2">
                  <a:gamma/>
                  <a:shade val="60000"/>
                  <a:invGamma/>
                </a:srgbClr>
              </a:prstShdw>
            </a:effectLst>
          </p:spPr>
          <p:txBody>
            <a:bodyPr wrap="none" anchor="ctr"/>
            <a:p>
              <a:r>
                <a:rPr lang="uk-UA" altLang="ru-RU" sz="2000" b="1">
                  <a:solidFill>
                    <a:schemeClr val="accent6">
                      <a:lumMod val="75000"/>
                    </a:schemeClr>
                  </a:solidFill>
                  <a:latin typeface="Comic Sans MS" panose="030F0702030302020204" charset="0"/>
                </a:rPr>
                <a:t>  сухе</a:t>
              </a:r>
              <a:endParaRPr lang="uk-UA" altLang="ru-RU" sz="2000" b="1">
                <a:solidFill>
                  <a:schemeClr val="accent6">
                    <a:lumMod val="75000"/>
                  </a:schemeClr>
                </a:solidFill>
                <a:latin typeface="Comic Sans MS" panose="030F0702030302020204" charset="0"/>
              </a:endParaRPr>
            </a:p>
          </p:txBody>
        </p:sp>
        <p:sp>
          <p:nvSpPr>
            <p:cNvPr id="271387" name="Rectangle 27"/>
            <p:cNvSpPr>
              <a:spLocks noChangeArrowheads="1"/>
            </p:cNvSpPr>
            <p:nvPr/>
          </p:nvSpPr>
          <p:spPr bwMode="gray">
            <a:xfrm>
              <a:off x="1287" y="1392"/>
              <a:ext cx="384" cy="288"/>
            </a:xfrm>
            <a:prstGeom prst="rect">
              <a:avLst/>
            </a:prstGeom>
            <a:gradFill rotWithShape="1">
              <a:gsLst>
                <a:gs pos="0">
                  <a:srgbClr val="4D98E3">
                    <a:gamma/>
                    <a:shade val="51373"/>
                    <a:invGamma/>
                  </a:srgbClr>
                </a:gs>
                <a:gs pos="50000">
                  <a:srgbClr val="4D98E3"/>
                </a:gs>
                <a:gs pos="100000">
                  <a:srgbClr val="4D98E3">
                    <a:gamma/>
                    <a:shade val="51373"/>
                    <a:invGamma/>
                  </a:srgbClr>
                </a:gs>
              </a:gsLst>
              <a:lin ang="0" scaled="1"/>
            </a:gradFill>
            <a:ln w="9525" algn="ctr">
              <a:noFill/>
              <a:miter lim="800000"/>
            </a:ln>
            <a:effectLst>
              <a:prstShdw prst="shdw17" dist="63500" dir="5400000">
                <a:srgbClr val="4D98E3">
                  <a:gamma/>
                  <a:shade val="60000"/>
                  <a:invGamma/>
                </a:srgbClr>
              </a:prstShdw>
            </a:effectLst>
          </p:spPr>
          <p:txBody>
            <a:bodyPr wrap="none" anchor="ctr"/>
            <a:p>
              <a:r>
                <a:rPr lang="en-US" b="1"/>
                <a:t>3</a:t>
              </a:r>
              <a:endParaRPr lang="en-US" b="1"/>
            </a:p>
          </p:txBody>
        </p:sp>
      </p:grpSp>
      <p:grpSp>
        <p:nvGrpSpPr>
          <p:cNvPr id="8" name="Group 28"/>
          <p:cNvGrpSpPr/>
          <p:nvPr/>
        </p:nvGrpSpPr>
        <p:grpSpPr bwMode="auto">
          <a:xfrm>
            <a:off x="481330" y="4314190"/>
            <a:ext cx="4876800" cy="457200"/>
            <a:chOff x="1344" y="1872"/>
            <a:chExt cx="3072" cy="288"/>
          </a:xfrm>
        </p:grpSpPr>
        <p:sp>
          <p:nvSpPr>
            <p:cNvPr id="271389" name="Rectangle 29"/>
            <p:cNvSpPr>
              <a:spLocks noChangeArrowheads="1"/>
            </p:cNvSpPr>
            <p:nvPr/>
          </p:nvSpPr>
          <p:spPr bwMode="gray">
            <a:xfrm>
              <a:off x="1728" y="1872"/>
              <a:ext cx="2688" cy="288"/>
            </a:xfrm>
            <a:prstGeom prst="rect">
              <a:avLst/>
            </a:prstGeom>
            <a:gradFill rotWithShape="1">
              <a:gsLst>
                <a:gs pos="0">
                  <a:srgbClr val="9EB0FE">
                    <a:gamma/>
                    <a:tint val="36471"/>
                    <a:invGamma/>
                  </a:srgbClr>
                </a:gs>
                <a:gs pos="100000">
                  <a:srgbClr val="9EB0FE"/>
                </a:gs>
              </a:gsLst>
              <a:lin ang="0" scaled="1"/>
            </a:gradFill>
            <a:ln w="9525" algn="ctr">
              <a:noFill/>
              <a:miter lim="800000"/>
            </a:ln>
            <a:effectLst>
              <a:prstShdw prst="shdw17" dist="63500" dir="5400000">
                <a:srgbClr val="9EB0FE">
                  <a:gamma/>
                  <a:shade val="60000"/>
                  <a:invGamma/>
                </a:srgbClr>
              </a:prstShdw>
            </a:effectLst>
          </p:spPr>
          <p:txBody>
            <a:bodyPr wrap="none" anchor="ctr"/>
            <a:p>
              <a:pPr algn="l"/>
              <a:r>
                <a:rPr lang="uk-UA" altLang="ru-RU" sz="2000" b="1">
                  <a:solidFill>
                    <a:schemeClr val="accent6">
                      <a:lumMod val="75000"/>
                    </a:schemeClr>
                  </a:solidFill>
                  <a:latin typeface="Comic Sans MS" panose="030F0702030302020204" charset="0"/>
                </a:rPr>
                <a:t>  змішане</a:t>
              </a:r>
              <a:endParaRPr lang="uk-UA" altLang="ru-RU" sz="2000" b="1">
                <a:solidFill>
                  <a:schemeClr val="accent6">
                    <a:lumMod val="75000"/>
                  </a:schemeClr>
                </a:solidFill>
                <a:latin typeface="Comic Sans MS" panose="030F0702030302020204" charset="0"/>
              </a:endParaRPr>
            </a:p>
          </p:txBody>
        </p:sp>
        <p:sp>
          <p:nvSpPr>
            <p:cNvPr id="271390" name="Rectangle 30"/>
            <p:cNvSpPr>
              <a:spLocks noChangeArrowheads="1"/>
            </p:cNvSpPr>
            <p:nvPr/>
          </p:nvSpPr>
          <p:spPr bwMode="gray">
            <a:xfrm>
              <a:off x="1344" y="1872"/>
              <a:ext cx="384" cy="288"/>
            </a:xfrm>
            <a:prstGeom prst="rect">
              <a:avLst/>
            </a:prstGeom>
            <a:gradFill rotWithShape="1">
              <a:gsLst>
                <a:gs pos="0">
                  <a:srgbClr val="A971ED">
                    <a:gamma/>
                    <a:shade val="51373"/>
                    <a:invGamma/>
                  </a:srgbClr>
                </a:gs>
                <a:gs pos="50000">
                  <a:srgbClr val="A971ED"/>
                </a:gs>
                <a:gs pos="100000">
                  <a:srgbClr val="A971ED">
                    <a:gamma/>
                    <a:shade val="51373"/>
                    <a:invGamma/>
                  </a:srgbClr>
                </a:gs>
              </a:gsLst>
              <a:lin ang="0" scaled="1"/>
            </a:gradFill>
            <a:ln w="9525" algn="ctr">
              <a:noFill/>
              <a:miter lim="800000"/>
            </a:ln>
            <a:effectLst>
              <a:prstShdw prst="shdw17" dist="63500" dir="5400000">
                <a:srgbClr val="A971ED">
                  <a:gamma/>
                  <a:shade val="60000"/>
                  <a:invGamma/>
                </a:srgbClr>
              </a:prstShdw>
            </a:effectLst>
          </p:spPr>
          <p:txBody>
            <a:bodyPr wrap="none" anchor="ctr"/>
            <a:p>
              <a:r>
                <a:rPr lang="en-US" b="1"/>
                <a:t>4</a:t>
              </a:r>
              <a:endParaRPr lang="en-US" b="1"/>
            </a:p>
          </p:txBody>
        </p:sp>
      </p:grpSp>
      <p:sp>
        <p:nvSpPr>
          <p:cNvPr id="271399" name="Rectangle 39"/>
          <p:cNvSpPr>
            <a:spLocks noChangeArrowheads="1"/>
          </p:cNvSpPr>
          <p:nvPr/>
        </p:nvSpPr>
        <p:spPr bwMode="auto">
          <a:xfrm>
            <a:off x="1189990" y="2968943"/>
            <a:ext cx="4038600" cy="398780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>
            <a:spAutoFit/>
          </a:bodyPr>
          <a:p>
            <a:r>
              <a:rPr lang="uk-UA" altLang="en-US" sz="20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charset="0"/>
              </a:rPr>
              <a:t> 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charset="0"/>
              </a:rPr>
              <a:t>жирне</a:t>
            </a:r>
            <a:endParaRPr lang="en-US" sz="2000" b="1" dirty="0">
              <a:solidFill>
                <a:schemeClr val="accent6">
                  <a:lumMod val="75000"/>
                </a:schemeClr>
              </a:solidFill>
              <a:latin typeface="Comic Sans MS" panose="030F070203030202020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40766" y="2955021"/>
            <a:ext cx="4243040" cy="368300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uk-UA" b="1" dirty="0"/>
              <a:t> </a:t>
            </a:r>
            <a:endParaRPr lang="uk-UA" dirty="0"/>
          </a:p>
        </p:txBody>
      </p:sp>
      <p:pic>
        <p:nvPicPr>
          <p:cNvPr id="14" name="Замещающее содержимое 1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3309620" y="1393825"/>
            <a:ext cx="5837555" cy="506349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C0D7F5"/>
      </a:accent5>
      <a:accent6>
        <a:srgbClr val="AC4744"/>
      </a:accent6>
      <a:hlink>
        <a:srgbClr val="0066CC"/>
      </a:hlink>
      <a:folHlink>
        <a:srgbClr val="800080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C0D7F5"/>
        </a:accent5>
        <a:accent6>
          <a:srgbClr val="AC4744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0</TotalTime>
  <Words>2287</Words>
  <Application>WPS Presentation</Application>
  <PresentationFormat>Экран (4:3)</PresentationFormat>
  <Paragraphs>121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5" baseType="lpstr">
      <vt:lpstr>Arial</vt:lpstr>
      <vt:lpstr>SimSun</vt:lpstr>
      <vt:lpstr>Wingdings</vt:lpstr>
      <vt:lpstr>Times New Roman</vt:lpstr>
      <vt:lpstr>Comic Sans MS</vt:lpstr>
      <vt:lpstr>Microsoft YaHei</vt:lpstr>
      <vt:lpstr/>
      <vt:lpstr>Arial Unicode MS</vt:lpstr>
      <vt:lpstr>Calibri</vt:lpstr>
      <vt:lpstr>Segoe Print</vt:lpstr>
      <vt:lpstr>1_Default Design</vt:lpstr>
      <vt:lpstr>Здоров’я та краса мого волосся</vt:lpstr>
      <vt:lpstr>Зовнішній вигляд здорового волосся</vt:lpstr>
      <vt:lpstr>«Мозковий штурм»</vt:lpstr>
      <vt:lpstr> «Мозковий штурм» </vt:lpstr>
      <vt:lpstr>«Мозковий штурм»</vt:lpstr>
      <vt:lpstr>Здоровий спосіб життя</vt:lpstr>
      <vt:lpstr>Корисні поради</vt:lpstr>
      <vt:lpstr>PowerPoint 演示文稿</vt:lpstr>
      <vt:lpstr>Типи волосся</vt:lpstr>
      <vt:lpstr>Пристосування для догляду за волоссям</vt:lpstr>
      <vt:lpstr>Пристрої догляду за волоссям</vt:lpstr>
      <vt:lpstr>Засоби догляду за волоссям</vt:lpstr>
      <vt:lpstr>Шампуні виготовляють для різних типів волосся:</vt:lpstr>
      <vt:lpstr>Спосіб догляду за довгим волоссям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Гігієна житла</dc:title>
  <dc:creator>Администратор</dc:creator>
  <cp:lastModifiedBy>01</cp:lastModifiedBy>
  <cp:revision>57</cp:revision>
  <dcterms:created xsi:type="dcterms:W3CDTF">2014-11-30T13:54:00Z</dcterms:created>
  <dcterms:modified xsi:type="dcterms:W3CDTF">2019-01-21T16:15:01Z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1049-10.2.0.5908</vt:lpwstr>
  </property>
</Properties>
</file>