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2" r:id="rId3"/>
    <p:sldId id="280" r:id="rId4"/>
    <p:sldId id="288" r:id="rId5"/>
    <p:sldId id="318" r:id="rId6"/>
    <p:sldId id="281" r:id="rId7"/>
    <p:sldId id="283" r:id="rId8"/>
    <p:sldId id="271" r:id="rId9"/>
    <p:sldId id="282" r:id="rId10"/>
    <p:sldId id="270" r:id="rId11"/>
    <p:sldId id="257" r:id="rId12"/>
    <p:sldId id="319" r:id="rId13"/>
    <p:sldId id="31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0" y="-96"/>
      </p:cViewPr>
      <p:guideLst>
        <p:guide orient="horz" pos="21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DDB624-6BF2-4747-808C-C5FC3ED546EB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DB128B-92BA-4249-B142-FB5D9AE66B5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7C96-2D8D-4E91-9AE8-3605C0F91A9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E42-83ED-4411-897C-8895B03B49F7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5D6E-EB14-423F-A15E-6B60305895E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7A12-FF2B-448D-83A8-FC161E2F1E08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0D9C-8055-4DCD-8C2E-9940F444CD8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EE79-E4C3-4C6C-9149-B6AFDE660F5B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ACD1-89F6-43AB-86AF-1A2B0A46EC3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76DD-4333-4F27-89AE-6D42E1A4F43E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2C-9DC1-4A58-8302-09AA999CA2D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0DAD-85E6-4A39-AF6B-644A7615B952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DB8A-9DAD-48FF-811C-A9529269118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ED1F-C67A-4516-BB47-7BF047AEDEA5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AB31-5596-422E-8867-8FE6F1F776D6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31F0-1C69-452E-9A4A-C474B1874EE9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F4CD-FF8D-47CC-8DAC-8DABEE86F41F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5757-661E-46DE-B779-6EDD36AEDF66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70C9-475F-4CB2-8591-939EA1BF6F33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FA24-E154-43DB-8509-36D94513E3D5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87CD-F6CF-4508-AAFF-7616B3541528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7426-C54A-4BAC-B14B-1BFD7E0815A2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85DC-9ED7-4C57-8B42-8134F227AA1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1D9C-1913-4502-9D41-46D2F2C49D3B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3000">
              <a:schemeClr val="accent3">
                <a:lumMod val="75000"/>
              </a:schemeClr>
            </a:gs>
            <a:gs pos="22000">
              <a:schemeClr val="accent3">
                <a:lumMod val="50000"/>
              </a:schemeClr>
            </a:gs>
            <a:gs pos="66000">
              <a:srgbClr val="FFFFFF"/>
            </a:gs>
            <a:gs pos="73000">
              <a:schemeClr val="accent3">
                <a:lumMod val="60000"/>
                <a:lumOff val="40000"/>
              </a:schemeClr>
            </a:gs>
            <a:gs pos="86000">
              <a:srgbClr val="29292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uk-UA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uk-UA" smtClean="0"/>
              <a:t>Образец текста</a:t>
            </a:r>
            <a:endParaRPr lang="uk-UA" smtClean="0"/>
          </a:p>
          <a:p>
            <a:pPr lvl="1"/>
            <a:r>
              <a:rPr lang="uk-UA" smtClean="0"/>
              <a:t>Второй уровень</a:t>
            </a:r>
            <a:endParaRPr lang="uk-UA" smtClean="0"/>
          </a:p>
          <a:p>
            <a:pPr lvl="2"/>
            <a:r>
              <a:rPr lang="uk-UA" smtClean="0"/>
              <a:t>Третий уровень</a:t>
            </a:r>
            <a:endParaRPr lang="uk-UA" smtClean="0"/>
          </a:p>
          <a:p>
            <a:pPr lvl="3"/>
            <a:r>
              <a:rPr lang="uk-UA" smtClean="0"/>
              <a:t>Четвертый уровень</a:t>
            </a:r>
            <a:endParaRPr lang="uk-UA" smtClean="0"/>
          </a:p>
          <a:p>
            <a:pPr lvl="4"/>
            <a:r>
              <a:rPr lang="uk-UA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81CC7-7F5F-410B-B47B-0E62B95D8EA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D7961-9B3D-4414-B31C-D63DE4B8619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8750"/>
            <a:ext cx="7772400" cy="36791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uk-UA" dirty="0" smtClean="0">
                <a:solidFill>
                  <a:schemeClr val="accent3"/>
                </a:solidFill>
              </a:rPr>
            </a:br>
            <a:r>
              <a:rPr lang="uk-UA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малярні роботи в побуті власними руками</a:t>
            </a:r>
            <a:br>
              <a:rPr lang="uk-UA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800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Для чого проводять ремонтні роботи у приміщеннях?</a:t>
            </a:r>
            <a:br>
              <a:rPr lang="uk-UA" sz="2800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800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Які види малярних робіт тобі відомі?</a:t>
            </a:r>
            <a:br>
              <a:rPr lang="uk-UA" sz="2800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800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З якою метою виконують малярні роботи?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                                                   </a:t>
            </a:r>
            <a:r>
              <a:rPr lang="ru-RU" dirty="0" smtClean="0">
                <a:solidFill>
                  <a:schemeClr val="accent3"/>
                </a:solidFill>
              </a:rPr>
              <a:t>                                                  </a:t>
            </a:r>
            <a:endParaRPr lang="ru-RU" dirty="0" smtClean="0">
              <a:solidFill>
                <a:schemeClr val="accent3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8095" y="3366135"/>
            <a:ext cx="5111750" cy="334835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" y="3985895"/>
            <a:ext cx="3361055" cy="272859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800" b="1" smtClean="0">
                <a:solidFill>
                  <a:schemeClr val="bg1"/>
                </a:solidFill>
              </a:rPr>
              <a:t>Допоміжні засоби:</a:t>
            </a:r>
            <a:endParaRPr lang="uk-UA" altLang="ru-RU" sz="48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9365"/>
            <a:ext cx="8228965" cy="51523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gray">
          <a:xfrm>
            <a:off x="548005" y="1489075"/>
            <a:ext cx="2986405" cy="457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p>
            <a:r>
              <a:rPr lang="uk-UA" altLang="ru-RU" sz="2400"/>
              <a:t>а-розкладна драбина</a:t>
            </a:r>
            <a:endParaRPr lang="uk-UA" altLang="ru-RU" sz="24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548005" y="2127885"/>
            <a:ext cx="3270885" cy="457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l"/>
            <a:r>
              <a:rPr lang="uk-UA" altLang="ru-RU" sz="2400"/>
              <a:t>б-опорна</a:t>
            </a:r>
            <a:endParaRPr lang="uk-UA" altLang="ru-RU" sz="240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548005" y="2849880"/>
            <a:ext cx="3508375" cy="457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r>
              <a:rPr lang="uk-UA" altLang="ru-RU" sz="2400"/>
              <a:t>в-робоча платформа</a:t>
            </a:r>
            <a:endParaRPr lang="uk-UA" altLang="ru-RU" sz="2400"/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"/>
          <a:srcRect b="8833"/>
          <a:stretch>
            <a:fillRect/>
          </a:stretch>
        </p:blipFill>
        <p:spPr>
          <a:xfrm>
            <a:off x="1832610" y="3643630"/>
            <a:ext cx="5669915" cy="2463800"/>
          </a:xfrm>
          <a:prstGeom prst="rect">
            <a:avLst/>
          </a:prstGeom>
        </p:spPr>
      </p:pic>
      <p:pic>
        <p:nvPicPr>
          <p:cNvPr id="10" name="Замещающее содержимое 5"/>
          <p:cNvPicPr>
            <a:picLocks noChangeAspect="1"/>
          </p:cNvPicPr>
          <p:nvPr/>
        </p:nvPicPr>
        <p:blipFill>
          <a:blip r:embed="rId2"/>
          <a:srcRect t="24288"/>
          <a:stretch>
            <a:fillRect/>
          </a:stretch>
        </p:blipFill>
        <p:spPr>
          <a:xfrm>
            <a:off x="5779135" y="1489075"/>
            <a:ext cx="2476500" cy="199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60000"/>
              </a:lnSpc>
            </a:pPr>
            <a:r>
              <a:rPr lang="ru-RU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Під час виконання малярних робіт необхідно дотримуватися таких правил безпечної праці:</a:t>
            </a:r>
            <a:endParaRPr lang="ru-RU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417955"/>
            <a:ext cx="8308975" cy="52641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1. Фарби повинні зберігатися в спеціальному приміщенні.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2. Слід стежити за своєю робочою позою, зберігаючи правильну поставу.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3. Не класти на стіл, драбину зайві матеріали та інструмент.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4. Працювати з барвниками й розчинниками дуже обережно, не допускати їх потрапляння на відкриті частини тіла, особливо оберігати обличчя й очі.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5. Під час роботи з фарбами, особливо отруйними, обов’язково застосовувати респіратори.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6. Для захисту рук малярам слід користуватися гумовими рукавичками або змащувати руки спеціальними захисними й очисними пастами.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7. Забороняється близько нахилятися до ємностей із фарбами.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8. Забороняється користуватися лакофарбовими матеріалами поблизу джерел вогню.</a:t>
            </a: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en-US" sz="2400">
                <a:latin typeface="Times New Roman" panose="02020603050405020304" pitchFamily="18" charset="0"/>
              </a:rPr>
              <a:t>9. Проводячи малярні роботи, потрібно постійно провітрювати приміщення.</a:t>
            </a:r>
            <a:endParaRPr lang="ru-RU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Виготовлення трафарету для оздоблення.</a:t>
            </a:r>
            <a:endParaRPr lang="ru-RU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rcRect b="7839"/>
          <a:stretch>
            <a:fillRect/>
          </a:stretch>
        </p:blipFill>
        <p:spPr>
          <a:xfrm>
            <a:off x="633095" y="1494155"/>
            <a:ext cx="8054340" cy="514794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270" y="346393"/>
            <a:ext cx="8229600" cy="1143000"/>
          </a:xfrm>
        </p:spPr>
        <p:txBody>
          <a:bodyPr/>
          <a:lstStyle/>
          <a:p>
            <a:r>
              <a:rPr lang="uk-UA" sz="4000" b="1" smtClean="0">
                <a:solidFill>
                  <a:schemeClr val="bg1"/>
                </a:solidFill>
              </a:rPr>
              <a:t>Перші малярні роботи</a:t>
            </a:r>
            <a:endParaRPr lang="uk-UA" sz="4000" b="1" smtClean="0">
              <a:solidFill>
                <a:schemeClr val="bg1"/>
              </a:solidFill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>
            <a:lum bright="6000" contrast="18000"/>
          </a:blip>
          <a:srcRect l="238" b="9312"/>
          <a:stretch>
            <a:fillRect/>
          </a:stretch>
        </p:blipFill>
        <p:spPr>
          <a:xfrm>
            <a:off x="838835" y="1283335"/>
            <a:ext cx="7466330" cy="429196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509270" y="5712460"/>
            <a:ext cx="82296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sz="2800" b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Малярні роботи - це комплекс робіт із нанесення забарвлення на різноманітні поверхні й конструкції</a:t>
            </a:r>
            <a:endParaRPr lang="ru-RU" altLang="en-US" sz="2800" b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655" y="1688148"/>
            <a:ext cx="8569325" cy="4752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dirty="0" smtClean="0"/>
            </a:br>
            <a:br>
              <a:rPr lang="ru-RU" dirty="0" smtClean="0"/>
            </a:br>
            <a:r>
              <a:rPr lang="uk-UA" altLang="ru-RU" b="1" dirty="0" smtClean="0">
                <a:solidFill>
                  <a:schemeClr val="bg1"/>
                </a:solidFill>
              </a:rPr>
              <a:t>Оздоблення житла</a:t>
            </a:r>
            <a:br>
              <a:rPr lang="ru-RU" b="1" dirty="0" smtClean="0">
                <a:solidFill>
                  <a:schemeClr val="bg1"/>
                </a:solidFill>
              </a:rPr>
            </a:b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1863" y="2205038"/>
            <a:ext cx="2089150" cy="105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1"/>
                </a:solidFill>
              </a:rPr>
              <a:t>ТЕКСТ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417955"/>
            <a:ext cx="4038600" cy="2546985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380" y="2011680"/>
            <a:ext cx="3867785" cy="268541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70" y="4937760"/>
            <a:ext cx="2905125" cy="168592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15" y="4050030"/>
            <a:ext cx="3550920" cy="183451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uk-UA" altLang="ru-RU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Д</a:t>
            </a:r>
            <a:r>
              <a:rPr lang="ru-RU" altLang="en-US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о професії маляра ставляться відповідні вимоги</a:t>
            </a:r>
            <a:r>
              <a:rPr lang="uk-UA" altLang="ru-RU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uk-UA" altLang="ru-RU">
              <a:ln/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8870"/>
          </a:xfrm>
        </p:spPr>
        <p:txBody>
          <a:bodyPr/>
          <a:p>
            <a:r>
              <a:rPr lang="ru-RU" altLang="en-US">
                <a:sym typeface="+mn-ea"/>
              </a:rPr>
              <a:t>вимоги</a:t>
            </a:r>
            <a:r>
              <a:rPr lang="ru-RU" altLang="en-US"/>
              <a:t> якості матеріалів; </a:t>
            </a:r>
            <a:endParaRPr lang="ru-RU" altLang="en-US"/>
          </a:p>
          <a:p>
            <a:r>
              <a:rPr lang="ru-RU" altLang="en-US"/>
              <a:t>вимоги до якості пофарбованих та обклеєних поверхонь; </a:t>
            </a:r>
            <a:endParaRPr lang="ru-RU" altLang="en-US"/>
          </a:p>
          <a:p>
            <a:r>
              <a:rPr lang="ru-RU" altLang="en-US"/>
              <a:t>способи приготування фарбувальних сумішей; </a:t>
            </a:r>
            <a:endParaRPr lang="ru-RU" altLang="en-US"/>
          </a:p>
          <a:p>
            <a:r>
              <a:rPr lang="ru-RU" altLang="en-US"/>
              <a:t> правила дотримання пожежної та електричної безпеки;</a:t>
            </a:r>
            <a:endParaRPr lang="ru-RU" altLang="en-US"/>
          </a:p>
          <a:p>
            <a:r>
              <a:rPr lang="ru-RU" altLang="en-US"/>
              <a:t> правила роботи на підмостках та драбинах; </a:t>
            </a:r>
            <a:endParaRPr lang="ru-RU" altLang="en-US"/>
          </a:p>
          <a:p>
            <a:r>
              <a:rPr lang="ru-RU" altLang="en-US"/>
              <a:t>правила дотримання вимог з охорони праці під час виконання робіт на висоті.</a:t>
            </a:r>
            <a:endParaRPr lang="ru-RU" altLang="en-US"/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"/>
            <a:ext cx="8229600" cy="109855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Малярні роботи</a:t>
            </a:r>
            <a:r>
              <a:rPr lang="ru-RU" sz="4000" b="1" smtClean="0">
                <a:solidFill>
                  <a:schemeClr val="bg1"/>
                </a:solidFill>
              </a:rPr>
              <a:t> </a:t>
            </a:r>
            <a:endParaRPr lang="ru-RU" sz="4000" b="1" smtClean="0">
              <a:solidFill>
                <a:schemeClr val="bg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 bwMode="auto">
          <a:xfrm>
            <a:off x="318135" y="1243330"/>
            <a:ext cx="4724400" cy="685800"/>
            <a:chOff x="1296" y="1824"/>
            <a:chExt cx="2976" cy="432"/>
          </a:xfrm>
        </p:grpSpPr>
        <p:sp>
          <p:nvSpPr>
            <p:cNvPr id="313404" name="AutoShape 6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p>
              <a:endParaRPr lang="ru-RU"/>
            </a:p>
          </p:txBody>
        </p:sp>
        <p:sp>
          <p:nvSpPr>
            <p:cNvPr id="313405" name="AutoShape 6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p>
              <a:endParaRPr lang="ru-RU"/>
            </a:p>
          </p:txBody>
        </p:sp>
        <p:sp>
          <p:nvSpPr>
            <p:cNvPr id="313406" name="Text Box 62"/>
            <p:cNvSpPr txBox="1">
              <a:spLocks noChangeArrowheads="1"/>
            </p:cNvSpPr>
            <p:nvPr/>
          </p:nvSpPr>
          <p:spPr bwMode="gray">
            <a:xfrm>
              <a:off x="1728" y="1866"/>
              <a:ext cx="2160" cy="32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p>
              <a:r>
                <a:rPr lang="uk-UA" altLang="en-US" b="1">
                  <a:solidFill>
                    <a:srgbClr val="000000"/>
                  </a:solidFill>
                </a:rPr>
                <a:t>  </a:t>
              </a:r>
              <a:r>
                <a:rPr lang="uk-UA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uk-UA" altLang="en-US" sz="2400" b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зовнішні</a:t>
              </a:r>
              <a:endPara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407" name="Text Box 6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2400"/>
                <a:t>1</a:t>
              </a:r>
              <a:endParaRPr lang="en-US" sz="2400"/>
            </a:p>
          </p:txBody>
        </p:sp>
      </p:grpSp>
      <p:grpSp>
        <p:nvGrpSpPr>
          <p:cNvPr id="6" name="Group 64"/>
          <p:cNvGrpSpPr/>
          <p:nvPr/>
        </p:nvGrpSpPr>
        <p:grpSpPr bwMode="auto">
          <a:xfrm>
            <a:off x="3375660" y="1868170"/>
            <a:ext cx="4724400" cy="685800"/>
            <a:chOff x="1296" y="2304"/>
            <a:chExt cx="2976" cy="432"/>
          </a:xfrm>
        </p:grpSpPr>
        <p:sp>
          <p:nvSpPr>
            <p:cNvPr id="313409" name="AutoShape 6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p>
              <a:endParaRPr lang="ru-RU"/>
            </a:p>
          </p:txBody>
        </p:sp>
        <p:sp>
          <p:nvSpPr>
            <p:cNvPr id="313410" name="AutoShape 6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p>
              <a:endParaRPr lang="ru-RU"/>
            </a:p>
          </p:txBody>
        </p:sp>
        <p:sp>
          <p:nvSpPr>
            <p:cNvPr id="313411" name="Text Box 67"/>
            <p:cNvSpPr txBox="1">
              <a:spLocks noChangeArrowheads="1"/>
            </p:cNvSpPr>
            <p:nvPr/>
          </p:nvSpPr>
          <p:spPr bwMode="gray">
            <a:xfrm>
              <a:off x="1680" y="2359"/>
              <a:ext cx="2160" cy="32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p>
              <a:r>
                <a:rPr lang="uk-UA" altLang="en-US" b="1">
                  <a:solidFill>
                    <a:srgbClr val="000000"/>
                  </a:solidFill>
                </a:rPr>
                <a:t>   </a:t>
              </a:r>
              <a:r>
                <a:rPr lang="uk-UA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</a:rPr>
                <a:t>внутрішні</a:t>
              </a:r>
              <a:endPara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412" name="Text Box 6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2400"/>
                <a:t>2</a:t>
              </a:r>
              <a:endParaRPr lang="en-US" sz="2400"/>
            </a:p>
          </p:txBody>
        </p:sp>
      </p:grpSp>
      <p:pic>
        <p:nvPicPr>
          <p:cNvPr id="7" name="Замещающее содержимое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57225" y="2766060"/>
            <a:ext cx="3699510" cy="36461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3740" y="2955290"/>
            <a:ext cx="3884295" cy="363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b="1" dirty="0">
                <a:solidFill>
                  <a:schemeClr val="bg1"/>
                </a:solidFill>
              </a:rPr>
              <a:t>Ремонт квартири</a:t>
            </a:r>
            <a:endParaRPr lang="uk-UA" alt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865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</a:t>
            </a:r>
            <a:r>
              <a:rPr lang="uk-UA" altLang="ru-RU" b="1" dirty="0" smtClean="0"/>
              <a:t>поточний</a:t>
            </a:r>
            <a:endParaRPr lang="uk-UA" altLang="ru-RU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</a:t>
            </a:r>
            <a:r>
              <a:rPr lang="uk-UA" altLang="ru-RU" b="1" dirty="0" smtClean="0"/>
              <a:t>капітальний</a:t>
            </a:r>
            <a:endParaRPr lang="ru-RU" b="1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640" y="1600200"/>
            <a:ext cx="3658235" cy="48514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58210"/>
            <a:ext cx="4038600" cy="299275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b="1" dirty="0">
                <a:solidFill>
                  <a:schemeClr val="bg1"/>
                </a:solidFill>
              </a:rPr>
              <a:t>Види фарб</a:t>
            </a:r>
            <a:endParaRPr lang="uk-UA" alt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33170"/>
            <a:ext cx="8229600" cy="48933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cxnSp>
        <p:nvCxnSpPr>
          <p:cNvPr id="507926" name="AutoShape 22"/>
          <p:cNvCxnSpPr>
            <a:cxnSpLocks noChangeShapeType="1"/>
          </p:cNvCxnSpPr>
          <p:nvPr/>
        </p:nvCxnSpPr>
        <p:spPr bwMode="auto">
          <a:xfrm rot="5400000">
            <a:off x="3363754" y="393859"/>
            <a:ext cx="563562" cy="2241550"/>
          </a:xfrm>
          <a:prstGeom prst="bentConnector3">
            <a:avLst>
              <a:gd name="adj1" fmla="val 49861"/>
            </a:avLst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" name="Group 6"/>
          <p:cNvGrpSpPr/>
          <p:nvPr/>
        </p:nvGrpSpPr>
        <p:grpSpPr bwMode="auto">
          <a:xfrm>
            <a:off x="1160463" y="1774680"/>
            <a:ext cx="2236787" cy="1415243"/>
            <a:chOff x="596" y="1480"/>
            <a:chExt cx="1440" cy="906"/>
          </a:xfrm>
        </p:grpSpPr>
        <p:sp>
          <p:nvSpPr>
            <p:cNvPr id="507911" name="Freeform 7"/>
            <p:cNvSpPr/>
            <p:nvPr/>
          </p:nvSpPr>
          <p:spPr bwMode="gray">
            <a:xfrm>
              <a:off x="681" y="2196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507912" name="Rectangle 8"/>
            <p:cNvSpPr>
              <a:spLocks noChangeArrowheads="1"/>
            </p:cNvSpPr>
            <p:nvPr/>
          </p:nvSpPr>
          <p:spPr bwMode="gray">
            <a:xfrm>
              <a:off x="596" y="1480"/>
              <a:ext cx="1440" cy="760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50000">
                  <a:srgbClr val="00CC66">
                    <a:gamma/>
                    <a:tint val="30196"/>
                    <a:invGamma/>
                  </a:srgbClr>
                </a:gs>
                <a:gs pos="100000">
                  <a:srgbClr val="00CC66"/>
                </a:gs>
              </a:gsLst>
              <a:lin ang="270000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p>
              <a:pPr algn="ctr"/>
              <a:r>
                <a:rPr lang="uk-UA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Пігменти</a:t>
              </a:r>
              <a:endParaRPr lang="uk-UA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9"/>
          <p:cNvGrpSpPr/>
          <p:nvPr/>
        </p:nvGrpSpPr>
        <p:grpSpPr bwMode="auto">
          <a:xfrm>
            <a:off x="5796915" y="1774093"/>
            <a:ext cx="2237105" cy="1901922"/>
            <a:chOff x="3374" y="1574"/>
            <a:chExt cx="1440" cy="812"/>
          </a:xfrm>
        </p:grpSpPr>
        <p:sp>
          <p:nvSpPr>
            <p:cNvPr id="507914" name="Freeform 10"/>
            <p:cNvSpPr/>
            <p:nvPr/>
          </p:nvSpPr>
          <p:spPr bwMode="gray">
            <a:xfrm>
              <a:off x="3459" y="2196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507915" name="Rectangle 11"/>
            <p:cNvSpPr>
              <a:spLocks noChangeArrowheads="1"/>
            </p:cNvSpPr>
            <p:nvPr/>
          </p:nvSpPr>
          <p:spPr bwMode="gray">
            <a:xfrm>
              <a:off x="3374" y="157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p>
              <a:pPr algn="ctr"/>
              <a:r>
                <a:rPr lang="uk-UA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Малярні</a:t>
              </a:r>
              <a:endParaRPr lang="uk-UA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  <a:p>
              <a:pPr algn="ctr"/>
              <a:r>
                <a:rPr lang="uk-UA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фарби</a:t>
              </a:r>
              <a:endParaRPr lang="uk-UA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07927" name="AutoShape 23"/>
          <p:cNvCxnSpPr>
            <a:cxnSpLocks noChangeShapeType="1"/>
          </p:cNvCxnSpPr>
          <p:nvPr/>
        </p:nvCxnSpPr>
        <p:spPr bwMode="auto">
          <a:xfrm rot="16200000" flipH="1">
            <a:off x="5520373" y="478790"/>
            <a:ext cx="563562" cy="2071688"/>
          </a:xfrm>
          <a:prstGeom prst="bentConnector3">
            <a:avLst>
              <a:gd name="adj1" fmla="val 49861"/>
            </a:avLst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24"/>
          <p:cNvGrpSpPr/>
          <p:nvPr/>
        </p:nvGrpSpPr>
        <p:grpSpPr bwMode="auto">
          <a:xfrm>
            <a:off x="939800" y="3112770"/>
            <a:ext cx="1224915" cy="1766570"/>
            <a:chOff x="2610" y="2992"/>
            <a:chExt cx="679" cy="1214"/>
          </a:xfrm>
        </p:grpSpPr>
        <p:sp>
          <p:nvSpPr>
            <p:cNvPr id="507929" name="Freeform 25"/>
            <p:cNvSpPr/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507930" name="Rectangle 26"/>
            <p:cNvSpPr>
              <a:spLocks noChangeArrowheads="1"/>
            </p:cNvSpPr>
            <p:nvPr/>
          </p:nvSpPr>
          <p:spPr bwMode="gray">
            <a:xfrm>
              <a:off x="2610" y="2992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99D549">
                    <a:gamma/>
                    <a:tint val="36471"/>
                    <a:invGamma/>
                  </a:srgbClr>
                </a:gs>
                <a:gs pos="50000">
                  <a:srgbClr val="99D549"/>
                </a:gs>
                <a:gs pos="100000">
                  <a:srgbClr val="99D549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p>
              <a:pPr algn="ctr"/>
              <a:r>
                <a:rPr lang="uk-UA" altLang="ru-RU" sz="2000">
                  <a:latin typeface="Times New Roman" panose="02020603050405020304" pitchFamily="18" charset="0"/>
                </a:rPr>
                <a:t>порошкові</a:t>
              </a:r>
              <a:endParaRPr lang="uk-UA" altLang="ru-RU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 bwMode="auto">
          <a:xfrm>
            <a:off x="2524760" y="3112770"/>
            <a:ext cx="1430655" cy="1766570"/>
            <a:chOff x="2610" y="2991"/>
            <a:chExt cx="679" cy="1215"/>
          </a:xfrm>
        </p:grpSpPr>
        <p:sp>
          <p:nvSpPr>
            <p:cNvPr id="8" name="Freeform 25"/>
            <p:cNvSpPr/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99D549">
                    <a:gamma/>
                    <a:tint val="36471"/>
                    <a:invGamma/>
                  </a:srgbClr>
                </a:gs>
                <a:gs pos="50000">
                  <a:srgbClr val="99D549"/>
                </a:gs>
                <a:gs pos="100000">
                  <a:srgbClr val="99D549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uk-UA" altLang="ru-RU" sz="2000">
                  <a:latin typeface="Times New Roman" panose="02020603050405020304" pitchFamily="18" charset="0"/>
                </a:rPr>
                <a:t>рідинні</a:t>
              </a:r>
              <a:endParaRPr lang="uk-UA" altLang="ru-RU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42"/>
          <p:cNvGrpSpPr/>
          <p:nvPr/>
        </p:nvGrpSpPr>
        <p:grpSpPr bwMode="auto">
          <a:xfrm>
            <a:off x="7015480" y="3056255"/>
            <a:ext cx="1266190" cy="1663065"/>
            <a:chOff x="2610" y="2991"/>
            <a:chExt cx="679" cy="1215"/>
          </a:xfrm>
        </p:grpSpPr>
        <p:sp>
          <p:nvSpPr>
            <p:cNvPr id="507947" name="Freeform 43"/>
            <p:cNvSpPr/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</a:ln>
          </p:spPr>
          <p:txBody>
            <a:bodyPr/>
            <a:p>
              <a:endParaRPr lang="ru-RU"/>
            </a:p>
          </p:txBody>
        </p:sp>
        <p:sp>
          <p:nvSpPr>
            <p:cNvPr id="507948" name="Rectangle 44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p>
              <a:pPr algn="ctr"/>
              <a:r>
                <a:rPr lang="uk-UA" altLang="ru-RU" sz="2000">
                  <a:latin typeface="Times New Roman" panose="02020603050405020304" pitchFamily="18" charset="0"/>
                </a:rPr>
                <a:t>неводні</a:t>
              </a:r>
              <a:endParaRPr lang="uk-UA" altLang="ru-RU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42"/>
          <p:cNvGrpSpPr/>
          <p:nvPr/>
        </p:nvGrpSpPr>
        <p:grpSpPr bwMode="auto">
          <a:xfrm>
            <a:off x="5431155" y="3061970"/>
            <a:ext cx="1367155" cy="1713865"/>
            <a:chOff x="2610" y="2991"/>
            <a:chExt cx="679" cy="1215"/>
          </a:xfrm>
        </p:grpSpPr>
        <p:sp>
          <p:nvSpPr>
            <p:cNvPr id="12" name="Freeform 43"/>
            <p:cNvSpPr/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44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uk-UA" altLang="ru-RU" sz="2000">
                  <a:latin typeface="Times New Roman" panose="02020603050405020304" pitchFamily="18" charset="0"/>
                </a:rPr>
                <a:t>водні</a:t>
              </a:r>
              <a:endParaRPr lang="uk-UA" altLang="ru-RU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4" name="Замещающее содержимое 1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66310" y="4428490"/>
            <a:ext cx="3815715" cy="228473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/>
          <a:srcRect l="4407" t="10542" r="4131" b="11486"/>
          <a:stretch>
            <a:fillRect/>
          </a:stretch>
        </p:blipFill>
        <p:spPr>
          <a:xfrm>
            <a:off x="596900" y="4427855"/>
            <a:ext cx="3738880" cy="228536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b="1" dirty="0">
                <a:solidFill>
                  <a:schemeClr val="bg1"/>
                </a:solidFill>
              </a:rPr>
              <a:t>Малярні інструменти:</a:t>
            </a:r>
            <a:endParaRPr lang="uk-UA" alt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а-макловиця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б-щітка ракля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в-махова щітка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г-флейцеві щітки (пензлі)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д-валик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е-радіаторна щітка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є-фільонкова щітка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ж-терка шліфувальна</a:t>
            </a:r>
            <a:endParaRPr lang="uk-UA" alt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/>
              <a:t>з-шпателі</a:t>
            </a:r>
            <a:endParaRPr lang="uk-UA" altLang="ru-RU" b="1" dirty="0"/>
          </a:p>
        </p:txBody>
      </p:sp>
      <p:pic>
        <p:nvPicPr>
          <p:cNvPr id="4" name="Замещающее содержимое -2147482619" descr="IMG_261"/>
          <p:cNvPicPr>
            <a:picLocks noChangeAspect="1"/>
          </p:cNvPicPr>
          <p:nvPr>
            <p:ph sz="half" idx="2"/>
          </p:nvPr>
        </p:nvPicPr>
        <p:blipFill>
          <a:blip r:embed="rId1">
            <a:lum bright="-24000" contrast="30000"/>
          </a:blip>
          <a:srcRect b="17555"/>
          <a:stretch>
            <a:fillRect/>
          </a:stretch>
        </p:blipFill>
        <p:spPr>
          <a:xfrm>
            <a:off x="4735830" y="1600835"/>
            <a:ext cx="4033520" cy="452564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947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dirty="0">
                <a:solidFill>
                  <a:schemeClr val="bg1"/>
                </a:solidFill>
              </a:rPr>
              <a:t>Малярні валики</a:t>
            </a:r>
            <a:endParaRPr lang="uk-UA" alt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5590" y="3805555"/>
            <a:ext cx="6076950" cy="2451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3200" dirty="0" smtClean="0"/>
              <a:t>Фарборозпилювач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10640" y="1051560"/>
            <a:ext cx="6557645" cy="26352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55" y="4400550"/>
            <a:ext cx="3792220" cy="212471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2026</Words>
  <Application>WPS Presentation</Application>
  <PresentationFormat>Экран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Segoe Print</vt:lpstr>
      <vt:lpstr>Batang</vt:lpstr>
      <vt:lpstr>Comic Sans MS</vt:lpstr>
      <vt:lpstr>Тема1</vt:lpstr>
      <vt:lpstr> малярні роботи в побуті власними руками 1. Для чого проводять ремонтні роботи у приміщеннях? 2. Які види малярних робіт тобі відомі? 3. З якою метою виконують малярні роботи?                                                                                                      </vt:lpstr>
      <vt:lpstr>Перші малярні роботи</vt:lpstr>
      <vt:lpstr>  Оздоблення житла  </vt:lpstr>
      <vt:lpstr>PowerPoint 演示文稿</vt:lpstr>
      <vt:lpstr> Малярні роботи </vt:lpstr>
      <vt:lpstr>Ремонт квартири</vt:lpstr>
      <vt:lpstr>Види фарб</vt:lpstr>
      <vt:lpstr>Малярні інструменти:</vt:lpstr>
      <vt:lpstr>Малярні валики</vt:lpstr>
      <vt:lpstr>Допоміжні засоби:</vt:lpstr>
      <vt:lpstr>PowerPoint 演示文稿</vt:lpstr>
      <vt:lpstr>Виготовлення трафарету для оздоблення.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01</cp:lastModifiedBy>
  <cp:revision>282</cp:revision>
  <dcterms:created xsi:type="dcterms:W3CDTF">2013-04-01T07:05:00Z</dcterms:created>
  <dcterms:modified xsi:type="dcterms:W3CDTF">2019-01-19T19:34:17Z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