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192F1-448A-44BF-A40C-34228E60A9D0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C1CBF-AC74-46F3-9C8E-7CFBB6010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939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 smtClean="0"/>
          </a:p>
          <a:p>
            <a:r>
              <a:rPr lang="uk-UA" dirty="0" smtClean="0"/>
              <a:t>   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1CBF-AC74-46F3-9C8E-7CFBB6010CE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492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928992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4000" dirty="0" smtClean="0"/>
              <a:t>ВИДИ ДЕРЕВНИХ КОНСТРУКЦІЙНИХ МАТЕРІАЛІВ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589240"/>
            <a:ext cx="8458200" cy="648072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</a:rPr>
              <a:t>Породи дерев: а – хвойні; б - листяні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https://encrypted-tbn0.gstatic.com/images?q=tbn:ANd9GcS1HYjGVFEIM_DtEH72-IG46K9-9mZ8JSHqEuczLNXQGmn5JEEYD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652"/>
          <a:stretch/>
        </p:blipFill>
        <p:spPr bwMode="auto">
          <a:xfrm>
            <a:off x="467544" y="1412776"/>
            <a:ext cx="8352928" cy="405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90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739384"/>
            <a:ext cx="2383088" cy="283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39385"/>
            <a:ext cx="3122580" cy="273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59732" y="-30057"/>
            <a:ext cx="51109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accent6">
                    <a:lumMod val="75000"/>
                  </a:schemeClr>
                </a:solidFill>
              </a:rPr>
              <a:t>Учнівські роботи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icture 13" descr="DSC0078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3672408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D:\вчитель року\фото\DSC0347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952" y="739385"/>
            <a:ext cx="3079542" cy="590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519" y="3691277"/>
            <a:ext cx="2160241" cy="298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39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arodna-osvita.com.ua/uploads/trud-5-tereshuk/tereskuk-trudove-5-klas-15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24518"/>
            <a:ext cx="6192688" cy="588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116632"/>
            <a:ext cx="8496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B050"/>
                </a:solidFill>
              </a:rPr>
              <a:t>Деревина різних порід  деревини: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9" y="6250565"/>
            <a:ext cx="6192687" cy="4572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83356" y="1628800"/>
            <a:ext cx="221246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/>
              <a:t>а) дуб;</a:t>
            </a:r>
          </a:p>
          <a:p>
            <a:r>
              <a:rPr lang="uk-UA" sz="3600" dirty="0" smtClean="0"/>
              <a:t>б) липа;</a:t>
            </a:r>
          </a:p>
          <a:p>
            <a:r>
              <a:rPr lang="uk-UA" sz="3600" dirty="0" smtClean="0"/>
              <a:t>в) береза;</a:t>
            </a:r>
          </a:p>
          <a:p>
            <a:r>
              <a:rPr lang="uk-UA" sz="3600" dirty="0" smtClean="0"/>
              <a:t>г) вільха;</a:t>
            </a:r>
          </a:p>
          <a:p>
            <a:r>
              <a:rPr lang="uk-UA" sz="3600" dirty="0" smtClean="0"/>
              <a:t>д) ялина;</a:t>
            </a:r>
          </a:p>
          <a:p>
            <a:r>
              <a:rPr lang="uk-UA" sz="3600" dirty="0" smtClean="0"/>
              <a:t>е) сосна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4653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93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Будова дерева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726"/>
          <a:stretch/>
        </p:blipFill>
        <p:spPr bwMode="auto">
          <a:xfrm>
            <a:off x="251520" y="764704"/>
            <a:ext cx="6048672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00192" y="799930"/>
            <a:ext cx="28438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rgbClr val="2C2C2C"/>
                </a:solidFill>
                <a:latin typeface="Tahoma"/>
              </a:rPr>
              <a:t>Деревні</a:t>
            </a:r>
            <a:r>
              <a:rPr lang="ru-RU" sz="2000" dirty="0">
                <a:solidFill>
                  <a:srgbClr val="2C2C2C"/>
                </a:solidFill>
                <a:latin typeface="Tahoma"/>
              </a:rPr>
              <a:t> </a:t>
            </a:r>
            <a:r>
              <a:rPr lang="ru-RU" sz="2000" dirty="0" err="1">
                <a:solidFill>
                  <a:srgbClr val="2C2C2C"/>
                </a:solidFill>
                <a:latin typeface="Tahoma"/>
              </a:rPr>
              <a:t>матеріали</a:t>
            </a:r>
            <a:r>
              <a:rPr lang="ru-RU" sz="2000" dirty="0">
                <a:solidFill>
                  <a:srgbClr val="2C2C2C"/>
                </a:solidFill>
                <a:latin typeface="Tahoma"/>
              </a:rPr>
              <a:t> легко </a:t>
            </a:r>
            <a:r>
              <a:rPr lang="ru-RU" sz="2000" dirty="0" err="1">
                <a:solidFill>
                  <a:srgbClr val="2C2C2C"/>
                </a:solidFill>
                <a:latin typeface="Tahoma"/>
              </a:rPr>
              <a:t>піддаються</a:t>
            </a:r>
            <a:r>
              <a:rPr lang="ru-RU" sz="2000" dirty="0">
                <a:solidFill>
                  <a:srgbClr val="2C2C2C"/>
                </a:solidFill>
                <a:latin typeface="Tahoma"/>
              </a:rPr>
              <a:t> </a:t>
            </a:r>
            <a:r>
              <a:rPr lang="ru-RU" sz="2000" dirty="0" err="1">
                <a:solidFill>
                  <a:srgbClr val="2C2C2C"/>
                </a:solidFill>
                <a:latin typeface="Tahoma"/>
              </a:rPr>
              <a:t>обробці</a:t>
            </a:r>
            <a:r>
              <a:rPr lang="ru-RU" sz="2000" dirty="0">
                <a:solidFill>
                  <a:srgbClr val="2C2C2C"/>
                </a:solidFill>
                <a:latin typeface="Tahoma"/>
              </a:rPr>
              <a:t> </a:t>
            </a:r>
            <a:r>
              <a:rPr lang="ru-RU" sz="2000" dirty="0" err="1">
                <a:solidFill>
                  <a:srgbClr val="2C2C2C"/>
                </a:solidFill>
                <a:latin typeface="Tahoma"/>
              </a:rPr>
              <a:t>різними</a:t>
            </a:r>
            <a:r>
              <a:rPr lang="ru-RU" sz="2000" dirty="0">
                <a:solidFill>
                  <a:srgbClr val="2C2C2C"/>
                </a:solidFill>
                <a:latin typeface="Tahoma"/>
              </a:rPr>
              <a:t> </a:t>
            </a:r>
            <a:r>
              <a:rPr lang="ru-RU" sz="2000" dirty="0" err="1">
                <a:solidFill>
                  <a:srgbClr val="2C2C2C"/>
                </a:solidFill>
                <a:latin typeface="Tahoma"/>
              </a:rPr>
              <a:t>різальними</a:t>
            </a:r>
            <a:r>
              <a:rPr lang="ru-RU" sz="2000" dirty="0">
                <a:solidFill>
                  <a:srgbClr val="2C2C2C"/>
                </a:solidFill>
                <a:latin typeface="Tahoma"/>
              </a:rPr>
              <a:t> </a:t>
            </a:r>
            <a:r>
              <a:rPr lang="ru-RU" sz="2000" dirty="0" err="1">
                <a:solidFill>
                  <a:srgbClr val="2C2C2C"/>
                </a:solidFill>
                <a:latin typeface="Tahoma"/>
              </a:rPr>
              <a:t>інструментами</a:t>
            </a:r>
            <a:r>
              <a:rPr lang="ru-RU" sz="2000" dirty="0">
                <a:solidFill>
                  <a:srgbClr val="2C2C2C"/>
                </a:solidFill>
                <a:latin typeface="Tahoma"/>
              </a:rPr>
              <a:t>: пилками, ножами, долотами, </a:t>
            </a:r>
            <a:r>
              <a:rPr lang="ru-RU" sz="2000" dirty="0" err="1">
                <a:solidFill>
                  <a:srgbClr val="2C2C2C"/>
                </a:solidFill>
                <a:latin typeface="Tahoma"/>
              </a:rPr>
              <a:t>свердлами</a:t>
            </a:r>
            <a:r>
              <a:rPr lang="ru-RU" sz="2000" dirty="0">
                <a:solidFill>
                  <a:srgbClr val="2C2C2C"/>
                </a:solidFill>
                <a:latin typeface="Tahoma"/>
              </a:rPr>
              <a:t>, напилками та </a:t>
            </a:r>
            <a:r>
              <a:rPr lang="ru-RU" sz="2000" dirty="0" err="1">
                <a:solidFill>
                  <a:srgbClr val="2C2C2C"/>
                </a:solidFill>
                <a:latin typeface="Tahoma"/>
              </a:rPr>
              <a:t>іншими</a:t>
            </a:r>
            <a:r>
              <a:rPr lang="ru-RU" sz="2000" dirty="0" smtClean="0">
                <a:solidFill>
                  <a:srgbClr val="2C2C2C"/>
                </a:solidFill>
                <a:latin typeface="Tahoma"/>
              </a:rPr>
              <a:t>. </a:t>
            </a:r>
          </a:p>
          <a:p>
            <a:pPr algn="ctr"/>
            <a:endParaRPr lang="ru-RU" sz="2000" dirty="0">
              <a:solidFill>
                <a:srgbClr val="2C2C2C"/>
              </a:solidFill>
              <a:latin typeface="Tahoma"/>
            </a:endParaRPr>
          </a:p>
          <a:p>
            <a:pPr algn="ctr"/>
            <a:r>
              <a:rPr lang="ru-RU" sz="2000" dirty="0" err="1" smtClean="0">
                <a:solidFill>
                  <a:srgbClr val="2C2C2C"/>
                </a:solidFill>
                <a:latin typeface="Tahoma"/>
              </a:rPr>
              <a:t>Елементи</a:t>
            </a:r>
            <a:r>
              <a:rPr lang="ru-RU" sz="2000" dirty="0" smtClean="0">
                <a:solidFill>
                  <a:srgbClr val="2C2C2C"/>
                </a:solidFill>
                <a:latin typeface="Tahoma"/>
              </a:rPr>
              <a:t> </a:t>
            </a:r>
            <a:r>
              <a:rPr lang="ru-RU" sz="2000" dirty="0" err="1">
                <a:solidFill>
                  <a:srgbClr val="2C2C2C"/>
                </a:solidFill>
                <a:latin typeface="Tahoma"/>
              </a:rPr>
              <a:t>конструкцій</a:t>
            </a:r>
            <a:r>
              <a:rPr lang="ru-RU" sz="2000" dirty="0">
                <a:solidFill>
                  <a:srgbClr val="2C2C2C"/>
                </a:solidFill>
                <a:latin typeface="Tahoma"/>
              </a:rPr>
              <a:t> з </a:t>
            </a:r>
            <a:r>
              <a:rPr lang="ru-RU" sz="2000" dirty="0" err="1">
                <a:solidFill>
                  <a:srgbClr val="2C2C2C"/>
                </a:solidFill>
                <a:latin typeface="Tahoma"/>
              </a:rPr>
              <a:t>деревинних</a:t>
            </a:r>
            <a:r>
              <a:rPr lang="ru-RU" sz="2000" dirty="0">
                <a:solidFill>
                  <a:srgbClr val="2C2C2C"/>
                </a:solidFill>
                <a:latin typeface="Tahoma"/>
              </a:rPr>
              <a:t> </a:t>
            </a:r>
            <a:r>
              <a:rPr lang="ru-RU" sz="2000" dirty="0" err="1">
                <a:solidFill>
                  <a:srgbClr val="2C2C2C"/>
                </a:solidFill>
                <a:latin typeface="Tahoma"/>
              </a:rPr>
              <a:t>матеріалів</a:t>
            </a:r>
            <a:r>
              <a:rPr lang="ru-RU" sz="2000" dirty="0">
                <a:solidFill>
                  <a:srgbClr val="2C2C2C"/>
                </a:solidFill>
                <a:latin typeface="Tahoma"/>
              </a:rPr>
              <a:t> </a:t>
            </a:r>
            <a:r>
              <a:rPr lang="ru-RU" sz="2000" dirty="0" err="1">
                <a:solidFill>
                  <a:srgbClr val="2C2C2C"/>
                </a:solidFill>
                <a:latin typeface="Tahoma"/>
              </a:rPr>
              <a:t>надійно</a:t>
            </a:r>
            <a:r>
              <a:rPr lang="ru-RU" sz="2000" dirty="0">
                <a:solidFill>
                  <a:srgbClr val="2C2C2C"/>
                </a:solidFill>
                <a:latin typeface="Tahoma"/>
              </a:rPr>
              <a:t> і </a:t>
            </a:r>
            <a:r>
              <a:rPr lang="ru-RU" sz="2000" dirty="0" err="1">
                <a:solidFill>
                  <a:srgbClr val="2C2C2C"/>
                </a:solidFill>
                <a:latin typeface="Tahoma"/>
              </a:rPr>
              <a:t>міцно</a:t>
            </a:r>
            <a:r>
              <a:rPr lang="ru-RU" sz="2000" dirty="0">
                <a:solidFill>
                  <a:srgbClr val="2C2C2C"/>
                </a:solidFill>
                <a:latin typeface="Tahoma"/>
              </a:rPr>
              <a:t> </a:t>
            </a:r>
            <a:r>
              <a:rPr lang="ru-RU" sz="2000" dirty="0" err="1">
                <a:solidFill>
                  <a:srgbClr val="2C2C2C"/>
                </a:solidFill>
                <a:latin typeface="Tahoma"/>
              </a:rPr>
              <a:t>з’єднуються</a:t>
            </a:r>
            <a:r>
              <a:rPr lang="ru-RU" sz="2000" dirty="0">
                <a:solidFill>
                  <a:srgbClr val="2C2C2C"/>
                </a:solidFill>
                <a:latin typeface="Tahoma"/>
              </a:rPr>
              <a:t> </a:t>
            </a:r>
            <a:r>
              <a:rPr lang="ru-RU" sz="2000" dirty="0" err="1">
                <a:solidFill>
                  <a:srgbClr val="2C2C2C"/>
                </a:solidFill>
                <a:latin typeface="Tahoma"/>
              </a:rPr>
              <a:t>цвяхами</a:t>
            </a:r>
            <a:r>
              <a:rPr lang="ru-RU" sz="2000" dirty="0">
                <a:solidFill>
                  <a:srgbClr val="2C2C2C"/>
                </a:solidFill>
                <a:latin typeface="Tahoma"/>
              </a:rPr>
              <a:t>, шурупами, а </a:t>
            </a:r>
            <a:r>
              <a:rPr lang="ru-RU" sz="2000" dirty="0" err="1">
                <a:solidFill>
                  <a:srgbClr val="2C2C2C"/>
                </a:solidFill>
                <a:latin typeface="Tahoma"/>
              </a:rPr>
              <a:t>також</a:t>
            </a:r>
            <a:r>
              <a:rPr lang="ru-RU" sz="2000" dirty="0">
                <a:solidFill>
                  <a:srgbClr val="2C2C2C"/>
                </a:solidFill>
                <a:latin typeface="Tahoma"/>
              </a:rPr>
              <a:t> </a:t>
            </a:r>
            <a:r>
              <a:rPr lang="ru-RU" sz="2000" dirty="0" err="1">
                <a:solidFill>
                  <a:srgbClr val="2C2C2C"/>
                </a:solidFill>
                <a:latin typeface="Tahoma"/>
              </a:rPr>
              <a:t>склеюванням</a:t>
            </a:r>
            <a:r>
              <a:rPr lang="ru-RU" sz="2000" dirty="0">
                <a:solidFill>
                  <a:srgbClr val="2C2C2C"/>
                </a:solidFill>
                <a:latin typeface="Tahoma"/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0404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-3111"/>
            <a:ext cx="4766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B050"/>
                </a:solidFill>
                <a:cs typeface="Aharoni" pitchFamily="2" charset="-79"/>
              </a:rPr>
              <a:t>Заготівля деревини:</a:t>
            </a:r>
            <a:endParaRPr lang="ru-RU" sz="2400" b="1" dirty="0">
              <a:solidFill>
                <a:srgbClr val="00B050"/>
              </a:solidFill>
              <a:cs typeface="Aharoni" pitchFamily="2" charset="-79"/>
            </a:endParaRPr>
          </a:p>
        </p:txBody>
      </p:sp>
      <p:pic>
        <p:nvPicPr>
          <p:cNvPr id="4098" name="Picture 2" descr="http://narodna-osvita.com.ua/uploads/trud-5-tereshuk/tereskuk-trudove-5-klas-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06" y="406471"/>
            <a:ext cx="6741354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4705" y="2611571"/>
            <a:ext cx="6741355" cy="31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http://narodna-osvita.com.ua/uploads/trud-5-tereshuk/tereskuk-trudove-5-klas-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98" y="2825610"/>
            <a:ext cx="5264122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653136"/>
            <a:ext cx="4824536" cy="30594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8" y="4751680"/>
            <a:ext cx="5256582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8" y="6446425"/>
            <a:ext cx="5086350" cy="353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106060" y="511468"/>
            <a:ext cx="1935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00B050"/>
                </a:solidFill>
              </a:rPr>
              <a:t>а</a:t>
            </a:r>
            <a:r>
              <a:rPr lang="uk-UA" sz="2000" b="1" dirty="0" smtClean="0">
                <a:solidFill>
                  <a:srgbClr val="00B050"/>
                </a:solidFill>
              </a:rPr>
              <a:t>) спилювання;</a:t>
            </a:r>
          </a:p>
          <a:p>
            <a:r>
              <a:rPr lang="uk-UA" sz="2000" b="1" dirty="0">
                <a:solidFill>
                  <a:srgbClr val="00B050"/>
                </a:solidFill>
              </a:rPr>
              <a:t>б</a:t>
            </a:r>
            <a:r>
              <a:rPr lang="uk-UA" sz="2000" b="1" dirty="0" smtClean="0">
                <a:solidFill>
                  <a:srgbClr val="00B050"/>
                </a:solidFill>
              </a:rPr>
              <a:t>) трелювання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63750" y="4495681"/>
            <a:ext cx="3228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B050"/>
                </a:solidFill>
              </a:rPr>
              <a:t>Ділова (а) і дров’яна (б) деревина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63751" y="2978222"/>
            <a:ext cx="3480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B050"/>
                </a:solidFill>
              </a:rPr>
              <a:t>Розкряжовування деревини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66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91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200" b="1" dirty="0">
                <a:solidFill>
                  <a:srgbClr val="00B050"/>
                </a:solidFill>
              </a:rPr>
              <a:t>Отримання деревних матеріалів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674"/>
          <a:stretch/>
        </p:blipFill>
        <p:spPr bwMode="auto">
          <a:xfrm>
            <a:off x="1187624" y="841231"/>
            <a:ext cx="6768752" cy="431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90820" y="5301208"/>
            <a:ext cx="72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2C2C2C"/>
                </a:solidFill>
                <a:latin typeface="Tahoma"/>
              </a:rPr>
              <a:t>Для </a:t>
            </a:r>
            <a:r>
              <a:rPr lang="ru-RU" sz="2000" dirty="0" err="1">
                <a:solidFill>
                  <a:srgbClr val="2C2C2C"/>
                </a:solidFill>
                <a:latin typeface="Tahoma"/>
              </a:rPr>
              <a:t>отримання</a:t>
            </a:r>
            <a:r>
              <a:rPr lang="ru-RU" sz="2000" dirty="0">
                <a:solidFill>
                  <a:srgbClr val="2C2C2C"/>
                </a:solidFill>
                <a:latin typeface="Tahoma"/>
              </a:rPr>
              <a:t> </a:t>
            </a:r>
            <a:r>
              <a:rPr lang="ru-RU" sz="2000" dirty="0" err="1">
                <a:solidFill>
                  <a:srgbClr val="2C2C2C"/>
                </a:solidFill>
                <a:latin typeface="Tahoma"/>
              </a:rPr>
              <a:t>деревних</a:t>
            </a:r>
            <a:r>
              <a:rPr lang="ru-RU" sz="2000" dirty="0">
                <a:solidFill>
                  <a:srgbClr val="2C2C2C"/>
                </a:solidFill>
                <a:latin typeface="Tahoma"/>
              </a:rPr>
              <a:t> </a:t>
            </a:r>
            <a:r>
              <a:rPr lang="ru-RU" sz="2000" dirty="0" err="1">
                <a:solidFill>
                  <a:srgbClr val="2C2C2C"/>
                </a:solidFill>
                <a:latin typeface="Tahoma"/>
              </a:rPr>
              <a:t>матеріалів</a:t>
            </a:r>
            <a:r>
              <a:rPr lang="ru-RU" sz="2000" dirty="0">
                <a:solidFill>
                  <a:srgbClr val="2C2C2C"/>
                </a:solidFill>
                <a:latin typeface="Tahoma"/>
              </a:rPr>
              <a:t> </a:t>
            </a:r>
            <a:r>
              <a:rPr lang="ru-RU" sz="2000" dirty="0" err="1">
                <a:solidFill>
                  <a:srgbClr val="2C2C2C"/>
                </a:solidFill>
                <a:latin typeface="Tahoma"/>
              </a:rPr>
              <a:t>ділову</a:t>
            </a:r>
            <a:r>
              <a:rPr lang="ru-RU" sz="2000" dirty="0">
                <a:solidFill>
                  <a:srgbClr val="2C2C2C"/>
                </a:solidFill>
                <a:latin typeface="Tahoma"/>
              </a:rPr>
              <a:t> деревину </a:t>
            </a:r>
            <a:r>
              <a:rPr lang="ru-RU" sz="2000" dirty="0" err="1">
                <a:solidFill>
                  <a:srgbClr val="2C2C2C"/>
                </a:solidFill>
                <a:latin typeface="Tahoma"/>
              </a:rPr>
              <a:t>розрізають</a:t>
            </a:r>
            <a:r>
              <a:rPr lang="ru-RU" sz="2000" dirty="0">
                <a:solidFill>
                  <a:srgbClr val="2C2C2C"/>
                </a:solidFill>
                <a:latin typeface="Tahoma"/>
              </a:rPr>
              <a:t> </a:t>
            </a:r>
            <a:r>
              <a:rPr lang="ru-RU" sz="2000" dirty="0" err="1">
                <a:solidFill>
                  <a:srgbClr val="2C2C2C"/>
                </a:solidFill>
                <a:latin typeface="Tahoma"/>
              </a:rPr>
              <a:t>уздовж</a:t>
            </a:r>
            <a:r>
              <a:rPr lang="ru-RU" sz="2000" dirty="0">
                <a:solidFill>
                  <a:srgbClr val="2C2C2C"/>
                </a:solidFill>
                <a:latin typeface="Tahoma"/>
              </a:rPr>
              <a:t> </a:t>
            </a:r>
            <a:r>
              <a:rPr lang="ru-RU" sz="2000" dirty="0" err="1">
                <a:solidFill>
                  <a:srgbClr val="2C2C2C"/>
                </a:solidFill>
                <a:latin typeface="Tahoma"/>
              </a:rPr>
              <a:t>стовбура</a:t>
            </a:r>
            <a:r>
              <a:rPr lang="ru-RU" sz="2000" dirty="0">
                <a:solidFill>
                  <a:srgbClr val="2C2C2C"/>
                </a:solidFill>
                <a:latin typeface="Tahoma"/>
              </a:rPr>
              <a:t> на </a:t>
            </a:r>
            <a:r>
              <a:rPr lang="ru-RU" sz="2000" dirty="0" err="1">
                <a:solidFill>
                  <a:srgbClr val="2C2C2C"/>
                </a:solidFill>
                <a:latin typeface="Tahoma"/>
              </a:rPr>
              <a:t>спеціальних</a:t>
            </a:r>
            <a:r>
              <a:rPr lang="ru-RU" sz="2000" dirty="0">
                <a:solidFill>
                  <a:srgbClr val="2C2C2C"/>
                </a:solidFill>
                <a:latin typeface="Tahoma"/>
              </a:rPr>
              <a:t> машинах - пилорамах 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036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narodna-osvita.com.ua/uploads/trud-5-tereshuk/tereskuk-trudove-5-klas-22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42493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16238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</a:rPr>
              <a:t>Види пиломатеріалів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6021288"/>
            <a:ext cx="835292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10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narodna-osvita.com.ua/uploads/trud-5-tereshuk/tereskuk-trudove-5-klas-2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85"/>
          <a:stretch/>
        </p:blipFill>
        <p:spPr bwMode="auto">
          <a:xfrm>
            <a:off x="395536" y="764704"/>
            <a:ext cx="8424936" cy="305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0733" y="0"/>
            <a:ext cx="8429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Основні розрізи стовбура дерева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3609020"/>
            <a:ext cx="3888432" cy="1274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853514"/>
            <a:ext cx="4104454" cy="1029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0733" y="3738408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1- тангенціальний;</a:t>
            </a:r>
          </a:p>
          <a:p>
            <a:r>
              <a:rPr lang="uk-UA" sz="2000" dirty="0" smtClean="0"/>
              <a:t>2- радіальний;</a:t>
            </a:r>
          </a:p>
          <a:p>
            <a:r>
              <a:rPr lang="uk-UA" sz="2000" dirty="0" smtClean="0"/>
              <a:t>3- поперечний (торцевий)</a:t>
            </a:r>
            <a:endParaRPr lang="ru-RU" sz="2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585" y="3317480"/>
            <a:ext cx="444976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499990" y="764704"/>
            <a:ext cx="315190" cy="56886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05832" y="5070003"/>
            <a:ext cx="85035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2C2C2C"/>
                </a:solidFill>
                <a:latin typeface="Tahoma"/>
              </a:rPr>
              <a:t>З </a:t>
            </a:r>
            <a:r>
              <a:rPr lang="ru-RU" dirty="0" err="1">
                <a:solidFill>
                  <a:srgbClr val="2C2C2C"/>
                </a:solidFill>
                <a:latin typeface="Tahoma"/>
              </a:rPr>
              <a:t>пиломатеріалів</a:t>
            </a:r>
            <a:r>
              <a:rPr lang="ru-RU" dirty="0">
                <a:solidFill>
                  <a:srgbClr val="2C2C2C"/>
                </a:solidFill>
                <a:latin typeface="Tahoma"/>
              </a:rPr>
              <a:t> </a:t>
            </a:r>
            <a:r>
              <a:rPr lang="ru-RU" dirty="0" err="1">
                <a:solidFill>
                  <a:srgbClr val="2C2C2C"/>
                </a:solidFill>
                <a:latin typeface="Tahoma"/>
              </a:rPr>
              <a:t>виготовляють</a:t>
            </a:r>
            <a:r>
              <a:rPr lang="ru-RU" dirty="0">
                <a:solidFill>
                  <a:srgbClr val="2C2C2C"/>
                </a:solidFill>
                <a:latin typeface="Tahoma"/>
              </a:rPr>
              <a:t> </a:t>
            </a:r>
            <a:r>
              <a:rPr lang="ru-RU" dirty="0" err="1">
                <a:solidFill>
                  <a:srgbClr val="2C2C2C"/>
                </a:solidFill>
                <a:latin typeface="Tahoma"/>
              </a:rPr>
              <a:t>різноманітні</a:t>
            </a:r>
            <a:r>
              <a:rPr lang="ru-RU" dirty="0">
                <a:solidFill>
                  <a:srgbClr val="2C2C2C"/>
                </a:solidFill>
                <a:latin typeface="Tahoma"/>
              </a:rPr>
              <a:t> </a:t>
            </a:r>
            <a:r>
              <a:rPr lang="ru-RU" dirty="0" err="1">
                <a:solidFill>
                  <a:srgbClr val="2C2C2C"/>
                </a:solidFill>
                <a:latin typeface="Tahoma"/>
              </a:rPr>
              <a:t>вироби</a:t>
            </a:r>
            <a:r>
              <a:rPr lang="ru-RU" dirty="0">
                <a:solidFill>
                  <a:srgbClr val="2C2C2C"/>
                </a:solidFill>
                <a:latin typeface="Tahoma"/>
              </a:rPr>
              <a:t>. </a:t>
            </a:r>
            <a:r>
              <a:rPr lang="ru-RU" dirty="0" err="1">
                <a:solidFill>
                  <a:srgbClr val="2C2C2C"/>
                </a:solidFill>
                <a:latin typeface="Tahoma"/>
              </a:rPr>
              <a:t>Проте</a:t>
            </a:r>
            <a:r>
              <a:rPr lang="ru-RU" dirty="0">
                <a:solidFill>
                  <a:srgbClr val="2C2C2C"/>
                </a:solidFill>
                <a:latin typeface="Tahoma"/>
              </a:rPr>
              <a:t>, </a:t>
            </a:r>
            <a:r>
              <a:rPr lang="ru-RU" dirty="0" err="1">
                <a:solidFill>
                  <a:srgbClr val="2C2C2C"/>
                </a:solidFill>
                <a:latin typeface="Tahoma"/>
              </a:rPr>
              <a:t>щоб</a:t>
            </a:r>
            <a:r>
              <a:rPr lang="ru-RU" dirty="0">
                <a:solidFill>
                  <a:srgbClr val="2C2C2C"/>
                </a:solidFill>
                <a:latin typeface="Tahoma"/>
              </a:rPr>
              <a:t> </a:t>
            </a:r>
            <a:r>
              <a:rPr lang="ru-RU" dirty="0" err="1">
                <a:solidFill>
                  <a:srgbClr val="2C2C2C"/>
                </a:solidFill>
                <a:latin typeface="Tahoma"/>
              </a:rPr>
              <a:t>виріб</a:t>
            </a:r>
            <a:r>
              <a:rPr lang="ru-RU" dirty="0">
                <a:solidFill>
                  <a:srgbClr val="2C2C2C"/>
                </a:solidFill>
                <a:latin typeface="Tahoma"/>
              </a:rPr>
              <a:t> </a:t>
            </a:r>
            <a:r>
              <a:rPr lang="ru-RU" dirty="0" err="1">
                <a:solidFill>
                  <a:srgbClr val="2C2C2C"/>
                </a:solidFill>
                <a:latin typeface="Tahoma"/>
              </a:rPr>
              <a:t>був</a:t>
            </a:r>
            <a:r>
              <a:rPr lang="ru-RU" dirty="0">
                <a:solidFill>
                  <a:srgbClr val="2C2C2C"/>
                </a:solidFill>
                <a:latin typeface="Tahoma"/>
              </a:rPr>
              <a:t> </a:t>
            </a:r>
            <a:r>
              <a:rPr lang="ru-RU" dirty="0" err="1">
                <a:solidFill>
                  <a:srgbClr val="2C2C2C"/>
                </a:solidFill>
                <a:latin typeface="Tahoma"/>
              </a:rPr>
              <a:t>надійним</a:t>
            </a:r>
            <a:r>
              <a:rPr lang="ru-RU" dirty="0">
                <a:solidFill>
                  <a:srgbClr val="2C2C2C"/>
                </a:solidFill>
                <a:latin typeface="Tahoma"/>
              </a:rPr>
              <a:t> у </a:t>
            </a:r>
            <a:r>
              <a:rPr lang="ru-RU" dirty="0" err="1">
                <a:solidFill>
                  <a:srgbClr val="2C2C2C"/>
                </a:solidFill>
                <a:latin typeface="Tahoma"/>
              </a:rPr>
              <a:t>користуванні</a:t>
            </a:r>
            <a:r>
              <a:rPr lang="ru-RU" dirty="0">
                <a:solidFill>
                  <a:srgbClr val="2C2C2C"/>
                </a:solidFill>
                <a:latin typeface="Tahoma"/>
              </a:rPr>
              <a:t>, </a:t>
            </a:r>
            <a:r>
              <a:rPr lang="ru-RU" dirty="0" err="1">
                <a:solidFill>
                  <a:srgbClr val="2C2C2C"/>
                </a:solidFill>
                <a:latin typeface="Tahoma"/>
              </a:rPr>
              <a:t>мав</a:t>
            </a:r>
            <a:r>
              <a:rPr lang="ru-RU" dirty="0">
                <a:solidFill>
                  <a:srgbClr val="2C2C2C"/>
                </a:solidFill>
                <a:latin typeface="Tahoma"/>
              </a:rPr>
              <a:t> </a:t>
            </a:r>
            <a:r>
              <a:rPr lang="ru-RU" dirty="0" err="1">
                <a:solidFill>
                  <a:srgbClr val="2C2C2C"/>
                </a:solidFill>
                <a:latin typeface="Tahoma"/>
              </a:rPr>
              <a:t>привабливий</a:t>
            </a:r>
            <a:r>
              <a:rPr lang="ru-RU" dirty="0">
                <a:solidFill>
                  <a:srgbClr val="2C2C2C"/>
                </a:solidFill>
                <a:latin typeface="Tahoma"/>
              </a:rPr>
              <a:t> зов-</a:t>
            </a:r>
          </a:p>
          <a:p>
            <a:pPr algn="ctr"/>
            <a:r>
              <a:rPr lang="ru-RU" dirty="0" err="1">
                <a:solidFill>
                  <a:srgbClr val="2C2C2C"/>
                </a:solidFill>
                <a:latin typeface="Tahoma"/>
              </a:rPr>
              <a:t>нішній</a:t>
            </a:r>
            <a:r>
              <a:rPr lang="ru-RU" dirty="0">
                <a:solidFill>
                  <a:srgbClr val="2C2C2C"/>
                </a:solidFill>
                <a:latin typeface="Tahoma"/>
              </a:rPr>
              <a:t> </a:t>
            </a:r>
            <a:r>
              <a:rPr lang="ru-RU" dirty="0" err="1">
                <a:solidFill>
                  <a:srgbClr val="2C2C2C"/>
                </a:solidFill>
                <a:latin typeface="Tahoma"/>
              </a:rPr>
              <a:t>вигляд</a:t>
            </a:r>
            <a:r>
              <a:rPr lang="ru-RU" dirty="0">
                <a:solidFill>
                  <a:srgbClr val="2C2C2C"/>
                </a:solidFill>
                <a:latin typeface="Tahoma"/>
              </a:rPr>
              <a:t> та низку </a:t>
            </a:r>
            <a:r>
              <a:rPr lang="ru-RU" dirty="0" err="1">
                <a:solidFill>
                  <a:srgbClr val="2C2C2C"/>
                </a:solidFill>
                <a:latin typeface="Tahoma"/>
              </a:rPr>
              <a:t>інших</a:t>
            </a:r>
            <a:r>
              <a:rPr lang="ru-RU" dirty="0">
                <a:solidFill>
                  <a:srgbClr val="2C2C2C"/>
                </a:solidFill>
                <a:latin typeface="Tahoma"/>
              </a:rPr>
              <a:t> </a:t>
            </a:r>
            <a:r>
              <a:rPr lang="ru-RU" dirty="0" err="1">
                <a:solidFill>
                  <a:srgbClr val="2C2C2C"/>
                </a:solidFill>
                <a:latin typeface="Tahoma"/>
              </a:rPr>
              <a:t>якісних</a:t>
            </a:r>
            <a:r>
              <a:rPr lang="ru-RU" dirty="0">
                <a:solidFill>
                  <a:srgbClr val="2C2C2C"/>
                </a:solidFill>
                <a:latin typeface="Tahoma"/>
              </a:rPr>
              <a:t> </a:t>
            </a:r>
            <a:r>
              <a:rPr lang="ru-RU" dirty="0" err="1">
                <a:solidFill>
                  <a:srgbClr val="2C2C2C"/>
                </a:solidFill>
                <a:latin typeface="Tahoma"/>
              </a:rPr>
              <a:t>ознак</a:t>
            </a:r>
            <a:r>
              <a:rPr lang="ru-RU" dirty="0">
                <a:solidFill>
                  <a:srgbClr val="2C2C2C"/>
                </a:solidFill>
                <a:latin typeface="Tahoma"/>
              </a:rPr>
              <a:t>, </a:t>
            </a:r>
            <a:r>
              <a:rPr lang="ru-RU" dirty="0" err="1">
                <a:solidFill>
                  <a:srgbClr val="2C2C2C"/>
                </a:solidFill>
                <a:latin typeface="Tahoma"/>
              </a:rPr>
              <a:t>необхідно</a:t>
            </a:r>
            <a:r>
              <a:rPr lang="ru-RU" dirty="0">
                <a:solidFill>
                  <a:srgbClr val="2C2C2C"/>
                </a:solidFill>
                <a:latin typeface="Tahoma"/>
              </a:rPr>
              <a:t> знати і </a:t>
            </a:r>
            <a:r>
              <a:rPr lang="ru-RU" dirty="0" err="1">
                <a:solidFill>
                  <a:srgbClr val="2C2C2C"/>
                </a:solidFill>
                <a:latin typeface="Tahoma"/>
              </a:rPr>
              <a:t>враховувати</a:t>
            </a:r>
            <a:r>
              <a:rPr lang="ru-RU" dirty="0">
                <a:solidFill>
                  <a:srgbClr val="2C2C2C"/>
                </a:solidFill>
                <a:latin typeface="Tahoma"/>
              </a:rPr>
              <a:t> </a:t>
            </a:r>
            <a:r>
              <a:rPr lang="ru-RU" dirty="0" err="1">
                <a:solidFill>
                  <a:srgbClr val="2C2C2C"/>
                </a:solidFill>
                <a:latin typeface="Tahoma"/>
              </a:rPr>
              <a:t>під</a:t>
            </a:r>
            <a:r>
              <a:rPr lang="ru-RU" dirty="0">
                <a:solidFill>
                  <a:srgbClr val="2C2C2C"/>
                </a:solidFill>
                <a:latin typeface="Tahoma"/>
              </a:rPr>
              <a:t> час </a:t>
            </a:r>
            <a:r>
              <a:rPr lang="ru-RU" dirty="0" err="1">
                <a:solidFill>
                  <a:srgbClr val="2C2C2C"/>
                </a:solidFill>
                <a:latin typeface="Tahoma"/>
              </a:rPr>
              <a:t>його</a:t>
            </a:r>
            <a:r>
              <a:rPr lang="ru-RU" dirty="0">
                <a:solidFill>
                  <a:srgbClr val="2C2C2C"/>
                </a:solidFill>
                <a:latin typeface="Tahoma"/>
              </a:rPr>
              <a:t> </a:t>
            </a:r>
            <a:r>
              <a:rPr lang="ru-RU" dirty="0" err="1">
                <a:solidFill>
                  <a:srgbClr val="2C2C2C"/>
                </a:solidFill>
                <a:latin typeface="Tahoma"/>
              </a:rPr>
              <a:t>виготовлення</a:t>
            </a:r>
            <a:r>
              <a:rPr lang="ru-RU" dirty="0">
                <a:solidFill>
                  <a:srgbClr val="2C2C2C"/>
                </a:solidFill>
                <a:latin typeface="Tahoma"/>
              </a:rPr>
              <a:t> </a:t>
            </a:r>
            <a:r>
              <a:rPr lang="ru-RU" dirty="0" err="1">
                <a:solidFill>
                  <a:srgbClr val="2C2C2C"/>
                </a:solidFill>
                <a:latin typeface="Tahoma"/>
              </a:rPr>
              <a:t>особливості</a:t>
            </a:r>
            <a:r>
              <a:rPr lang="ru-RU" dirty="0">
                <a:solidFill>
                  <a:srgbClr val="2C2C2C"/>
                </a:solidFill>
                <a:latin typeface="Tahoma"/>
              </a:rPr>
              <a:t> </a:t>
            </a:r>
            <a:r>
              <a:rPr lang="ru-RU" dirty="0" err="1">
                <a:solidFill>
                  <a:srgbClr val="2C2C2C"/>
                </a:solidFill>
                <a:latin typeface="Tahoma"/>
              </a:rPr>
              <a:t>будови</a:t>
            </a:r>
            <a:r>
              <a:rPr lang="ru-RU" dirty="0">
                <a:solidFill>
                  <a:srgbClr val="2C2C2C"/>
                </a:solidFill>
                <a:latin typeface="Tahoma"/>
              </a:rPr>
              <a:t> </a:t>
            </a:r>
            <a:r>
              <a:rPr lang="ru-RU" dirty="0" err="1">
                <a:solidFill>
                  <a:srgbClr val="2C2C2C"/>
                </a:solidFill>
                <a:latin typeface="Tahoma"/>
              </a:rPr>
              <a:t>деревини</a:t>
            </a:r>
            <a:r>
              <a:rPr lang="ru-RU" dirty="0">
                <a:solidFill>
                  <a:srgbClr val="2C2C2C"/>
                </a:solidFill>
                <a:latin typeface="Tahoma"/>
              </a:rPr>
              <a:t>. </a:t>
            </a:r>
            <a:r>
              <a:rPr lang="ru-RU" dirty="0" err="1">
                <a:solidFill>
                  <a:srgbClr val="2C2C2C"/>
                </a:solidFill>
                <a:latin typeface="Tahoma"/>
              </a:rPr>
              <a:t>Її</a:t>
            </a:r>
            <a:r>
              <a:rPr lang="ru-RU" dirty="0">
                <a:solidFill>
                  <a:srgbClr val="2C2C2C"/>
                </a:solidFill>
                <a:latin typeface="Tahoma"/>
              </a:rPr>
              <a:t> </a:t>
            </a:r>
            <a:r>
              <a:rPr lang="ru-RU" dirty="0" err="1">
                <a:solidFill>
                  <a:srgbClr val="2C2C2C"/>
                </a:solidFill>
                <a:latin typeface="Tahoma"/>
              </a:rPr>
              <a:t>вивчають</a:t>
            </a:r>
            <a:r>
              <a:rPr lang="ru-RU" dirty="0">
                <a:solidFill>
                  <a:srgbClr val="2C2C2C"/>
                </a:solidFill>
                <a:latin typeface="Tahoma"/>
              </a:rPr>
              <a:t> за </a:t>
            </a:r>
            <a:r>
              <a:rPr lang="ru-RU" dirty="0" err="1">
                <a:solidFill>
                  <a:srgbClr val="2C2C2C"/>
                </a:solidFill>
                <a:latin typeface="Tahoma"/>
              </a:rPr>
              <a:t>трьома</a:t>
            </a:r>
            <a:r>
              <a:rPr lang="ru-RU" dirty="0">
                <a:solidFill>
                  <a:srgbClr val="2C2C2C"/>
                </a:solidFill>
                <a:latin typeface="Tahoma"/>
              </a:rPr>
              <a:t> </a:t>
            </a:r>
            <a:r>
              <a:rPr lang="ru-RU" dirty="0" err="1">
                <a:solidFill>
                  <a:srgbClr val="2C2C2C"/>
                </a:solidFill>
                <a:latin typeface="Tahoma"/>
              </a:rPr>
              <a:t>розрізами</a:t>
            </a:r>
            <a:r>
              <a:rPr lang="ru-RU" dirty="0">
                <a:solidFill>
                  <a:srgbClr val="2C2C2C"/>
                </a:solidFill>
                <a:latin typeface="Tahoma"/>
              </a:rPr>
              <a:t> </a:t>
            </a:r>
            <a:r>
              <a:rPr lang="ru-RU" dirty="0" err="1">
                <a:solidFill>
                  <a:srgbClr val="2C2C2C"/>
                </a:solidFill>
                <a:latin typeface="Tahoma"/>
              </a:rPr>
              <a:t>стовбура</a:t>
            </a:r>
            <a:r>
              <a:rPr lang="ru-RU" dirty="0">
                <a:solidFill>
                  <a:srgbClr val="2C2C2C"/>
                </a:solidFill>
                <a:latin typeface="Tahoma"/>
              </a:rPr>
              <a:t>: </a:t>
            </a:r>
            <a:r>
              <a:rPr lang="ru-RU" dirty="0" err="1">
                <a:solidFill>
                  <a:srgbClr val="2C2C2C"/>
                </a:solidFill>
                <a:latin typeface="Tahoma"/>
              </a:rPr>
              <a:t>поперечним</a:t>
            </a:r>
            <a:r>
              <a:rPr lang="ru-RU" dirty="0">
                <a:solidFill>
                  <a:srgbClr val="2C2C2C"/>
                </a:solidFill>
                <a:latin typeface="Tahoma"/>
              </a:rPr>
              <a:t> (</a:t>
            </a:r>
            <a:r>
              <a:rPr lang="ru-RU" dirty="0" err="1">
                <a:solidFill>
                  <a:srgbClr val="2C2C2C"/>
                </a:solidFill>
                <a:latin typeface="Tahoma"/>
              </a:rPr>
              <a:t>торцевим</a:t>
            </a:r>
            <a:r>
              <a:rPr lang="ru-RU" dirty="0">
                <a:solidFill>
                  <a:srgbClr val="2C2C2C"/>
                </a:solidFill>
                <a:latin typeface="Tahoma"/>
              </a:rPr>
              <a:t>), </a:t>
            </a:r>
            <a:r>
              <a:rPr lang="ru-RU" dirty="0" err="1">
                <a:solidFill>
                  <a:srgbClr val="2C2C2C"/>
                </a:solidFill>
                <a:latin typeface="Tahoma"/>
              </a:rPr>
              <a:t>радіальним</a:t>
            </a:r>
            <a:r>
              <a:rPr lang="ru-RU" dirty="0">
                <a:solidFill>
                  <a:srgbClr val="2C2C2C"/>
                </a:solidFill>
                <a:latin typeface="Tahoma"/>
              </a:rPr>
              <a:t> і </a:t>
            </a:r>
            <a:r>
              <a:rPr lang="ru-RU" dirty="0" err="1">
                <a:solidFill>
                  <a:srgbClr val="2C2C2C"/>
                </a:solidFill>
                <a:latin typeface="Tahoma"/>
              </a:rPr>
              <a:t>тангенціальним</a:t>
            </a:r>
            <a:r>
              <a:rPr lang="ru-RU" dirty="0">
                <a:solidFill>
                  <a:srgbClr val="2C2C2C"/>
                </a:solidFill>
                <a:latin typeface="Tahoma"/>
              </a:rPr>
              <a:t> </a:t>
            </a:r>
            <a:endParaRPr lang="ru-RU" b="0" i="0" dirty="0">
              <a:solidFill>
                <a:srgbClr val="2C2C2C"/>
              </a:solidFill>
              <a:effectLst/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3159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narodna-osvita.com.ua/uploads/trud-5-tereshuk/tereskuk-trudove-5-klas-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64096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4810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</a:rPr>
              <a:t>Текстура порід деревини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093296"/>
            <a:ext cx="864096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3528" y="6093296"/>
            <a:ext cx="8208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  а- дуб; б- береза; в- горіх;  г- граб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6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korisni-porady.at.ua/2/rubani_derev-jani_st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6" y="818670"/>
            <a:ext cx="4640698" cy="318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encrypted-tbn3.gstatic.com/images?q=tbn:ANd9GcTPnsiWMVCiU2vmxxwGKD9jPfiUmIobfLWY6QoKAud3YZ57tYO0d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85042"/>
            <a:ext cx="4176464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encrypted-tbn3.gstatic.com/images?q=tbn:ANd9GcSmeSXlRn3qxGPKmSaA2wFj_tgVBRNcqcSfsUybP59aJMKGGCx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77" y="4149080"/>
            <a:ext cx="1455713" cy="239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0" descr="data:image/jpeg;base64,/9j/4AAQSkZJRgABAQAAAQABAAD/2wCEAAkGBxQTEBIQERIVFRAQEBAQFxcUDxAPFBIVFxIWFxUSFBQYHCggGBolGxQVITEhJSkrLi4uFx8zODMsNygtLisBCgoKDg0OGxAQGiwlHx43LSwsLCwsLCwsLCwsLCwsLCwsLCwsNyw3LCwsLCwsLCwsLDc3LCwsLCwrKyssNysrK//AABEIAMgAjAMBIgACEQEDEQH/xAAcAAEAAQUBAQAAAAAAAAAAAAAAAQIDBQYHBAj/xAA+EAACAQIDBAYHBQcFAQAAAAAAAQIDEQQSIQUGBzEiQVFhcZETIzKBobHBFEJScrIkYnOiwtHhM1OSs/Al/8QAGgEBAAIDAQAAAAAAAAAAAAAAAAQFAQIDBv/EACYRAAICAQQABwEBAQAAAAAAAAABAgMRBBIhMRMiM0FRcYFhIwX/2gAMAwEAAhEDEQA/AO4gAAAAAAAAAi5DAPLtLGxpU5VJNWim9Xa7tyMJurvVHFucXD0c45dHJNyve9vDKYDipgcS6Tr0Z3o04dKnlu78rr3PmaBw8+0YnEyjQq2agnKd3aK1yq6WnN+RwlOSlx0Sa64ODy+T6DRUWqWiSvdpeZcR3IxIAAAAAAAAAAAAAAAAAKZGgcQ9862Dq0qVCnF54ylKU07NJx6MfM3+SOYcRt76dPFQwssNCtGCUpupzjmtpHTsVzSRtBZZ6dpb7+nwVWP2erCU6couTgsiuu25p/CrZ9T0laGFrqjJxjmlkU82VtZbN95t28G9WHxOCqUaOeLyNq8HGKUO/ka3w52SsRVrQlUllWR3ptU2rudk7eBzbbZJgkoszuLhWoYmEMTtFqc3mTzTirX5OF7HTaXJa30Wvb3nLNu8L5SrQdCpem3ecqjbmtertOn4HDqnThTTbUIqN27t2RvDOThNrCwegAHQ5gAAAAAAAAAAAAAAFMjX9vbo4bF1IVK8Lzhyadm1ztLtRsRDMNZMp4NM4lxUcBkjopVErLRWySdu/ka3uBhVDHK2maFTl+Zmw8VX+y0121n/ANcjB7nP/wChT71UX6hgHUUVEIkyYAAAAAAAAAAAAAAAAAABDJABofFadqNCPbUk/wCVr6mH3WlbaFHv9Iv1mR4sS0w0f4j/AJqf9zDbr1L4/Dd7k/1mDPsdbRJCJMmAAAAAAAAAAAAAAAAARcAMMiUjB7W3twmHdqtaKl+FdJ+SNXJLsyouXRp/F2frcJHthXf89Ew27FX9vwlvxP8AqLO/O8tLGYig6ObLSTi3KOW7nKL0/wCBj9k7RjRxGFrTvkg03ZXdrswmsZNtrTwd8TJNe2fvjhKzywrRzdkuizPRknqjKkn0auLXZUSRck2MAAAAAAAAAAAAEMpnKyv1FbNY4hbSdDA1JR9qfq17/wDFzWctsWzaMd0lH5NG3534qVaksPhZONKN4yqRfSl3R7jRoUra21fNvV+ZVTja3ci84lFbfKTPRU0RgjzQfrYr9+kv1F2b0pJ8uj+osZvXx/iUv6iurL/T8I/NlrS/8UVF3r/p7MVShL7pnd2t7K2DaTk6mHurxbu4rti/oYRLmGtCpWolGXBc2UxnHDR9AbOxsK1ONWm7wmk0z1nNOEe0nethX7MctSHcm2mvkdKLume+CZ566vw5uJIAOpyAAAAAAAAAIZonFyL+xwa5KtG/lI3w17frAemwNaC5qOZeMdTlcswZ0peJpnDKReiuXiWaUtE+1Jnpps85Ls9PF8GLqu1fwnT+EWVVHpT/ACr5ss4p+vfdJ/JE1paQ/L9WX1Xo/h5+31n9mZehCIzXv4slHn5ds9FHo27hZT/bZ9io/wBSOto59wmwXq61d/fmoJ90b3+aOhHoNIsVI85rJbrWAASiKAAAAAAAAADGbwymsNV9HDPNwaUV1t6GTIZhrKwZTw8nzrjdl1cO1GvCUZS5XWjfcyMO9TsfEPZyq4Grp0qa9In2NanGMPK+vakyi1dPhy4L7R3uyPPsYqu715P96p8EiMVyj+X6st16rVR9F6us/gizPGZlBZXrC/PvZaQmlUl/CrnBu3Jn5T+Zew9GdSShTi5TlyjHm/7LvPJJckdI4R4JN167XSWSnF9is2/oVVVKsswW91zqqyZ7hxga9ChKjXhlyyUou97qV7r3WRuBSiovYR2rB5+ctz3fIABsagAAAAAAAAAgNlLkYBiN8aqjgcQ3/tSXmj56VaWaMI88mZvmdd4s7ajHDxwsX6yvLVdkI82zmMdnqMI12+lVcopdkY2/uVuqacvotdFFxh9s9GCg3ThnSzZJX6+prQonSSy2X3W/izM4XYtZxi8n3WvaSd3fqKnsGtZNwV4xt7S77kF7+8E/ydZNPnVmnBy5SdrdnYde4RVF6GvHrjUi/Nf4OU7Vg3HlrCab7jceG+11QxThN2hXio6/iXL5skaeaU4sjaqG6uSR2ZElEZFVy4TTKQkAGQAAAAAAAAAUy5HKuJG18ThsXFU6to1KcpR0l0bWurX16jq0jhe/+0/tGPm17NBOlHvd+l8URdXPbDJK0cN1n8NXxeMqTrqVVuc5xbcpPlbqXYZTac7UqEFrONKUnrycmmeKdO/PqKsuvkVTuXxyXCqf4a9Vws203HnGXLt6i9gsDNOOn3eb563TM1UVlHxkvIri9F4HV3y24SOMaI7s5KcRLoSXVla+Gh5pYvWCS9vrvZxfVY9MnzLapJLRWOEJpdkiUPdG1bA27i6tWjhvTWi6iWbW9r9b8DtcWfPGzcU6VSFZc6c1P3LmfQOBxCqU41Iu8ZxjJe9FlordyaZVa6va00elAhEk8gAAAAAAAAgA8O3cX6LDVqvXCnOXvS0PnOEtbvm7yfi3qd933g3s/Epc/RSfwPn+Musrdd2kWf8Az0sNnozEpnlqYqK5yS95EcdDqmvMr/Cl3gsXbHpsx+KxVTO0npGUkuk1za18kiaWKqOUc0nbM1rJu60t9fMsbSpetzPlJrl3F7CYf1i8czLHKVZXJS8Qy9RlUJFupINlY0WiZ6qR2Dhli3PBZHzpTcPd1HHYSOrcJYfs9aXU6qXkv8knQ5VhB1+HWb4iSESXZTAAAAAAAAAFnFUVOEoS9mcXF+DVj5m3rwNTC15YZ6OLevbH7r8j6ekafv5uZDHU80WoYimnlk9U/wB2Xb1HG2tS5OtVjgfN1TDvxLP2fzRtmN3fq0Knoq8HCXJX5PvUus8+K2TKPNWOWcElLPJh6N8ji+ppoyeDWr9x5JU25W/8zIYahK+i+hHtWUdq5YkXZSCkU1VZ26y7hsLKbUYq7fJLVvwIe3HBM355LlNapLVuyXe+w71uXsr7NhKdN+21nl4vqNV3F3GdNrEYldNaxhb2e+T7TosSw0lDh5mVmrvU/KisEIknkIAAAAAAAAAEMkAHmxmDhVjkqQjOL6pJSXkaxtDh7hKi0Uqf5JaL3PkAauCZlSa6NZxPB9ZnKGKa7nRu/PMXafDGu4ZKmOnk/CoSa+MwDi645OiskZjB8NMLBJTc5tO7bdrmybK2HQw69TTjHvS18wDeNMVyaO2T4bMmioA6moAAA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69026"/>
            <a:ext cx="1333500" cy="239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546646"/>
            <a:ext cx="221932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677" y="4581128"/>
            <a:ext cx="21526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849" y="2557154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279" y="2579737"/>
            <a:ext cx="2279717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636" y="117967"/>
            <a:ext cx="6322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Вироби з деревини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66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195</TotalTime>
  <Words>213</Words>
  <Application>Microsoft Office PowerPoint</Application>
  <PresentationFormat>Экран (4:3)</PresentationFormat>
  <Paragraphs>37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ВИДИ ДЕРЕВНИХ КОНСТРУКЦІЙНИХ МАТЕРІАЛІВ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ВИДИ ДЕРЕВНИХ КОНСТРУКЦІЙНИХ МАТЕРІАЛІВ</dc:title>
  <dc:creator>01</dc:creator>
  <cp:lastModifiedBy>01</cp:lastModifiedBy>
  <cp:revision>34</cp:revision>
  <dcterms:created xsi:type="dcterms:W3CDTF">2013-12-20T17:43:11Z</dcterms:created>
  <dcterms:modified xsi:type="dcterms:W3CDTF">2013-12-21T19:43:10Z</dcterms:modified>
</cp:coreProperties>
</file>