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3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42"/>
      </p:cViewPr>
      <p:guideLst>
        <p:guide orient="horz" pos="216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rgbClr val="035C7D">
                <a:alpha val="100000"/>
              </a:srgbClr>
            </a:gs>
            <a:gs pos="39000">
              <a:schemeClr val="accent3"/>
            </a:gs>
            <a:gs pos="91000">
              <a:srgbClr val="035C7D"/>
            </a:gs>
          </a:gsLst>
          <a:lin ang="432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629" y="258763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uk-UA" altLang="ru-RU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ОХАЙНЕ ЖИТЛО</a:t>
            </a:r>
            <a:endParaRPr lang="uk-UA" altLang="ru-RU" sz="6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635" y="5128260"/>
            <a:ext cx="6858000" cy="1312545"/>
          </a:xfrm>
        </p:spPr>
        <p:txBody>
          <a:bodyPr/>
          <a:lstStyle/>
          <a:p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  <a:t>“Натхнення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  <a:t> - це гість, який не любить відвідувати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  <a:t>лінивих”</a:t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</a:b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charset="0"/>
                <a:sym typeface="+mn-ea"/>
              </a:rPr>
              <a:t>П.І. Чайковський</a:t>
            </a:r>
            <a:endParaRPr lang="uk-UA" sz="2000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charset="0"/>
              <a:sym typeface="+mn-e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0" y="1729105"/>
            <a:ext cx="5371465" cy="3399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Парові швабри</a:t>
            </a: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41045" y="1852295"/>
            <a:ext cx="2333625" cy="428625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6795" y="1851660"/>
            <a:ext cx="2308225" cy="428625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45" y="1852930"/>
            <a:ext cx="2429510" cy="4285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06768"/>
            <a:ext cx="8229600" cy="1143000"/>
          </a:xfrm>
        </p:spPr>
        <p:txBody>
          <a:bodyPr/>
          <a:p>
            <a:r>
              <a:rPr lang="ru-RU" altLang="en-US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 Парогенератори</a:t>
            </a:r>
            <a:br>
              <a:rPr lang="ru-RU" altLang="en-US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</a:br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540000"/>
            <a:ext cx="2730500" cy="302387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97250" y="2325370"/>
            <a:ext cx="2695575" cy="32385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75" y="2326005"/>
            <a:ext cx="252222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Перший пилосос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Сесіла</a:t>
            </a:r>
            <a:r>
              <a:rPr lang="uk-UA" dirty="0" smtClean="0"/>
              <a:t> </a:t>
            </a:r>
            <a:r>
              <a:rPr lang="uk-UA" dirty="0" err="1" smtClean="0"/>
              <a:t>Бута</a:t>
            </a:r>
            <a:r>
              <a:rPr lang="uk-UA" dirty="0" smtClean="0"/>
              <a:t> -1901 рік</a:t>
            </a:r>
            <a:endParaRPr lang="ru-RU" dirty="0"/>
          </a:p>
        </p:txBody>
      </p:sp>
      <p:pic>
        <p:nvPicPr>
          <p:cNvPr id="4" name="Содержимое 3" descr="dfdb183e667383dc786183a7e667dace_e826b9c22c0da7fec42e5dddde2065c6_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032000" y="2035175"/>
            <a:ext cx="5080000" cy="4267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" y="156210"/>
            <a:ext cx="8583930" cy="977900"/>
          </a:xfrm>
        </p:spPr>
        <p:txBody>
          <a:bodyPr/>
          <a:p>
            <a:r>
              <a:rPr lang="ru-RU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Правила безпечного користування побутовим и</a:t>
            </a:r>
            <a:br>
              <a:rPr lang="ru-RU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електроприладам </a:t>
            </a:r>
            <a:endParaRPr lang="ru-RU" altLang="en-US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3505" y="1369060"/>
            <a:ext cx="8914765" cy="5135880"/>
          </a:xfrm>
        </p:spPr>
        <p:txBody>
          <a:bodyPr/>
          <a:p>
            <a:r>
              <a:rPr lang="ru-RU" altLang="en-US" sz="1600">
                <a:latin typeface="Times New Roman" panose="02020603050405020304" pitchFamily="18" charset="0"/>
              </a:rPr>
              <a:t>1. Неможна користуватися електроприладами без нагляду дорослих.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2. Перед вмиканням електричного приладу в мережу необхідно пильно оглянути його, перевірити, чи не зіпсований електрошнур.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3. Викати і вимикати електричний прилад тільки за допомогою вилки сухими руками. Забороняється тягнути за елктричний ш</a:t>
            </a:r>
            <a:r>
              <a:rPr lang="uk-UA" altLang="ru-RU" sz="1600">
                <a:latin typeface="Times New Roman" panose="02020603050405020304" pitchFamily="18" charset="0"/>
              </a:rPr>
              <a:t>н</a:t>
            </a:r>
            <a:r>
              <a:rPr lang="ru-RU" altLang="en-US" sz="1600">
                <a:latin typeface="Times New Roman" panose="02020603050405020304" pitchFamily="18" charset="0"/>
              </a:rPr>
              <a:t>ур.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4. Не залишати ввімкнені електроприлади без догляду.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5. Перед тим як залити воду у бачок пилососа або парогенератора, необхідно від ’єднати їх від електромережі.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6. Не можна користуватися електроприладами з пошкодженою ізоляцією шнура.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7. Якщ о п ід час користування побутовим и приладам и чути запах диму, є іскри або полум’я, потрібно негайно повідомити про це дорослих.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8. Перед протиранням або очищенням електроприладів їх необхідно вимкнути з електромер.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9. Якщо всередину електроприладу, яким користуєшся, п отрапив сторонній предм ет, у першу чергу, необхідно вимкнути електроприлад з електромережі, а потім діставати цей предм.</a:t>
            </a:r>
            <a:endParaRPr lang="ru-RU" altLang="en-US" sz="1600">
              <a:latin typeface="Times New Roman" panose="02020603050405020304" pitchFamily="18" charset="0"/>
            </a:endParaRPr>
          </a:p>
          <a:p>
            <a:r>
              <a:rPr lang="ru-RU" altLang="en-US" sz="1600">
                <a:latin typeface="Times New Roman" panose="02020603050405020304" pitchFamily="18" charset="0"/>
              </a:rPr>
              <a:t>10. Після зак ін чен н я роботи вчасно вимикати електроприлади.</a:t>
            </a:r>
            <a:endParaRPr lang="ru-RU" altLang="en-US" sz="1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9" name="Rectangle 9"/>
          <p:cNvSpPr>
            <a:spLocks noChangeArrowheads="1"/>
          </p:cNvSpPr>
          <p:nvPr/>
        </p:nvSpPr>
        <p:spPr bwMode="gray">
          <a:xfrm>
            <a:off x="2274253" y="1916113"/>
            <a:ext cx="6629400" cy="1524000"/>
          </a:xfrm>
          <a:prstGeom prst="rect">
            <a:avLst/>
          </a:prstGeom>
          <a:solidFill>
            <a:srgbClr val="009999"/>
          </a:solidFill>
          <a:ln w="9525">
            <a:solidFill>
              <a:srgbClr val="FFFFFF"/>
            </a:solidFill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p>
            <a:pPr algn="ctr"/>
            <a:r>
              <a:rPr lang="uk-UA" altLang="en-US" sz="3600">
                <a:solidFill>
                  <a:srgbClr val="FFFFFF"/>
                </a:solidFill>
                <a:latin typeface="Comic Sans MS" panose="030F0702030302020204" charset="0"/>
              </a:rPr>
              <a:t>ГЕНЕРАЛЬНЕ</a:t>
            </a:r>
            <a:endParaRPr lang="uk-UA" altLang="en-US" sz="3600">
              <a:solidFill>
                <a:srgbClr val="FFFFFF"/>
              </a:solidFill>
              <a:latin typeface="Comic Sans MS" panose="030F070203030202020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gray">
          <a:xfrm>
            <a:off x="4012565" y="112395"/>
            <a:ext cx="4891405" cy="1524000"/>
          </a:xfrm>
          <a:prstGeom prst="rect">
            <a:avLst/>
          </a:prstGeom>
          <a:solidFill>
            <a:srgbClr val="006699"/>
          </a:solidFill>
          <a:ln w="9525">
            <a:solidFill>
              <a:srgbClr val="FFFFFF"/>
            </a:solidFill>
            <a:miter lim="800000"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anchor="ctr"/>
          <a:p>
            <a:pPr algn="ctr"/>
            <a:r>
              <a:rPr lang="uk-UA" altLang="en-US" sz="3600">
                <a:solidFill>
                  <a:srgbClr val="FFFFFF"/>
                </a:solidFill>
                <a:latin typeface="Comic Sans MS" panose="030F0702030302020204" charset="0"/>
              </a:rPr>
              <a:t>ЩОДЕННЕ</a:t>
            </a:r>
            <a:endParaRPr lang="uk-UA" altLang="en-US" sz="3600">
              <a:solidFill>
                <a:srgbClr val="FFFFFF"/>
              </a:solidFill>
              <a:latin typeface="Comic Sans MS" panose="030F0702030302020204" charset="0"/>
            </a:endParaRPr>
          </a:p>
        </p:txBody>
      </p:sp>
      <p:grpSp>
        <p:nvGrpSpPr>
          <p:cNvPr id="8" name="Group 25"/>
          <p:cNvGrpSpPr/>
          <p:nvPr/>
        </p:nvGrpSpPr>
        <p:grpSpPr bwMode="auto">
          <a:xfrm>
            <a:off x="440690" y="80010"/>
            <a:ext cx="4580890" cy="2286000"/>
            <a:chOff x="3360" y="2748"/>
            <a:chExt cx="1440" cy="1440"/>
          </a:xfrm>
        </p:grpSpPr>
        <p:grpSp>
          <p:nvGrpSpPr>
            <p:cNvPr id="9" name="Group 26"/>
            <p:cNvGrpSpPr/>
            <p:nvPr/>
          </p:nvGrpSpPr>
          <p:grpSpPr bwMode="auto">
            <a:xfrm>
              <a:off x="3360" y="2748"/>
              <a:ext cx="1440" cy="1440"/>
              <a:chOff x="2016" y="1990"/>
              <a:chExt cx="1680" cy="1680"/>
            </a:xfrm>
          </p:grpSpPr>
          <p:sp>
            <p:nvSpPr>
              <p:cNvPr id="601115" name="Oval 27"/>
              <p:cNvSpPr>
                <a:spLocks noChangeArrowheads="1"/>
              </p:cNvSpPr>
              <p:nvPr/>
            </p:nvSpPr>
            <p:spPr bwMode="gray">
              <a:xfrm>
                <a:off x="2016" y="199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FA8228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endParaRPr lang="ru-RU"/>
              </a:p>
            </p:txBody>
          </p:sp>
          <p:sp>
            <p:nvSpPr>
              <p:cNvPr id="601116" name="Freeform 28"/>
              <p:cNvSpPr/>
              <p:nvPr/>
            </p:nvSpPr>
            <p:spPr bwMode="gray">
              <a:xfrm>
                <a:off x="2208" y="2014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8228">
                      <a:gamma/>
                      <a:tint val="0"/>
                      <a:invGamma/>
                    </a:srgbClr>
                  </a:gs>
                  <a:gs pos="100000">
                    <a:srgbClr val="FA8228"/>
                  </a:gs>
                </a:gsLst>
                <a:lin ang="5400000" scaled="1"/>
              </a:gradFill>
              <a:ln w="0">
                <a:noFill/>
                <a:prstDash val="solid"/>
                <a:round/>
              </a:ln>
              <a:effectLst/>
            </p:spPr>
            <p:txBody>
              <a:bodyPr/>
              <a:p>
                <a:endParaRPr lang="ru-RU"/>
              </a:p>
            </p:txBody>
          </p:sp>
        </p:grpSp>
        <p:sp>
          <p:nvSpPr>
            <p:cNvPr id="601117" name="Text Box 29"/>
            <p:cNvSpPr txBox="1">
              <a:spLocks noChangeArrowheads="1"/>
            </p:cNvSpPr>
            <p:nvPr/>
          </p:nvSpPr>
          <p:spPr bwMode="gray">
            <a:xfrm>
              <a:off x="3406" y="2985"/>
              <a:ext cx="1349" cy="8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pPr algn="ctr"/>
              <a:r>
                <a:rPr lang="uk-UA" altLang="en-US" sz="4000" b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Види прибирання</a:t>
              </a:r>
              <a:endParaRPr lang="uk-UA" altLang="en-US" sz="4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89125" y="3622040"/>
            <a:ext cx="5589270" cy="2693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Догляд за м'якими меблями</a:t>
            </a:r>
            <a:endParaRPr lang="uk-UA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6565" y="2559050"/>
            <a:ext cx="3843655" cy="285559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4720" y="2559050"/>
            <a:ext cx="3859530" cy="2854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Догляд за </a:t>
            </a:r>
            <a:r>
              <a:rPr lang="uk-UA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меблями</a:t>
            </a:r>
            <a:r>
              <a:rPr lang="uk-UA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 з дерева, скла і металу</a:t>
            </a:r>
            <a:endParaRPr lang="uk-UA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Замещающее содержимое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32230" y="2102485"/>
            <a:ext cx="6479540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Ч</a:t>
            </a:r>
            <a:r>
              <a:rPr lang="ru-RU" altLang="en-US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ому потрібно прибирати пил з кімнатних рослин?</a:t>
            </a:r>
            <a:endParaRPr lang="ru-RU" altLang="en-US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2369185"/>
            <a:ext cx="4032250" cy="2987675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4550" y="2369820"/>
            <a:ext cx="4032250" cy="2986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Інструменти для прибирання житла</a:t>
            </a:r>
            <a:endParaRPr lang="ru-RU" altLang="en-US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Дерев’яна швабра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ru-RU" altLang="en-US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Сучасна швабра</a:t>
            </a:r>
            <a:endParaRPr lang="ru-RU" altLang="en-US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815" y="2955290"/>
            <a:ext cx="2827020" cy="305244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45" y="2955290"/>
            <a:ext cx="2652395" cy="3051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</a:rPr>
              <a:t>Мийні засоби для прибирання житла</a:t>
            </a:r>
            <a:endParaRPr lang="ru-RU" altLang="en-US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25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5525" cy="452628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indent="0">
              <a:buNone/>
            </a:pP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• для підлоги</a:t>
            </a:r>
            <a:endParaRPr lang="ru-RU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  <a:sym typeface="+mn-ea"/>
              </a:rPr>
              <a:t>• для меблів </a:t>
            </a: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ru-RU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• для ванної та санвузла </a:t>
            </a:r>
            <a:endParaRPr lang="ru-RU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• від накипу </a:t>
            </a:r>
            <a:endParaRPr lang="ru-RU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• для скла </a:t>
            </a:r>
            <a:endParaRPr lang="ru-RU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3600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• для знежирення поверхонь</a:t>
            </a:r>
            <a:endParaRPr lang="ru-RU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1470" y="1884045"/>
            <a:ext cx="3531870" cy="4349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За способом нанесення мийні засоби поділяють на </a:t>
            </a:r>
            <a:r>
              <a:rPr lang="uk-UA" altLang="ru-RU">
                <a:solidFill>
                  <a:schemeClr val="accent5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uk-UA" altLang="ru-RU">
              <a:solidFill>
                <a:schemeClr val="accent5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ru-RU" altLang="en-US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аерозольні</a:t>
            </a:r>
            <a:endParaRPr lang="ru-RU" altLang="en-US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ru-RU" altLang="en-US">
                <a:solidFill>
                  <a:schemeClr val="accent4"/>
                </a:solidFill>
                <a:effectLst/>
                <a:latin typeface="Times New Roman" panose="02020603050405020304" pitchFamily="18" charset="0"/>
              </a:rPr>
              <a:t>рідкі</a:t>
            </a:r>
            <a:endParaRPr lang="ru-RU" altLang="en-US"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375" y="2230755"/>
            <a:ext cx="3771900" cy="389509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75" y="2230755"/>
            <a:ext cx="3794125" cy="38944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800" b="1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Побутова техніка для прибирання житла</a:t>
            </a:r>
            <a:endParaRPr lang="uk-UA" altLang="ru-RU" sz="4800" b="1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algn="ctr"/>
            <a:r>
              <a:rPr lang="ru-RU" altLang="en-US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М</a:t>
            </a:r>
            <a:r>
              <a:rPr lang="ru-RU" altLang="en-US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оделі пилососів</a:t>
            </a:r>
            <a:r>
              <a:rPr lang="uk-UA" altLang="ru-RU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ru-RU" altLang="en-US" sz="2000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l"/>
            <a:endParaRPr lang="ru-RU" altLang="en-US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altLang="en-US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739005" y="1732280"/>
            <a:ext cx="43497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ru-RU" altLang="en-US" sz="200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а — пилосос з мішкомпилозбірником   б — пилосос з аквафільтром;</a:t>
            </a:r>
            <a:endParaRPr lang="ru-RU" altLang="en-US" sz="2000">
              <a:solidFill>
                <a:schemeClr val="accent5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l"/>
            <a:r>
              <a:rPr lang="ru-RU" altLang="en-US" sz="2000">
                <a:solidFill>
                  <a:schemeClr val="accent5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в — мийний пилосос</a:t>
            </a:r>
            <a:endParaRPr lang="ru-RU" altLang="en-US" sz="2000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74165" y="2943225"/>
            <a:ext cx="5842000" cy="3183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1757</Words>
  <Application>WPS Presentation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Comic Sans MS</vt:lpstr>
      <vt:lpstr>Microsoft YaHei</vt:lpstr>
      <vt:lpstr/>
      <vt:lpstr>Arial Unicode MS</vt:lpstr>
      <vt:lpstr>Calibri</vt:lpstr>
      <vt:lpstr>Segoe Print</vt:lpstr>
      <vt:lpstr>Default Design</vt:lpstr>
      <vt:lpstr>ОХАЙНЕ ЖИТЛО</vt:lpstr>
      <vt:lpstr>PowerPoint 演示文稿</vt:lpstr>
      <vt:lpstr>Догляд за м'якими меблями</vt:lpstr>
      <vt:lpstr>Догляд за меблями з дерева, скла і металу</vt:lpstr>
      <vt:lpstr>Чому потрібно прибирати пил з кімнатних рослин?</vt:lpstr>
      <vt:lpstr>Інструменти для прибирання житла</vt:lpstr>
      <vt:lpstr>Мийні засоби для прибирання житла</vt:lpstr>
      <vt:lpstr>За способом нанесення мийні засоби поділяють на :</vt:lpstr>
      <vt:lpstr>Побутова техніка для прибирання житла</vt:lpstr>
      <vt:lpstr> Парові швабри</vt:lpstr>
      <vt:lpstr> Парогенератори </vt:lpstr>
      <vt:lpstr>Перший пилосос  Сесіла Бута -1901 рік</vt:lpstr>
      <vt:lpstr>Правила безпечного користування побутовим и електроприладам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Гігієна житла</dc:title>
  <dc:creator>Администратор</dc:creator>
  <cp:lastModifiedBy>01</cp:lastModifiedBy>
  <cp:revision>49</cp:revision>
  <dcterms:created xsi:type="dcterms:W3CDTF">2014-11-30T13:54:00Z</dcterms:created>
  <dcterms:modified xsi:type="dcterms:W3CDTF">2019-01-21T19:27:10Z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