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277AB-6C6B-4CFB-86DE-789DEDD156A6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76CAAF-EBE8-4AB2-BBC6-6FF8785B151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03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Картина</a:t>
            </a:r>
            <a:r>
              <a:rPr lang="uk-UA" baseline="0" dirty="0" smtClean="0"/>
              <a:t> до твору Л. Толстого «Севастополь у серпні»</a:t>
            </a:r>
            <a:endParaRPr lang="en-US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76CAAF-EBE8-4AB2-BBC6-6FF8785B151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40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1C15-45BC-40E5-A2DD-5ED03B16DAFE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A8CC9-3075-443A-AF1A-F17C84ADF347}" type="slidenum">
              <a:rPr lang="en-US" smtClean="0"/>
              <a:t>‹№›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1C15-45BC-40E5-A2DD-5ED03B16DAFE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8CC9-3075-443A-AF1A-F17C84ADF347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1C15-45BC-40E5-A2DD-5ED03B16DAFE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A8CC9-3075-443A-AF1A-F17C84ADF347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1C15-45BC-40E5-A2DD-5ED03B16DAFE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A8CC9-3075-443A-AF1A-F17C84ADF347}" type="slidenum">
              <a:rPr lang="en-US" smtClean="0"/>
              <a:t>‹№›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1C15-45BC-40E5-A2DD-5ED03B16DAFE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A8CC9-3075-443A-AF1A-F17C84ADF347}" type="slidenum">
              <a:rPr lang="en-US" smtClean="0"/>
              <a:t>‹№›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1C15-45BC-40E5-A2DD-5ED03B16DAFE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A8CC9-3075-443A-AF1A-F17C84ADF347}" type="slidenum">
              <a:rPr lang="en-US" smtClean="0"/>
              <a:t>‹№›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1C15-45BC-40E5-A2DD-5ED03B16DAFE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A8CC9-3075-443A-AF1A-F17C84ADF347}" type="slidenum">
              <a:rPr lang="en-US" smtClean="0"/>
              <a:t>‹№›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1C15-45BC-40E5-A2DD-5ED03B16DAFE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A8CC9-3075-443A-AF1A-F17C84ADF347}" type="slidenum">
              <a:rPr lang="en-US" smtClean="0"/>
              <a:t>‹№›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1C15-45BC-40E5-A2DD-5ED03B16DAFE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A8CC9-3075-443A-AF1A-F17C84ADF347}" type="slidenum">
              <a:rPr lang="en-US" smtClean="0"/>
              <a:t>‹№›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1C15-45BC-40E5-A2DD-5ED03B16DAFE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A8CC9-3075-443A-AF1A-F17C84ADF347}" type="slidenum">
              <a:rPr lang="en-US" smtClean="0"/>
              <a:t>‹№›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1C15-45BC-40E5-A2DD-5ED03B16DAFE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CA8CC9-3075-443A-AF1A-F17C84ADF347}" type="slidenum">
              <a:rPr lang="en-US" smtClean="0"/>
              <a:t>‹№›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87DB1C15-45BC-40E5-A2DD-5ED03B16DAFE}" type="datetimeFigureOut">
              <a:rPr lang="en-US" smtClean="0"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21CA8CC9-3075-443A-AF1A-F17C84ADF347}" type="slidenum">
              <a:rPr lang="en-US" smtClean="0"/>
              <a:t>‹№›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7745" y="466006"/>
            <a:ext cx="7543800" cy="2152650"/>
          </a:xfrm>
        </p:spPr>
        <p:txBody>
          <a:bodyPr/>
          <a:lstStyle/>
          <a:p>
            <a:r>
              <a:rPr lang="uk-UA" sz="7200" dirty="0" smtClean="0"/>
              <a:t>Лев Толстой і Україна</a:t>
            </a:r>
            <a:endParaRPr lang="en-US" sz="7200" dirty="0"/>
          </a:p>
        </p:txBody>
      </p:sp>
      <p:pic>
        <p:nvPicPr>
          <p:cNvPr id="1026" name="Picture 2" descr="D:\Христинка\презентації\L.N.Tolstoy_Prokudin-Gorsk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640748"/>
            <a:ext cx="2853949" cy="4042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Христинка\презентації\завантаженн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04570"/>
            <a:ext cx="3060615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307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214" y="-16479"/>
            <a:ext cx="5767001" cy="1368152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uk-UA" sz="2400" b="1" i="1" dirty="0">
                <a:solidFill>
                  <a:srgbClr val="FFC000"/>
                </a:solidFill>
                <a:effectLst/>
              </a:rPr>
              <a:t>Саме Іван Франко поклав </a:t>
            </a:r>
            <a:r>
              <a:rPr lang="uk-UA" sz="2400" b="1" i="1" dirty="0" err="1">
                <a:solidFill>
                  <a:srgbClr val="FFC000"/>
                </a:solidFill>
                <a:effectLst/>
              </a:rPr>
              <a:t>початок  </a:t>
            </a:r>
            <a:r>
              <a:rPr lang="uk-UA" sz="2400" b="1" i="1" dirty="0">
                <a:solidFill>
                  <a:srgbClr val="FFC000"/>
                </a:solidFill>
                <a:effectLst/>
              </a:rPr>
              <a:t>вивченню творчості Толстого в Україні. </a:t>
            </a:r>
            <a:endParaRPr lang="en-US" sz="2400" b="1" i="1" dirty="0">
              <a:solidFill>
                <a:srgbClr val="FFC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5589240"/>
            <a:ext cx="7543800" cy="914400"/>
          </a:xfrm>
        </p:spPr>
        <p:txBody>
          <a:bodyPr/>
          <a:lstStyle/>
          <a:p>
            <a:r>
              <a:rPr lang="uk-UA" sz="2400" i="1" dirty="0" err="1">
                <a:solidFill>
                  <a:srgbClr val="00B050"/>
                </a:solidFill>
                <a:effectLst/>
              </a:rPr>
              <a:t>Інт</a:t>
            </a:r>
            <a:r>
              <a:rPr lang="uk-UA" sz="2400" i="1" dirty="0">
                <a:solidFill>
                  <a:srgbClr val="00B050"/>
                </a:solidFill>
                <a:effectLst/>
              </a:rPr>
              <a:t>ерес  Ів. Франка до Толстого був постійним і різнобічним. Відомо, що замолоду він мріяв про знайомство з російським світочем духу, до якого вже тоді було паломництво. </a:t>
            </a:r>
            <a:endParaRPr lang="en-US" sz="2400" i="1" dirty="0">
              <a:solidFill>
                <a:srgbClr val="00B050"/>
              </a:solidFill>
            </a:endParaRPr>
          </a:p>
        </p:txBody>
      </p:sp>
      <p:pic>
        <p:nvPicPr>
          <p:cNvPr id="9218" name="Picture 2" descr="D:\Христинка\презентації\slide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107891"/>
            <a:ext cx="5184576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D:\Христинка\презентації\завантаження (1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07062"/>
            <a:ext cx="2448272" cy="3490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8034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5589240"/>
            <a:ext cx="7543800" cy="914400"/>
          </a:xfrm>
        </p:spPr>
        <p:txBody>
          <a:bodyPr/>
          <a:lstStyle/>
          <a:p>
            <a:pPr algn="ctr"/>
            <a:r>
              <a:rPr lang="uk-UA" sz="2800" dirty="0">
                <a:solidFill>
                  <a:srgbClr val="00B050"/>
                </a:solidFill>
                <a:effectLst/>
              </a:rPr>
              <a:t>Серед праць українських вчених, присвячених темі "Лев Толстой і українська література" слід </a:t>
            </a:r>
            <a:r>
              <a:rPr lang="uk-UA" sz="2800" dirty="0" err="1">
                <a:solidFill>
                  <a:srgbClr val="00B050"/>
                </a:solidFill>
                <a:effectLst/>
              </a:rPr>
              <a:t>відзначити  </a:t>
            </a:r>
            <a:r>
              <a:rPr lang="uk-UA" sz="2800" dirty="0">
                <a:solidFill>
                  <a:srgbClr val="00B050"/>
                </a:solidFill>
                <a:effectLst/>
              </a:rPr>
              <a:t>дослідження </a:t>
            </a:r>
            <a:r>
              <a:rPr lang="uk-UA" sz="2800" dirty="0">
                <a:solidFill>
                  <a:srgbClr val="FFC000"/>
                </a:solidFill>
                <a:effectLst/>
              </a:rPr>
              <a:t>Ніни Крутікової</a:t>
            </a:r>
            <a:r>
              <a:rPr lang="uk-UA" sz="2800" dirty="0">
                <a:solidFill>
                  <a:srgbClr val="00B050"/>
                </a:solidFill>
                <a:effectLst/>
              </a:rPr>
              <a:t>, академіка </a:t>
            </a:r>
            <a:r>
              <a:rPr lang="uk-UA" sz="2800" dirty="0">
                <a:solidFill>
                  <a:srgbClr val="FFC000"/>
                </a:solidFill>
                <a:effectLst/>
              </a:rPr>
              <a:t>М. Возняка</a:t>
            </a:r>
            <a:r>
              <a:rPr lang="uk-UA" sz="2800" dirty="0">
                <a:solidFill>
                  <a:srgbClr val="00B050"/>
                </a:solidFill>
                <a:effectLst/>
              </a:rPr>
              <a:t>, "Іван Франко - популяризатор передової російської </a:t>
            </a:r>
            <a:r>
              <a:rPr lang="uk-UA" sz="2800" dirty="0" smtClean="0">
                <a:solidFill>
                  <a:srgbClr val="00B050"/>
                </a:solidFill>
                <a:effectLst/>
              </a:rPr>
              <a:t>літератури .</a:t>
            </a:r>
            <a:r>
              <a:rPr lang="ru-RU" sz="2800" dirty="0" smtClean="0">
                <a:solidFill>
                  <a:srgbClr val="FFC000"/>
                </a:solidFill>
                <a:effectLst/>
              </a:rPr>
              <a:t>Д</a:t>
            </a:r>
            <a:r>
              <a:rPr lang="ru-RU" sz="2800" dirty="0">
                <a:solidFill>
                  <a:srgbClr val="FFC000"/>
                </a:solidFill>
                <a:effectLst/>
              </a:rPr>
              <a:t>.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Іофанова</a:t>
            </a:r>
            <a:r>
              <a:rPr lang="ru-RU" sz="2800" dirty="0">
                <a:solidFill>
                  <a:srgbClr val="00B050"/>
                </a:solidFill>
                <a:effectLst/>
              </a:rPr>
              <a:t>, "</a:t>
            </a:r>
            <a:r>
              <a:rPr lang="ru-RU" sz="2800" dirty="0" err="1">
                <a:solidFill>
                  <a:srgbClr val="00B050"/>
                </a:solidFill>
                <a:effectLst/>
              </a:rPr>
              <a:t>Іван</a:t>
            </a:r>
            <a:r>
              <a:rPr lang="ru-RU" sz="2800" dirty="0">
                <a:solidFill>
                  <a:srgbClr val="00B050"/>
                </a:solidFill>
                <a:effectLst/>
              </a:rPr>
              <a:t> Франко про Л. Толстого" </a:t>
            </a:r>
            <a:r>
              <a:rPr lang="ru-RU" sz="2800" dirty="0" smtClean="0">
                <a:solidFill>
                  <a:srgbClr val="00B050"/>
                </a:solidFill>
                <a:effectLst/>
              </a:rPr>
              <a:t/>
            </a:r>
            <a:br>
              <a:rPr lang="ru-RU" sz="2800" dirty="0" smtClean="0">
                <a:solidFill>
                  <a:srgbClr val="00B050"/>
                </a:solidFill>
                <a:effectLst/>
              </a:rPr>
            </a:br>
            <a:r>
              <a:rPr lang="ru-RU" sz="2800" dirty="0">
                <a:solidFill>
                  <a:srgbClr val="00B050"/>
                </a:solidFill>
                <a:effectLst/>
              </a:rPr>
              <a:t> </a:t>
            </a:r>
            <a:r>
              <a:rPr lang="ru-RU" sz="2800" dirty="0">
                <a:solidFill>
                  <a:srgbClr val="FFC000"/>
                </a:solidFill>
                <a:effectLst/>
              </a:rPr>
              <a:t>В.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Войтушенка</a:t>
            </a:r>
            <a:r>
              <a:rPr lang="ru-RU" sz="2800" dirty="0">
                <a:solidFill>
                  <a:srgbClr val="00B050"/>
                </a:solidFill>
                <a:effectLst/>
              </a:rPr>
              <a:t>, "І. Франко і Л. Толстой"</a:t>
            </a:r>
            <a:endParaRPr lang="en-US" sz="2800" dirty="0">
              <a:solidFill>
                <a:srgbClr val="00B050"/>
              </a:solidFill>
            </a:endParaRPr>
          </a:p>
        </p:txBody>
      </p:sp>
      <p:pic>
        <p:nvPicPr>
          <p:cNvPr id="10242" name="Picture 2" descr="D:\Христинка\презентації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60648"/>
            <a:ext cx="3816424" cy="276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045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0072" y="5445224"/>
            <a:ext cx="3605024" cy="914400"/>
          </a:xfrm>
        </p:spPr>
        <p:txBody>
          <a:bodyPr/>
          <a:lstStyle/>
          <a:p>
            <a:pPr algn="r"/>
            <a:r>
              <a:rPr lang="uk-UA" sz="2800" b="1" dirty="0" err="1" smtClean="0">
                <a:solidFill>
                  <a:srgbClr val="FFC000"/>
                </a:solidFill>
              </a:rPr>
              <a:t>Пам</a:t>
            </a:r>
            <a:r>
              <a:rPr lang="en-US" sz="2800" b="1" dirty="0" smtClean="0">
                <a:solidFill>
                  <a:srgbClr val="FFC000"/>
                </a:solidFill>
              </a:rPr>
              <a:t>’</a:t>
            </a:r>
            <a:r>
              <a:rPr lang="uk-UA" sz="2800" b="1" dirty="0" err="1" smtClean="0">
                <a:solidFill>
                  <a:srgbClr val="FFC000"/>
                </a:solidFill>
              </a:rPr>
              <a:t>ятник</a:t>
            </a:r>
            <a:r>
              <a:rPr lang="uk-UA" sz="2800" b="1" dirty="0" smtClean="0">
                <a:solidFill>
                  <a:srgbClr val="FFC000"/>
                </a:solidFill>
              </a:rPr>
              <a:t> Л. М. Толстому в м. Кривий Ріг</a:t>
            </a:r>
            <a:endParaRPr lang="en-US" sz="2800" b="1" dirty="0">
              <a:solidFill>
                <a:srgbClr val="FFC000"/>
              </a:solidFill>
            </a:endParaRPr>
          </a:p>
        </p:txBody>
      </p:sp>
      <p:pic>
        <p:nvPicPr>
          <p:cNvPr id="11266" name="Picture 2" descr="D:\Христинка\презентації\Пам’ятник_Л.М.Толстому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4248472" cy="644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686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6156176" y="2996952"/>
            <a:ext cx="2711624" cy="3657599"/>
          </a:xfrm>
        </p:spPr>
        <p:txBody>
          <a:bodyPr/>
          <a:lstStyle/>
          <a:p>
            <a:pPr marL="18288" indent="0">
              <a:buNone/>
            </a:pPr>
            <a:r>
              <a:rPr lang="uk-UA" dirty="0" smtClean="0"/>
              <a:t>Підготувала</a:t>
            </a:r>
          </a:p>
          <a:p>
            <a:pPr marL="18288" indent="0">
              <a:buNone/>
            </a:pPr>
            <a:r>
              <a:rPr lang="uk-UA" dirty="0"/>
              <a:t>у</a:t>
            </a:r>
            <a:r>
              <a:rPr lang="uk-UA" dirty="0" smtClean="0"/>
              <a:t>чениця 31 групи </a:t>
            </a:r>
            <a:r>
              <a:rPr lang="uk-UA" dirty="0" err="1" smtClean="0"/>
              <a:t>Боднарчук</a:t>
            </a:r>
            <a:r>
              <a:rPr lang="uk-UA" dirty="0" smtClean="0"/>
              <a:t> Христина</a:t>
            </a: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340768"/>
            <a:ext cx="7543800" cy="914400"/>
          </a:xfrm>
        </p:spPr>
        <p:txBody>
          <a:bodyPr/>
          <a:lstStyle/>
          <a:p>
            <a:r>
              <a:rPr lang="uk-UA" sz="6000" dirty="0" smtClean="0">
                <a:solidFill>
                  <a:srgbClr val="00B050"/>
                </a:solidFill>
              </a:rPr>
              <a:t>Дякую за увагу</a:t>
            </a:r>
            <a:endParaRPr lang="en-US" sz="6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34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22880" y="260648"/>
            <a:ext cx="6096000" cy="1800200"/>
          </a:xfrm>
        </p:spPr>
        <p:txBody>
          <a:bodyPr>
            <a:normAutofit/>
          </a:bodyPr>
          <a:lstStyle/>
          <a:p>
            <a:r>
              <a:rPr lang="ru-RU" sz="2800" i="1" dirty="0">
                <a:effectLst/>
              </a:rPr>
              <a:t>Лев </a:t>
            </a:r>
            <a:r>
              <a:rPr lang="ru-RU" sz="2800" i="1" dirty="0" err="1">
                <a:effectLst/>
              </a:rPr>
              <a:t>Миколайович</a:t>
            </a:r>
            <a:r>
              <a:rPr lang="ru-RU" sz="2800" i="1" dirty="0">
                <a:effectLst/>
              </a:rPr>
              <a:t> </a:t>
            </a:r>
            <a:r>
              <a:rPr lang="ru-RU" sz="2800" i="1" dirty="0" err="1">
                <a:effectLst/>
              </a:rPr>
              <a:t>із</a:t>
            </a:r>
            <a:r>
              <a:rPr lang="ru-RU" sz="2800" i="1" dirty="0">
                <a:effectLst/>
              </a:rPr>
              <a:t> особливою </a:t>
            </a:r>
            <a:r>
              <a:rPr lang="ru-RU" sz="2800" i="1" dirty="0" err="1">
                <a:effectLst/>
              </a:rPr>
              <a:t>симпатією</a:t>
            </a:r>
            <a:r>
              <a:rPr lang="ru-RU" sz="2800" i="1" dirty="0">
                <a:effectLst/>
              </a:rPr>
              <a:t> </a:t>
            </a:r>
            <a:r>
              <a:rPr lang="ru-RU" sz="2800" i="1" dirty="0" err="1">
                <a:effectLst/>
              </a:rPr>
              <a:t>ставився</a:t>
            </a:r>
            <a:r>
              <a:rPr lang="ru-RU" sz="2800" i="1" dirty="0">
                <a:effectLst/>
              </a:rPr>
              <a:t> до </a:t>
            </a:r>
            <a:r>
              <a:rPr lang="ru-RU" sz="2800" i="1" dirty="0" err="1">
                <a:effectLst/>
              </a:rPr>
              <a:t>українського</a:t>
            </a:r>
            <a:r>
              <a:rPr lang="ru-RU" sz="2800" i="1" dirty="0">
                <a:effectLst/>
              </a:rPr>
              <a:t> народу. </a:t>
            </a:r>
            <a:r>
              <a:rPr lang="ru-RU" sz="2800" i="1" dirty="0" err="1">
                <a:effectLst/>
              </a:rPr>
              <a:t>Він</a:t>
            </a:r>
            <a:r>
              <a:rPr lang="ru-RU" sz="2800" i="1" dirty="0">
                <a:effectLst/>
              </a:rPr>
              <a:t> не раз </a:t>
            </a:r>
            <a:r>
              <a:rPr lang="ru-RU" sz="2800" i="1" dirty="0" err="1">
                <a:effectLst/>
              </a:rPr>
              <a:t>бував</a:t>
            </a:r>
            <a:r>
              <a:rPr lang="ru-RU" sz="2800" i="1" dirty="0">
                <a:effectLst/>
              </a:rPr>
              <a:t> в </a:t>
            </a:r>
            <a:r>
              <a:rPr lang="ru-RU" sz="2800" i="1" dirty="0" err="1" smtClean="0">
                <a:effectLst/>
              </a:rPr>
              <a:t>Україні</a:t>
            </a:r>
            <a:r>
              <a:rPr lang="ru-RU" sz="2800" i="1" dirty="0" smtClean="0">
                <a:effectLst/>
              </a:rPr>
              <a:t>.</a:t>
            </a:r>
            <a:endParaRPr lang="en-US" sz="2800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5373216"/>
            <a:ext cx="7543800" cy="914400"/>
          </a:xfrm>
        </p:spPr>
        <p:txBody>
          <a:bodyPr/>
          <a:lstStyle/>
          <a:p>
            <a:pPr algn="r"/>
            <a:r>
              <a:rPr lang="ru-RU" sz="2800" i="1" dirty="0">
                <a:effectLst/>
              </a:rPr>
              <a:t>1879 р. </a:t>
            </a:r>
            <a:r>
              <a:rPr lang="ru-RU" sz="2800" i="1" dirty="0" err="1">
                <a:effectLst/>
              </a:rPr>
              <a:t>відвідав</a:t>
            </a:r>
            <a:r>
              <a:rPr lang="ru-RU" sz="2800" i="1" dirty="0">
                <a:effectLst/>
              </a:rPr>
              <a:t> </a:t>
            </a:r>
            <a:r>
              <a:rPr lang="ru-RU" sz="2800" i="1" dirty="0" err="1">
                <a:effectLst/>
              </a:rPr>
              <a:t>Києво-Печерську</a:t>
            </a:r>
            <a:r>
              <a:rPr lang="ru-RU" sz="2800" i="1" dirty="0">
                <a:effectLst/>
              </a:rPr>
              <a:t> лавру, </a:t>
            </a:r>
            <a:r>
              <a:rPr lang="ru-RU" sz="2800" i="1" dirty="0" err="1">
                <a:effectLst/>
              </a:rPr>
              <a:t>Софійський</a:t>
            </a:r>
            <a:r>
              <a:rPr lang="ru-RU" sz="2800" i="1" dirty="0">
                <a:effectLst/>
              </a:rPr>
              <a:t> і </a:t>
            </a:r>
            <a:r>
              <a:rPr lang="ru-RU" sz="2800" i="1" dirty="0" err="1">
                <a:effectLst/>
              </a:rPr>
              <a:t>Михайлівський</a:t>
            </a:r>
            <a:r>
              <a:rPr lang="ru-RU" sz="2800" i="1" dirty="0">
                <a:effectLst/>
              </a:rPr>
              <a:t> </a:t>
            </a:r>
            <a:r>
              <a:rPr lang="ru-RU" sz="2800" i="1" dirty="0" err="1">
                <a:effectLst/>
              </a:rPr>
              <a:t>собори</a:t>
            </a:r>
            <a:endParaRPr lang="en-US" sz="2800" i="1" dirty="0"/>
          </a:p>
        </p:txBody>
      </p:sp>
      <p:sp>
        <p:nvSpPr>
          <p:cNvPr id="4" name="Прямокутник 3"/>
          <p:cNvSpPr/>
          <p:nvPr/>
        </p:nvSpPr>
        <p:spPr>
          <a:xfrm>
            <a:off x="3563888" y="227687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400" dirty="0" smtClean="0">
                <a:solidFill>
                  <a:srgbClr val="00B050"/>
                </a:solidFill>
              </a:rPr>
              <a:t>«Я </a:t>
            </a:r>
            <a:r>
              <a:rPr lang="uk-UA" sz="2400" dirty="0">
                <a:solidFill>
                  <a:srgbClr val="00B050"/>
                </a:solidFill>
              </a:rPr>
              <a:t>дуже люблю вашу народну українську мову, дзвінку, барвисту і таку колоритну. У вашій мові стільки ніжних, сердечних і поетичних </a:t>
            </a:r>
            <a:r>
              <a:rPr lang="uk-UA" sz="2400" dirty="0" smtClean="0">
                <a:solidFill>
                  <a:srgbClr val="00B050"/>
                </a:solidFill>
              </a:rPr>
              <a:t>слів»</a:t>
            </a:r>
          </a:p>
          <a:p>
            <a:pPr algn="r"/>
            <a:r>
              <a:rPr lang="uk-UA" sz="2400" dirty="0" smtClean="0">
                <a:solidFill>
                  <a:srgbClr val="00B050"/>
                </a:solidFill>
              </a:rPr>
              <a:t>Лев Толстой</a:t>
            </a:r>
            <a:endParaRPr lang="en-US" sz="2400" dirty="0">
              <a:solidFill>
                <a:srgbClr val="00B050"/>
              </a:solidFill>
            </a:endParaRPr>
          </a:p>
        </p:txBody>
      </p:sp>
      <p:pic>
        <p:nvPicPr>
          <p:cNvPr id="2050" name="Picture 2" descr="D:\Христинка\презентації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85060"/>
            <a:ext cx="2304256" cy="3617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3212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5373216"/>
            <a:ext cx="8784976" cy="914400"/>
          </a:xfrm>
        </p:spPr>
        <p:txBody>
          <a:bodyPr/>
          <a:lstStyle/>
          <a:p>
            <a:r>
              <a:rPr lang="ru-RU" sz="3200" b="1" i="1" dirty="0" err="1">
                <a:solidFill>
                  <a:srgbClr val="FFFF00"/>
                </a:solidFill>
                <a:effectLst/>
              </a:rPr>
              <a:t>К</a:t>
            </a:r>
            <a:r>
              <a:rPr lang="ru-RU" sz="3200" b="1" i="1" dirty="0" err="1" smtClean="0">
                <a:solidFill>
                  <a:srgbClr val="FFFF00"/>
                </a:solidFill>
                <a:effectLst/>
              </a:rPr>
              <a:t>иївські</a:t>
            </a:r>
            <a:r>
              <a:rPr lang="ru-RU" sz="3200" b="1" i="1" dirty="0" smtClean="0">
                <a:solidFill>
                  <a:srgbClr val="FFFF00"/>
                </a:solidFill>
                <a:effectLst/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  <a:effectLst/>
              </a:rPr>
              <a:t>враження</a:t>
            </a:r>
            <a:r>
              <a:rPr lang="ru-RU" sz="3200" b="1" i="1" dirty="0">
                <a:solidFill>
                  <a:srgbClr val="FFFF00"/>
                </a:solidFill>
                <a:effectLst/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  <a:effectLst/>
              </a:rPr>
              <a:t>знайшли</a:t>
            </a:r>
            <a:r>
              <a:rPr lang="ru-RU" sz="3200" b="1" i="1" dirty="0">
                <a:solidFill>
                  <a:srgbClr val="FFFF00"/>
                </a:solidFill>
                <a:effectLst/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  <a:effectLst/>
              </a:rPr>
              <a:t>відображені</a:t>
            </a:r>
            <a:r>
              <a:rPr lang="ru-RU" sz="3200" b="1" i="1" dirty="0">
                <a:solidFill>
                  <a:srgbClr val="FFFF00"/>
                </a:solidFill>
                <a:effectLst/>
              </a:rPr>
              <a:t> в </a:t>
            </a:r>
            <a:r>
              <a:rPr lang="ru-RU" sz="3200" b="1" i="1" dirty="0" err="1">
                <a:solidFill>
                  <a:srgbClr val="FFFF00"/>
                </a:solidFill>
                <a:effectLst/>
              </a:rPr>
              <a:t>його</a:t>
            </a:r>
            <a:r>
              <a:rPr lang="ru-RU" sz="3200" b="1" i="1" dirty="0">
                <a:solidFill>
                  <a:srgbClr val="FFFF00"/>
                </a:solidFill>
                <a:effectLst/>
              </a:rPr>
              <a:t> </a:t>
            </a:r>
            <a:r>
              <a:rPr lang="ru-RU" sz="3200" b="1" i="1" dirty="0" err="1">
                <a:solidFill>
                  <a:srgbClr val="FFFF00"/>
                </a:solidFill>
                <a:effectLst/>
              </a:rPr>
              <a:t>праці</a:t>
            </a:r>
            <a:r>
              <a:rPr lang="ru-RU" sz="3200" b="1" i="1" dirty="0">
                <a:solidFill>
                  <a:srgbClr val="FFFF00"/>
                </a:solidFill>
                <a:effectLst/>
              </a:rPr>
              <a:t> "</a:t>
            </a:r>
            <a:r>
              <a:rPr lang="ru-RU" sz="3200" b="1" i="1" dirty="0" err="1">
                <a:solidFill>
                  <a:srgbClr val="FFFF00"/>
                </a:solidFill>
                <a:effectLst/>
              </a:rPr>
              <a:t>Дослідження</a:t>
            </a:r>
            <a:r>
              <a:rPr lang="ru-RU" sz="3200" b="1" i="1" dirty="0">
                <a:solidFill>
                  <a:srgbClr val="FFFF00"/>
                </a:solidFill>
                <a:effectLst/>
              </a:rPr>
              <a:t> догматичного </a:t>
            </a:r>
            <a:r>
              <a:rPr lang="ru-RU" sz="3200" b="1" i="1" dirty="0" err="1">
                <a:solidFill>
                  <a:srgbClr val="FFFF00"/>
                </a:solidFill>
                <a:effectLst/>
              </a:rPr>
              <a:t>богослов'я</a:t>
            </a:r>
            <a:r>
              <a:rPr lang="ru-RU" sz="3200" b="1" i="1" dirty="0">
                <a:solidFill>
                  <a:srgbClr val="FFFF00"/>
                </a:solidFill>
                <a:effectLst/>
              </a:rPr>
              <a:t>".</a:t>
            </a:r>
            <a:r>
              <a:rPr lang="ru-RU" sz="3200" i="1" dirty="0">
                <a:solidFill>
                  <a:srgbClr val="FFFF00"/>
                </a:solidFill>
                <a:effectLst/>
              </a:rPr>
              <a:t> </a:t>
            </a:r>
            <a:endParaRPr lang="en-US" sz="3200" i="1" dirty="0">
              <a:solidFill>
                <a:srgbClr val="FFFF00"/>
              </a:solidFill>
            </a:endParaRPr>
          </a:p>
        </p:txBody>
      </p:sp>
      <p:pic>
        <p:nvPicPr>
          <p:cNvPr id="3074" name="Picture 2" descr="D:\Христинка\презентації\slide_1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60648"/>
            <a:ext cx="5952661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Христинка\презентації\завантаження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412776"/>
            <a:ext cx="2304459" cy="329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4954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5733256"/>
            <a:ext cx="8964488" cy="914400"/>
          </a:xfrm>
        </p:spPr>
        <p:txBody>
          <a:bodyPr/>
          <a:lstStyle/>
          <a:p>
            <a:pPr algn="r"/>
            <a:r>
              <a:rPr lang="uk-UA" sz="1800" dirty="0">
                <a:effectLst/>
              </a:rPr>
              <a:t> </a:t>
            </a:r>
            <a:r>
              <a:rPr lang="uk-UA" sz="2400" b="1" i="1" dirty="0">
                <a:solidFill>
                  <a:srgbClr val="FFFF00"/>
                </a:solidFill>
                <a:effectLst/>
              </a:rPr>
              <a:t>У листах до Олександра ІІІ та Миколи ІІ й публіцистичних творах з обуренням писав про жорстокі репресії проти учасників селянських заворушень у Харківській і Полтавській губерніях. Толстой знав поезію Тараса Шевченка, особливо високо цінував його "Наймичку". </a:t>
            </a:r>
            <a:r>
              <a:rPr lang="uk-UA" sz="2400" b="1" i="1" dirty="0" err="1">
                <a:solidFill>
                  <a:srgbClr val="FFFF00"/>
                </a:solidFill>
                <a:effectLst/>
              </a:rPr>
              <a:t>Близь</a:t>
            </a:r>
            <a:r>
              <a:rPr lang="uk-UA" sz="2400" b="1" i="1" dirty="0">
                <a:solidFill>
                  <a:srgbClr val="FFFF00"/>
                </a:solidFill>
                <a:effectLst/>
              </a:rPr>
              <a:t>ким  йому було вчення українського філософа Григорія Сковороди, якого він називав мудрецем.</a:t>
            </a:r>
            <a:endParaRPr lang="en-US" sz="2400" b="1" i="1" dirty="0">
              <a:solidFill>
                <a:srgbClr val="FFFF00"/>
              </a:solidFill>
            </a:endParaRPr>
          </a:p>
        </p:txBody>
      </p:sp>
      <p:pic>
        <p:nvPicPr>
          <p:cNvPr id="4098" name="Picture 2" descr="D:\Христинка\презентації\завантаження (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1211"/>
            <a:ext cx="2334212" cy="3297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Христинка\презентації\завантаження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05" y="188640"/>
            <a:ext cx="2304256" cy="3462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:\Христинка\презентації\завантаження (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980728"/>
            <a:ext cx="2253850" cy="2955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689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844824"/>
            <a:ext cx="7543800" cy="914400"/>
          </a:xfrm>
        </p:spPr>
        <p:txBody>
          <a:bodyPr/>
          <a:lstStyle/>
          <a:p>
            <a:r>
              <a:rPr lang="uk-UA" sz="2400" i="1" dirty="0">
                <a:solidFill>
                  <a:srgbClr val="FFFF00"/>
                </a:solidFill>
                <a:effectLst/>
              </a:rPr>
              <a:t>Письменник листувався з Марком Вовчком, Д. Яворницьким, зустрічався з М. </a:t>
            </a:r>
            <a:r>
              <a:rPr lang="uk-UA" sz="2400" i="1" dirty="0" err="1">
                <a:solidFill>
                  <a:srgbClr val="FFFF00"/>
                </a:solidFill>
                <a:effectLst/>
              </a:rPr>
              <a:t>Заньковецкою</a:t>
            </a:r>
            <a:r>
              <a:rPr lang="uk-UA" sz="2400" i="1" dirty="0">
                <a:solidFill>
                  <a:srgbClr val="FFFF00"/>
                </a:solidFill>
                <a:effectLst/>
              </a:rPr>
              <a:t>, М. Кропивницьким. Образи українців змальовані ним в оповіданнях "Рубання лісу", "Севастополь у серпні 1855р." В основу одного з його народних оповідань "Старий у церкві» покладено українську легенду "Святий і чорт" </a:t>
            </a:r>
            <a:endParaRPr lang="en-US" sz="2400" i="1" dirty="0">
              <a:solidFill>
                <a:srgbClr val="FFFF00"/>
              </a:solidFill>
            </a:endParaRPr>
          </a:p>
        </p:txBody>
      </p:sp>
      <p:pic>
        <p:nvPicPr>
          <p:cNvPr id="5122" name="Picture 2" descr="D:\Христинка\презентації\завантаження (5)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988840"/>
            <a:ext cx="2339752" cy="3067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D:\Христинка\презентації\завантаження (6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80928"/>
            <a:ext cx="2664296" cy="3763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D:\Христинка\презентації\2336_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420888"/>
            <a:ext cx="3528392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кутник 3"/>
          <p:cNvSpPr/>
          <p:nvPr/>
        </p:nvSpPr>
        <p:spPr>
          <a:xfrm>
            <a:off x="3668612" y="594928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uk-UA" b="1" dirty="0" smtClean="0">
                <a:solidFill>
                  <a:srgbClr val="00B050"/>
                </a:solidFill>
              </a:rPr>
              <a:t>Картина</a:t>
            </a:r>
            <a:r>
              <a:rPr lang="uk-UA" b="1" baseline="0" dirty="0" smtClean="0">
                <a:solidFill>
                  <a:srgbClr val="00B050"/>
                </a:solidFill>
              </a:rPr>
              <a:t> до твору Л. Толстого «Севастополь у серпні»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362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34213" y="1844824"/>
            <a:ext cx="6096000" cy="3657599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FFC000"/>
                </a:solidFill>
                <a:effectLst/>
              </a:rPr>
              <a:t>«</a:t>
            </a:r>
            <a:r>
              <a:rPr lang="ru-RU" sz="2800" dirty="0" err="1" smtClean="0">
                <a:solidFill>
                  <a:srgbClr val="FFC000"/>
                </a:solidFill>
                <a:effectLst/>
              </a:rPr>
              <a:t>Щасливі</a:t>
            </a:r>
            <a:r>
              <a:rPr lang="ru-RU" sz="2800" dirty="0" smtClean="0">
                <a:solidFill>
                  <a:srgbClr val="FFC000"/>
                </a:solidFill>
                <a:effectLst/>
              </a:rPr>
              <a:t>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ви</a:t>
            </a:r>
            <a:r>
              <a:rPr lang="ru-RU" sz="2800" dirty="0">
                <a:solidFill>
                  <a:srgbClr val="FFC000"/>
                </a:solidFill>
                <a:effectLst/>
              </a:rPr>
              <a:t>,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що</a:t>
            </a:r>
            <a:r>
              <a:rPr lang="ru-RU" sz="2800" dirty="0">
                <a:solidFill>
                  <a:srgbClr val="FFC000"/>
                </a:solidFill>
                <a:effectLst/>
              </a:rPr>
              <a:t>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народилися</a:t>
            </a:r>
            <a:r>
              <a:rPr lang="ru-RU" sz="2800" dirty="0">
                <a:solidFill>
                  <a:srgbClr val="FFC000"/>
                </a:solidFill>
                <a:effectLst/>
              </a:rPr>
              <a:t>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серед</a:t>
            </a:r>
            <a:r>
              <a:rPr lang="ru-RU" sz="2800" dirty="0">
                <a:solidFill>
                  <a:srgbClr val="FFC000"/>
                </a:solidFill>
                <a:effectLst/>
              </a:rPr>
              <a:t> народу з такою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багатою</a:t>
            </a:r>
            <a:r>
              <a:rPr lang="ru-RU" sz="2800" dirty="0">
                <a:solidFill>
                  <a:srgbClr val="FFC000"/>
                </a:solidFill>
                <a:effectLst/>
              </a:rPr>
              <a:t>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душею</a:t>
            </a:r>
            <a:r>
              <a:rPr lang="ru-RU" sz="2800" dirty="0">
                <a:solidFill>
                  <a:srgbClr val="FFC000"/>
                </a:solidFill>
                <a:effectLst/>
              </a:rPr>
              <a:t>, народу,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що</a:t>
            </a:r>
            <a:r>
              <a:rPr lang="ru-RU" sz="2800" dirty="0">
                <a:solidFill>
                  <a:srgbClr val="FFC000"/>
                </a:solidFill>
                <a:effectLst/>
              </a:rPr>
              <a:t>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вміє</a:t>
            </a:r>
            <a:r>
              <a:rPr lang="ru-RU" sz="2800" dirty="0">
                <a:solidFill>
                  <a:srgbClr val="FFC000"/>
                </a:solidFill>
                <a:effectLst/>
              </a:rPr>
              <a:t>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почувати</a:t>
            </a:r>
            <a:r>
              <a:rPr lang="ru-RU" sz="2800" dirty="0">
                <a:solidFill>
                  <a:srgbClr val="FFC000"/>
                </a:solidFill>
                <a:effectLst/>
              </a:rPr>
              <a:t>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свої</a:t>
            </a:r>
            <a:r>
              <a:rPr lang="ru-RU" sz="2800" dirty="0">
                <a:solidFill>
                  <a:srgbClr val="FFC000"/>
                </a:solidFill>
                <a:effectLst/>
              </a:rPr>
              <a:t>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радості</a:t>
            </a:r>
            <a:r>
              <a:rPr lang="ru-RU" sz="2800" dirty="0">
                <a:solidFill>
                  <a:srgbClr val="FFC000"/>
                </a:solidFill>
                <a:effectLst/>
              </a:rPr>
              <a:t> й так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чудово</a:t>
            </a:r>
            <a:r>
              <a:rPr lang="ru-RU" sz="2800" dirty="0">
                <a:solidFill>
                  <a:srgbClr val="FFC000"/>
                </a:solidFill>
                <a:effectLst/>
              </a:rPr>
              <a:t>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виливати</a:t>
            </a:r>
            <a:r>
              <a:rPr lang="ru-RU" sz="2800" dirty="0">
                <a:solidFill>
                  <a:srgbClr val="FFC000"/>
                </a:solidFill>
                <a:effectLst/>
              </a:rPr>
              <a:t>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свої</a:t>
            </a:r>
            <a:r>
              <a:rPr lang="ru-RU" sz="2800" dirty="0">
                <a:solidFill>
                  <a:srgbClr val="FFC000"/>
                </a:solidFill>
                <a:effectLst/>
              </a:rPr>
              <a:t>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думи</a:t>
            </a:r>
            <a:r>
              <a:rPr lang="ru-RU" sz="2800" dirty="0">
                <a:solidFill>
                  <a:srgbClr val="FFC000"/>
                </a:solidFill>
                <a:effectLst/>
              </a:rPr>
              <a:t>,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свої</a:t>
            </a:r>
            <a:r>
              <a:rPr lang="ru-RU" sz="2800" dirty="0">
                <a:solidFill>
                  <a:srgbClr val="FFC000"/>
                </a:solidFill>
                <a:effectLst/>
              </a:rPr>
              <a:t>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мрії</a:t>
            </a:r>
            <a:r>
              <a:rPr lang="ru-RU" sz="2800" dirty="0">
                <a:solidFill>
                  <a:srgbClr val="FFC000"/>
                </a:solidFill>
                <a:effectLst/>
              </a:rPr>
              <a:t>,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свої</a:t>
            </a:r>
            <a:r>
              <a:rPr lang="ru-RU" sz="2800" dirty="0">
                <a:solidFill>
                  <a:srgbClr val="FFC000"/>
                </a:solidFill>
                <a:effectLst/>
              </a:rPr>
              <a:t>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почуття</a:t>
            </a:r>
            <a:r>
              <a:rPr lang="ru-RU" sz="2800" dirty="0">
                <a:solidFill>
                  <a:srgbClr val="FFC000"/>
                </a:solidFill>
                <a:effectLst/>
              </a:rPr>
              <a:t>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заповітні</a:t>
            </a:r>
            <a:r>
              <a:rPr lang="ru-RU" sz="2800" dirty="0">
                <a:solidFill>
                  <a:srgbClr val="FFC000"/>
                </a:solidFill>
                <a:effectLst/>
              </a:rPr>
              <a:t>.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Хто</a:t>
            </a:r>
            <a:r>
              <a:rPr lang="ru-RU" sz="2800" dirty="0">
                <a:solidFill>
                  <a:srgbClr val="FFC000"/>
                </a:solidFill>
                <a:effectLst/>
              </a:rPr>
              <a:t>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має</a:t>
            </a:r>
            <a:r>
              <a:rPr lang="ru-RU" sz="2800" dirty="0">
                <a:solidFill>
                  <a:srgbClr val="FFC000"/>
                </a:solidFill>
                <a:effectLst/>
              </a:rPr>
              <a:t>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таку</a:t>
            </a:r>
            <a:r>
              <a:rPr lang="ru-RU" sz="2800" dirty="0">
                <a:solidFill>
                  <a:srgbClr val="FFC000"/>
                </a:solidFill>
                <a:effectLst/>
              </a:rPr>
              <a:t>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пісню</a:t>
            </a:r>
            <a:r>
              <a:rPr lang="ru-RU" sz="2800" dirty="0">
                <a:solidFill>
                  <a:srgbClr val="FFC000"/>
                </a:solidFill>
                <a:effectLst/>
              </a:rPr>
              <a:t>, тому нема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чого</a:t>
            </a:r>
            <a:r>
              <a:rPr lang="ru-RU" sz="2800" dirty="0">
                <a:solidFill>
                  <a:srgbClr val="FFC000"/>
                </a:solidFill>
                <a:effectLst/>
              </a:rPr>
              <a:t>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боятися</a:t>
            </a:r>
            <a:r>
              <a:rPr lang="ru-RU" sz="2800" dirty="0">
                <a:solidFill>
                  <a:srgbClr val="FFC000"/>
                </a:solidFill>
                <a:effectLst/>
              </a:rPr>
              <a:t> за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своє</a:t>
            </a:r>
            <a:r>
              <a:rPr lang="ru-RU" sz="2800" dirty="0">
                <a:solidFill>
                  <a:srgbClr val="FFC000"/>
                </a:solidFill>
                <a:effectLst/>
              </a:rPr>
              <a:t> </a:t>
            </a:r>
            <a:r>
              <a:rPr lang="ru-RU" sz="2800" dirty="0" err="1">
                <a:solidFill>
                  <a:srgbClr val="FFC000"/>
                </a:solidFill>
                <a:effectLst/>
              </a:rPr>
              <a:t>майбутнє</a:t>
            </a:r>
            <a:r>
              <a:rPr lang="ru-RU" dirty="0" smtClean="0">
                <a:solidFill>
                  <a:srgbClr val="FFC000"/>
                </a:solidFill>
                <a:effectLst/>
              </a:rPr>
              <a:t>.»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908720"/>
            <a:ext cx="7543800" cy="914400"/>
          </a:xfrm>
        </p:spPr>
        <p:txBody>
          <a:bodyPr/>
          <a:lstStyle/>
          <a:p>
            <a:pPr algn="ctr"/>
            <a:r>
              <a:rPr lang="ru-RU" dirty="0">
                <a:effectLst/>
              </a:rPr>
              <a:t> </a:t>
            </a:r>
            <a:r>
              <a:rPr lang="ru-RU" sz="3600" b="1" dirty="0">
                <a:solidFill>
                  <a:srgbClr val="00B050"/>
                </a:solidFill>
                <a:effectLst/>
              </a:rPr>
              <a:t>На </a:t>
            </a:r>
            <a:r>
              <a:rPr lang="ru-RU" sz="3600" b="1" dirty="0" err="1">
                <a:solidFill>
                  <a:srgbClr val="00B050"/>
                </a:solidFill>
                <a:effectLst/>
              </a:rPr>
              <a:t>зустрічі</a:t>
            </a:r>
            <a:r>
              <a:rPr lang="ru-RU" sz="3600" b="1" dirty="0">
                <a:solidFill>
                  <a:srgbClr val="00B050"/>
                </a:solidFill>
                <a:effectLst/>
              </a:rPr>
              <a:t> з </a:t>
            </a:r>
            <a:r>
              <a:rPr lang="ru-RU" sz="3600" b="1" dirty="0" err="1">
                <a:solidFill>
                  <a:srgbClr val="00B050"/>
                </a:solidFill>
                <a:effectLst/>
              </a:rPr>
              <a:t>групою</a:t>
            </a:r>
            <a:r>
              <a:rPr lang="ru-RU" sz="3600" b="1" dirty="0">
                <a:solidFill>
                  <a:srgbClr val="00B050"/>
                </a:solidFill>
                <a:effectLst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effectLst/>
              </a:rPr>
              <a:t>українських</a:t>
            </a:r>
            <a:r>
              <a:rPr lang="ru-RU" sz="3600" b="1" dirty="0">
                <a:solidFill>
                  <a:srgbClr val="00B050"/>
                </a:solidFill>
                <a:effectLst/>
              </a:rPr>
              <a:t> </a:t>
            </a:r>
            <a:r>
              <a:rPr lang="ru-RU" sz="3600" b="1" dirty="0" err="1">
                <a:solidFill>
                  <a:srgbClr val="00B050"/>
                </a:solidFill>
                <a:effectLst/>
              </a:rPr>
              <a:t>студентів</a:t>
            </a:r>
            <a:r>
              <a:rPr lang="ru-RU" sz="3600" b="1" dirty="0">
                <a:solidFill>
                  <a:srgbClr val="00B050"/>
                </a:solidFill>
                <a:effectLst/>
              </a:rPr>
              <a:t>  автор «</a:t>
            </a:r>
            <a:r>
              <a:rPr lang="ru-RU" sz="3600" b="1" dirty="0" err="1">
                <a:solidFill>
                  <a:srgbClr val="00B050"/>
                </a:solidFill>
                <a:effectLst/>
              </a:rPr>
              <a:t>Війни</a:t>
            </a:r>
            <a:r>
              <a:rPr lang="ru-RU" sz="3600" b="1" dirty="0">
                <a:solidFill>
                  <a:srgbClr val="00B050"/>
                </a:solidFill>
                <a:effectLst/>
              </a:rPr>
              <a:t> і миру» говорив:</a:t>
            </a:r>
            <a:endParaRPr lang="en-US" sz="3600" b="1" dirty="0">
              <a:solidFill>
                <a:srgbClr val="00B050"/>
              </a:solidFill>
            </a:endParaRPr>
          </a:p>
        </p:txBody>
      </p:sp>
      <p:pic>
        <p:nvPicPr>
          <p:cNvPr id="6146" name="Picture 2" descr="D:\Христинка\презентації\завантаження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946" y="1916832"/>
            <a:ext cx="3138054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387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5517232"/>
            <a:ext cx="8964488" cy="914400"/>
          </a:xfrm>
        </p:spPr>
        <p:txBody>
          <a:bodyPr/>
          <a:lstStyle/>
          <a:p>
            <a:pPr algn="ctr"/>
            <a:r>
              <a:rPr lang="uk-UA" sz="2800" i="1" dirty="0">
                <a:solidFill>
                  <a:srgbClr val="FFC000"/>
                </a:solidFill>
                <a:effectLst/>
              </a:rPr>
              <a:t>Цікавий спомин про свою зустріч із Львом Толстим залишив український </a:t>
            </a:r>
            <a:r>
              <a:rPr lang="uk-UA" sz="2800" i="1" dirty="0" err="1">
                <a:solidFill>
                  <a:srgbClr val="FFC000"/>
                </a:solidFill>
                <a:effectLst/>
              </a:rPr>
              <a:t>історик</a:t>
            </a:r>
            <a:r>
              <a:rPr lang="uk-UA" sz="2800" i="1" dirty="0">
                <a:solidFill>
                  <a:srgbClr val="FFC000"/>
                </a:solidFill>
                <a:effectLst/>
              </a:rPr>
              <a:t>  Дмитро Яворницький. </a:t>
            </a:r>
            <a:r>
              <a:rPr lang="uk-UA" sz="2800" b="1" i="1" dirty="0" smtClean="0">
                <a:solidFill>
                  <a:srgbClr val="00B050"/>
                </a:solidFill>
                <a:effectLst/>
              </a:rPr>
              <a:t>«Широкоплечий</a:t>
            </a:r>
            <a:r>
              <a:rPr lang="uk-UA" sz="2800" b="1" i="1" dirty="0">
                <a:solidFill>
                  <a:srgbClr val="00B050"/>
                </a:solidFill>
                <a:effectLst/>
              </a:rPr>
              <a:t>, бородатий, з ясними сірими очами, у сукняній </a:t>
            </a:r>
            <a:r>
              <a:rPr lang="uk-UA" sz="2800" b="1" i="1" dirty="0" err="1">
                <a:solidFill>
                  <a:srgbClr val="00B050"/>
                </a:solidFill>
                <a:effectLst/>
              </a:rPr>
              <a:t>серм</a:t>
            </a:r>
            <a:r>
              <a:rPr lang="en-US" sz="2800" b="1" i="1" dirty="0">
                <a:solidFill>
                  <a:srgbClr val="00B050"/>
                </a:solidFill>
                <a:effectLst/>
              </a:rPr>
              <a:t>`</a:t>
            </a:r>
            <a:r>
              <a:rPr lang="uk-UA" sz="2800" b="1" i="1" dirty="0">
                <a:solidFill>
                  <a:srgbClr val="00B050"/>
                </a:solidFill>
                <a:effectLst/>
              </a:rPr>
              <a:t>язі, в сірій шапці й просторих валянках на ногах під колір шапки й </a:t>
            </a:r>
            <a:r>
              <a:rPr lang="uk-UA" sz="2800" b="1" i="1" dirty="0" err="1">
                <a:solidFill>
                  <a:srgbClr val="00B050"/>
                </a:solidFill>
                <a:effectLst/>
              </a:rPr>
              <a:t>серм</a:t>
            </a:r>
            <a:r>
              <a:rPr lang="en-US" sz="2800" b="1" i="1" dirty="0">
                <a:solidFill>
                  <a:srgbClr val="00B050"/>
                </a:solidFill>
                <a:effectLst/>
              </a:rPr>
              <a:t>`</a:t>
            </a:r>
            <a:r>
              <a:rPr lang="uk-UA" sz="2800" b="1" i="1" dirty="0">
                <a:solidFill>
                  <a:srgbClr val="00B050"/>
                </a:solidFill>
                <a:effectLst/>
              </a:rPr>
              <a:t>яги</a:t>
            </a:r>
            <a:r>
              <a:rPr lang="uk-UA" sz="2800" b="1" i="1" dirty="0" smtClean="0">
                <a:solidFill>
                  <a:srgbClr val="00B050"/>
                </a:solidFill>
                <a:effectLst/>
              </a:rPr>
              <a:t>.»</a:t>
            </a:r>
            <a:endParaRPr lang="en-US" sz="2800" b="1" i="1" dirty="0">
              <a:solidFill>
                <a:srgbClr val="00B050"/>
              </a:solidFill>
            </a:endParaRPr>
          </a:p>
        </p:txBody>
      </p:sp>
      <p:pic>
        <p:nvPicPr>
          <p:cNvPr id="7170" name="Picture 2" descr="D:\Христинка\презентації\завантаження (8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60648"/>
            <a:ext cx="2304256" cy="347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7417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0" y="1628800"/>
            <a:ext cx="8892480" cy="4968552"/>
          </a:xfrm>
        </p:spPr>
        <p:txBody>
          <a:bodyPr>
            <a:normAutofit lnSpcReduction="10000"/>
          </a:bodyPr>
          <a:lstStyle/>
          <a:p>
            <a:pPr marL="18288" indent="0">
              <a:buNone/>
            </a:pPr>
            <a:r>
              <a:rPr lang="uk-UA" dirty="0">
                <a:solidFill>
                  <a:srgbClr val="00B050"/>
                </a:solidFill>
                <a:effectLst/>
              </a:rPr>
              <a:t>- Лев Миколайович, дозвольте </a:t>
            </a:r>
            <a:r>
              <a:rPr lang="uk-UA" dirty="0" err="1">
                <a:solidFill>
                  <a:srgbClr val="00B050"/>
                </a:solidFill>
                <a:effectLst/>
              </a:rPr>
              <a:t>поту</a:t>
            </a:r>
            <a:r>
              <a:rPr lang="uk-UA" dirty="0">
                <a:solidFill>
                  <a:srgbClr val="00B050"/>
                </a:solidFill>
                <a:effectLst/>
              </a:rPr>
              <a:t>рбувати  Вас запитанням в одній  дуже болючій для нас, українців, справі.</a:t>
            </a:r>
          </a:p>
          <a:p>
            <a:pPr marL="18288" indent="0">
              <a:buNone/>
            </a:pPr>
            <a:r>
              <a:rPr lang="uk-UA" dirty="0">
                <a:solidFill>
                  <a:srgbClr val="FFC000"/>
                </a:solidFill>
                <a:effectLst/>
              </a:rPr>
              <a:t>- Будь ласка.</a:t>
            </a:r>
          </a:p>
          <a:p>
            <a:pPr marL="18288" indent="0">
              <a:buNone/>
            </a:pPr>
            <a:r>
              <a:rPr lang="uk-UA" dirty="0">
                <a:solidFill>
                  <a:srgbClr val="00B050"/>
                </a:solidFill>
                <a:effectLst/>
              </a:rPr>
              <a:t>- Чому Ви, росіяни, не сприяєте тому, щоб наші діти вчилися в школах нашою мовою? Ви, великий художник російського слова, зрозумієте наше горе: діти, пробувши кілька років у школі, виходять із неї з такою поганою, покаліченою мовою, що вона -  й не українська, і не російська, а якась мішанина.</a:t>
            </a:r>
          </a:p>
          <a:p>
            <a:pPr marL="18288" indent="0">
              <a:buNone/>
            </a:pPr>
            <a:r>
              <a:rPr lang="uk-UA" dirty="0">
                <a:solidFill>
                  <a:srgbClr val="FFC000"/>
                </a:solidFill>
                <a:effectLst/>
              </a:rPr>
              <a:t>- А хто забороняє вчити ваших дітей українською мовою ? Забороняє вам не російський народ, а російський уряд на чолі з </a:t>
            </a:r>
            <a:r>
              <a:rPr lang="uk-UA" dirty="0" err="1">
                <a:solidFill>
                  <a:srgbClr val="FFC000"/>
                </a:solidFill>
                <a:effectLst/>
              </a:rPr>
              <a:t>Побєдоносцевим</a:t>
            </a:r>
            <a:r>
              <a:rPr lang="uk-UA" dirty="0">
                <a:solidFill>
                  <a:srgbClr val="FFC000"/>
                </a:solidFill>
                <a:effectLst/>
              </a:rPr>
              <a:t> ...</a:t>
            </a:r>
          </a:p>
          <a:p>
            <a:pPr marL="18288" indent="0">
              <a:buNone/>
            </a:pPr>
            <a:r>
              <a:rPr lang="uk-UA" b="1" dirty="0">
                <a:solidFill>
                  <a:srgbClr val="FFC000"/>
                </a:solidFill>
                <a:effectLst/>
              </a:rPr>
              <a:t>Що стосується мене, то я дуже люблю вашу народну українську мову, дзвінку, барвисту і таку колоритну. У вашій мові стільки ніжних, сердечних і поетичних слів: ясочка, зірочка, квітонька, серденько.</a:t>
            </a:r>
          </a:p>
          <a:p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548680"/>
            <a:ext cx="7543800" cy="914400"/>
          </a:xfrm>
        </p:spPr>
        <p:txBody>
          <a:bodyPr/>
          <a:lstStyle/>
          <a:p>
            <a:pPr algn="ctr"/>
            <a:r>
              <a:rPr lang="uk-UA" dirty="0" smtClean="0"/>
              <a:t>Діалог Д. </a:t>
            </a:r>
            <a:r>
              <a:rPr lang="uk-UA" dirty="0" err="1" smtClean="0"/>
              <a:t>Дворницького</a:t>
            </a:r>
            <a:r>
              <a:rPr lang="uk-UA" dirty="0" smtClean="0"/>
              <a:t> з Л. Толстим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140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1484784"/>
            <a:ext cx="7543800" cy="914400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rgbClr val="FFC000"/>
                </a:solidFill>
                <a:effectLst/>
              </a:rPr>
              <a:t>У </a:t>
            </a:r>
            <a:r>
              <a:rPr lang="ru-RU" sz="2400" b="1" dirty="0" err="1">
                <a:solidFill>
                  <a:srgbClr val="FFC000"/>
                </a:solidFill>
                <a:effectLst/>
              </a:rPr>
              <a:t>ході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  </a:t>
            </a:r>
            <a:r>
              <a:rPr lang="ru-RU" sz="2400" b="1" dirty="0" err="1">
                <a:solidFill>
                  <a:srgbClr val="FFC000"/>
                </a:solidFill>
                <a:effectLst/>
              </a:rPr>
              <a:t>проведених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 </a:t>
            </a:r>
            <a:r>
              <a:rPr lang="ru-RU" sz="2400" b="1" dirty="0" err="1">
                <a:solidFill>
                  <a:srgbClr val="FFC000"/>
                </a:solidFill>
                <a:effectLst/>
              </a:rPr>
              <a:t>бібліотекою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 </a:t>
            </a:r>
            <a:r>
              <a:rPr lang="ru-RU" sz="2400" b="1" dirty="0" err="1">
                <a:solidFill>
                  <a:srgbClr val="FFC000"/>
                </a:solidFill>
                <a:effectLst/>
              </a:rPr>
              <a:t>читань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 </a:t>
            </a:r>
            <a:r>
              <a:rPr lang="ru-RU" sz="2400" b="1" dirty="0" err="1">
                <a:solidFill>
                  <a:srgbClr val="FFC000"/>
                </a:solidFill>
                <a:effectLst/>
              </a:rPr>
              <a:t>відзначалася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  </a:t>
            </a:r>
            <a:r>
              <a:rPr lang="ru-RU" sz="2400" b="1" dirty="0" err="1">
                <a:solidFill>
                  <a:srgbClr val="FFC000"/>
                </a:solidFill>
                <a:effectLst/>
              </a:rPr>
              <a:t>значна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 роль Л.М. Толстого в </a:t>
            </a:r>
            <a:r>
              <a:rPr lang="ru-RU" sz="2400" b="1" dirty="0" err="1">
                <a:solidFill>
                  <a:srgbClr val="FFC000"/>
                </a:solidFill>
                <a:effectLst/>
              </a:rPr>
              <a:t>історії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 </a:t>
            </a:r>
            <a:r>
              <a:rPr lang="ru-RU" sz="2400" b="1" dirty="0" err="1">
                <a:solidFill>
                  <a:srgbClr val="FFC000"/>
                </a:solidFill>
                <a:effectLst/>
              </a:rPr>
              <a:t>українсько-російських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 </a:t>
            </a:r>
            <a:r>
              <a:rPr lang="ru-RU" sz="2400" b="1" dirty="0" err="1">
                <a:solidFill>
                  <a:srgbClr val="FFC000"/>
                </a:solidFill>
                <a:effectLst/>
              </a:rPr>
              <a:t>культурних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 </a:t>
            </a:r>
            <a:r>
              <a:rPr lang="ru-RU" sz="2400" b="1" dirty="0" err="1">
                <a:solidFill>
                  <a:srgbClr val="FFC000"/>
                </a:solidFill>
                <a:effectLst/>
              </a:rPr>
              <a:t>зв'язків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. Як про великого </a:t>
            </a:r>
            <a:r>
              <a:rPr lang="ru-RU" sz="2400" b="1" dirty="0" err="1">
                <a:solidFill>
                  <a:srgbClr val="FFC000"/>
                </a:solidFill>
                <a:effectLst/>
              </a:rPr>
              <a:t>майстра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 слова писали  про </a:t>
            </a:r>
            <a:r>
              <a:rPr lang="ru-RU" sz="2400" b="1" dirty="0" err="1">
                <a:solidFill>
                  <a:srgbClr val="FFC000"/>
                </a:solidFill>
                <a:effectLst/>
              </a:rPr>
              <a:t>нього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 Леся </a:t>
            </a:r>
            <a:r>
              <a:rPr lang="ru-RU" sz="2400" b="1" dirty="0" err="1">
                <a:solidFill>
                  <a:srgbClr val="FFC000"/>
                </a:solidFill>
                <a:effectLst/>
              </a:rPr>
              <a:t>Українка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, В. </a:t>
            </a:r>
            <a:r>
              <a:rPr lang="ru-RU" sz="2400" b="1" dirty="0" err="1">
                <a:solidFill>
                  <a:srgbClr val="FFC000"/>
                </a:solidFill>
                <a:effectLst/>
              </a:rPr>
              <a:t>Стефаник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, О. </a:t>
            </a:r>
            <a:r>
              <a:rPr lang="ru-RU" sz="2400" b="1" dirty="0" err="1">
                <a:solidFill>
                  <a:srgbClr val="FFC000"/>
                </a:solidFill>
                <a:effectLst/>
              </a:rPr>
              <a:t>Кобилянська</a:t>
            </a:r>
            <a:r>
              <a:rPr lang="ru-RU" sz="2400" b="1" dirty="0">
                <a:solidFill>
                  <a:srgbClr val="FFC000"/>
                </a:solidFill>
                <a:effectLst/>
              </a:rPr>
              <a:t>. І. Франко</a:t>
            </a:r>
            <a:endParaRPr lang="en-US" sz="2400" b="1" dirty="0">
              <a:solidFill>
                <a:srgbClr val="FFC000"/>
              </a:solidFill>
            </a:endParaRPr>
          </a:p>
        </p:txBody>
      </p:sp>
      <p:pic>
        <p:nvPicPr>
          <p:cNvPr id="8198" name="Picture 6" descr="D:\Христинка\презентації\завантаження (12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37" y="2276872"/>
            <a:ext cx="2042696" cy="2596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9" name="Picture 7" descr="D:\Христинка\презентації\завантаження (1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685" y="2349020"/>
            <a:ext cx="2736304" cy="431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D:\Христинка\презентації\завантаження (10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065312"/>
            <a:ext cx="161925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1" name="Picture 9" descr="D:\Христинка\презентації\завантаження (9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140968"/>
            <a:ext cx="2160240" cy="3510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56713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">
  <a:themeElements>
    <a:clrScheme name="Базова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62</TotalTime>
  <Words>270</Words>
  <Application>Microsoft Office PowerPoint</Application>
  <PresentationFormat>Екран (4:3)</PresentationFormat>
  <Paragraphs>28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4" baseType="lpstr">
      <vt:lpstr>Базова</vt:lpstr>
      <vt:lpstr>Лев Толстой і Україна</vt:lpstr>
      <vt:lpstr>1879 р. відвідав Києво-Печерську лавру, Софійський і Михайлівський собори</vt:lpstr>
      <vt:lpstr>Київські враження знайшли відображені в його праці "Дослідження догматичного богослов'я". </vt:lpstr>
      <vt:lpstr> У листах до Олександра ІІІ та Миколи ІІ й публіцистичних творах з обуренням писав про жорстокі репресії проти учасників селянських заворушень у Харківській і Полтавській губерніях. Толстой знав поезію Тараса Шевченка, особливо високо цінував його "Наймичку". Близьким  йому було вчення українського філософа Григорія Сковороди, якого він називав мудрецем.</vt:lpstr>
      <vt:lpstr>Письменник листувався з Марком Вовчком, Д. Яворницьким, зустрічався з М. Заньковецкою, М. Кропивницьким. Образи українців змальовані ним в оповіданнях "Рубання лісу", "Севастополь у серпні 1855р." В основу одного з його народних оповідань "Старий у церкві» покладено українську легенду "Святий і чорт" </vt:lpstr>
      <vt:lpstr> На зустрічі з групою українських студентів  автор «Війни і миру» говорив:</vt:lpstr>
      <vt:lpstr>Цікавий спомин про свою зустріч із Львом Толстим залишив український історик  Дмитро Яворницький. «Широкоплечий, бородатий, з ясними сірими очами, у сукняній серм`язі, в сірій шапці й просторих валянках на ногах під колір шапки й серм`яги.»</vt:lpstr>
      <vt:lpstr>Діалог Д. Дворницького з Л. Толстим</vt:lpstr>
      <vt:lpstr>У ході  проведених бібліотекою читань відзначалася  значна роль Л.М. Толстого в історії українсько-російських культурних зв'язків. Як про великого майстра слова писали  про нього Леся Українка, В. Стефаник, О. Кобилянська. І. Франко</vt:lpstr>
      <vt:lpstr>Інтерес  Ів. Франка до Толстого був постійним і різнобічним. Відомо, що замолоду він мріяв про знайомство з російським світочем духу, до якого вже тоді було паломництво. </vt:lpstr>
      <vt:lpstr>Серед праць українських вчених, присвячених темі "Лев Толстой і українська література" слід відзначити  дослідження Ніни Крутікової, академіка М. Возняка, "Іван Франко - популяризатор передової російської літератури .Д. Іофанова, "Іван Франко про Л. Толстого"   В. Войтушенка, "І. Франко і Л. Толстой"</vt:lpstr>
      <vt:lpstr>Пам’ятник Л. М. Толстому в м. Кривий Ріг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Лев Толстой і Україна</dc:title>
  <dc:creator>Христя</dc:creator>
  <cp:lastModifiedBy>Христя</cp:lastModifiedBy>
  <cp:revision>7</cp:revision>
  <dcterms:created xsi:type="dcterms:W3CDTF">2018-02-20T19:02:58Z</dcterms:created>
  <dcterms:modified xsi:type="dcterms:W3CDTF">2018-02-20T20:05:30Z</dcterms:modified>
</cp:coreProperties>
</file>