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58" r:id="rId4"/>
    <p:sldId id="262" r:id="rId5"/>
    <p:sldId id="259" r:id="rId6"/>
    <p:sldId id="260" r:id="rId7"/>
    <p:sldId id="261" r:id="rId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ru-RU" smtClean="0"/>
              <a:t>Образец заголовка</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3764107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644237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933776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A72C38D-F176-4193-8CE0-2407D39DCF66}" type="slidenum">
              <a:rPr lang="uk-UA" smtClean="0"/>
              <a:pPr/>
              <a:t>‹№›</a:t>
            </a:fld>
            <a:endParaRPr lang="uk-UA"/>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4105632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ru-RU" smtClean="0"/>
              <a:t>Образец заголовка</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3071481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2480778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826923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2807638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3699967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1727739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ru-RU" smtClean="0"/>
              <a:t>Образец заголовка</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19540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3751277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20000" y="2505075"/>
            <a:ext cx="5025216"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6" name="Content Placeholder 5"/>
          <p:cNvSpPr>
            <a:spLocks noGrp="1"/>
          </p:cNvSpPr>
          <p:nvPr>
            <p:ph sz="quarter" idx="4"/>
          </p:nvPr>
        </p:nvSpPr>
        <p:spPr>
          <a:xfrm>
            <a:off x="6319840" y="2505075"/>
            <a:ext cx="503554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2648437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1979640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1670777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2885329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38F45FD3-F027-4A33-9ACB-E0EBDF61F68C}" type="datetimeFigureOut">
              <a:rPr lang="uk-UA" smtClean="0"/>
              <a:pPr/>
              <a:t>16.01.2019</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4002300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38F45FD3-F027-4A33-9ACB-E0EBDF61F68C}" type="datetimeFigureOut">
              <a:rPr lang="uk-UA" smtClean="0"/>
              <a:pPr/>
              <a:t>16.01.2019</a:t>
            </a:fld>
            <a:endParaRPr lang="uk-U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uk-U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BA72C38D-F176-4193-8CE0-2407D39DCF66}" type="slidenum">
              <a:rPr lang="uk-UA" smtClean="0"/>
              <a:pPr/>
              <a:t>‹№›</a:t>
            </a:fld>
            <a:endParaRPr lang="uk-UA"/>
          </a:p>
        </p:txBody>
      </p:sp>
    </p:spTree>
    <p:extLst>
      <p:ext uri="{BB962C8B-B14F-4D97-AF65-F5344CB8AC3E}">
        <p14:creationId xmlns:p14="http://schemas.microsoft.com/office/powerpoint/2010/main" xmlns="" val="2268029973"/>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51630" y="1665027"/>
            <a:ext cx="8297840" cy="4440492"/>
          </a:xfrm>
        </p:spPr>
        <p:txBody>
          <a:bodyPr>
            <a:normAutofit/>
          </a:bodyPr>
          <a:lstStyle/>
          <a:p>
            <a:r>
              <a:rPr lang="uk-UA" sz="7200" dirty="0" smtClean="0"/>
              <a:t>Презентація на тему: </a:t>
            </a:r>
            <a:br>
              <a:rPr lang="uk-UA" sz="7200" dirty="0" smtClean="0"/>
            </a:br>
            <a:r>
              <a:rPr lang="uk-UA" sz="7200" dirty="0" smtClean="0"/>
              <a:t>Лев Толстой та Україна</a:t>
            </a:r>
            <a:endParaRPr lang="uk-UA" sz="7200" dirty="0"/>
          </a:p>
        </p:txBody>
      </p:sp>
      <p:sp>
        <p:nvSpPr>
          <p:cNvPr id="3" name="TextBox 2"/>
          <p:cNvSpPr txBox="1"/>
          <p:nvPr/>
        </p:nvSpPr>
        <p:spPr>
          <a:xfrm>
            <a:off x="7090117" y="3826412"/>
            <a:ext cx="4135901" cy="1569660"/>
          </a:xfrm>
          <a:prstGeom prst="rect">
            <a:avLst/>
          </a:prstGeom>
          <a:noFill/>
        </p:spPr>
        <p:txBody>
          <a:bodyPr wrap="square" rtlCol="0">
            <a:spAutoFit/>
          </a:bodyPr>
          <a:lstStyle/>
          <a:p>
            <a:pPr algn="ctr"/>
            <a:r>
              <a:rPr lang="uk-UA" sz="3200" b="1" dirty="0" smtClean="0"/>
              <a:t>Підготував ліцеїст ТЛ-32 групи</a:t>
            </a:r>
          </a:p>
          <a:p>
            <a:pPr algn="ctr"/>
            <a:r>
              <a:rPr lang="uk-UA" sz="3200" b="1" dirty="0" smtClean="0"/>
              <a:t> </a:t>
            </a:r>
            <a:r>
              <a:rPr lang="uk-UA" sz="3200" b="1" dirty="0" err="1" smtClean="0"/>
              <a:t>Дручок</a:t>
            </a:r>
            <a:r>
              <a:rPr lang="uk-UA" sz="3200" b="1" dirty="0" smtClean="0"/>
              <a:t> Василь</a:t>
            </a:r>
            <a:endParaRPr lang="uk-UA" sz="3200" b="1" dirty="0"/>
          </a:p>
        </p:txBody>
      </p:sp>
    </p:spTree>
    <p:extLst>
      <p:ext uri="{BB962C8B-B14F-4D97-AF65-F5344CB8AC3E}">
        <p14:creationId xmlns:p14="http://schemas.microsoft.com/office/powerpoint/2010/main" xmlns="" val="1206397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02860" y="518615"/>
            <a:ext cx="3946540" cy="5890360"/>
          </a:xfrm>
        </p:spPr>
      </p:pic>
      <p:sp>
        <p:nvSpPr>
          <p:cNvPr id="8" name="TextBox 7"/>
          <p:cNvSpPr txBox="1"/>
          <p:nvPr/>
        </p:nvSpPr>
        <p:spPr>
          <a:xfrm>
            <a:off x="4626591" y="777922"/>
            <a:ext cx="7451678" cy="6247864"/>
          </a:xfrm>
          <a:prstGeom prst="rect">
            <a:avLst/>
          </a:prstGeom>
          <a:noFill/>
        </p:spPr>
        <p:txBody>
          <a:bodyPr wrap="square" rtlCol="0">
            <a:spAutoFit/>
          </a:bodyPr>
          <a:lstStyle/>
          <a:p>
            <a:r>
              <a:rPr lang="uk-UA" altLang="uk-UA" sz="2000" dirty="0" smtClean="0"/>
              <a:t>          Лев Миколайович не раз бував в Україні,  а в 1879 р. відвідав Києво-Печерську лавру, Софійський і Михайлівський собори, духовну академію, ознайомився з археологічним музеєм. Це стало </a:t>
            </a:r>
            <a:r>
              <a:rPr lang="uk-UA" altLang="uk-UA" sz="2000" dirty="0" err="1" smtClean="0"/>
              <a:t>підгрунтям</a:t>
            </a:r>
            <a:r>
              <a:rPr lang="uk-UA" altLang="uk-UA" sz="2000" dirty="0" smtClean="0"/>
              <a:t> для його праці "Дослідження догматичного богослов'я". В 1884 </a:t>
            </a:r>
            <a:r>
              <a:rPr lang="en-US" altLang="uk-UA" sz="2000" dirty="0" smtClean="0"/>
              <a:t>p. </a:t>
            </a:r>
            <a:r>
              <a:rPr lang="uk-UA" altLang="uk-UA" sz="2000" dirty="0" smtClean="0"/>
              <a:t>Толстой відвідав стародавній  Чернігів, гостював у художника М. Ге на хуторі Іванівському. </a:t>
            </a:r>
            <a:r>
              <a:rPr lang="ru-RU" sz="2000" dirty="0" smtClean="0"/>
              <a:t>Толстой </a:t>
            </a:r>
            <a:r>
              <a:rPr lang="ru-RU" sz="2000" dirty="0"/>
              <a:t>знав і </a:t>
            </a:r>
            <a:r>
              <a:rPr lang="ru-RU" sz="2000" dirty="0" err="1" smtClean="0"/>
              <a:t>високо</a:t>
            </a:r>
            <a:r>
              <a:rPr lang="ru-RU" sz="2000" dirty="0" smtClean="0"/>
              <a:t> </a:t>
            </a:r>
            <a:r>
              <a:rPr lang="ru-RU" sz="2000" dirty="0" err="1" smtClean="0"/>
              <a:t>цінував</a:t>
            </a:r>
            <a:r>
              <a:rPr lang="ru-RU" sz="2000" dirty="0" smtClean="0"/>
              <a:t> </a:t>
            </a:r>
            <a:r>
              <a:rPr lang="ru-RU" sz="2000" dirty="0" err="1"/>
              <a:t>творчість</a:t>
            </a:r>
            <a:r>
              <a:rPr lang="ru-RU" sz="2000" dirty="0"/>
              <a:t>, </a:t>
            </a:r>
            <a:r>
              <a:rPr lang="ru-RU" sz="2000" dirty="0" err="1"/>
              <a:t>філософсько-естетичну</a:t>
            </a:r>
            <a:r>
              <a:rPr lang="ru-RU" sz="2000" dirty="0"/>
              <a:t> та </a:t>
            </a:r>
            <a:r>
              <a:rPr lang="ru-RU" sz="2000" dirty="0" err="1" smtClean="0"/>
              <a:t>громадсько-педагогічну</a:t>
            </a:r>
            <a:r>
              <a:rPr lang="ru-RU" sz="2000" dirty="0" smtClean="0"/>
              <a:t> </a:t>
            </a:r>
            <a:r>
              <a:rPr lang="ru-RU" sz="2000" dirty="0" err="1" smtClean="0"/>
              <a:t>позицію</a:t>
            </a:r>
            <a:r>
              <a:rPr lang="ru-RU" sz="2000" dirty="0" smtClean="0"/>
              <a:t> </a:t>
            </a:r>
            <a:r>
              <a:rPr lang="ru-RU" sz="2000" dirty="0"/>
              <a:t>Тараса </a:t>
            </a:r>
            <a:r>
              <a:rPr lang="ru-RU" sz="2000" dirty="0" err="1"/>
              <a:t>Шевченка</a:t>
            </a:r>
            <a:r>
              <a:rPr lang="ru-RU" sz="2000" dirty="0" smtClean="0"/>
              <a:t>.</a:t>
            </a:r>
          </a:p>
          <a:p>
            <a:r>
              <a:rPr lang="ru-RU" sz="2000" dirty="0"/>
              <a:t> </a:t>
            </a:r>
            <a:r>
              <a:rPr lang="ru-RU" sz="2000" dirty="0" smtClean="0"/>
              <a:t>           </a:t>
            </a:r>
            <a:r>
              <a:rPr lang="ru-RU" sz="2000" dirty="0" err="1" smtClean="0"/>
              <a:t>Він</a:t>
            </a:r>
            <a:r>
              <a:rPr lang="ru-RU" sz="2000" dirty="0" smtClean="0"/>
              <a:t> </a:t>
            </a:r>
            <a:r>
              <a:rPr lang="uk-UA" sz="2000" dirty="0" smtClean="0"/>
              <a:t>листувався </a:t>
            </a:r>
            <a:r>
              <a:rPr lang="uk-UA" sz="2000" dirty="0"/>
              <a:t>зі славетною письменницею Марко Вовчок, </a:t>
            </a:r>
            <a:r>
              <a:rPr lang="uk-UA" sz="2000" dirty="0" smtClean="0"/>
              <a:t>захоплювався легендарною </a:t>
            </a:r>
            <a:r>
              <a:rPr lang="uk-UA" sz="2000" dirty="0"/>
              <a:t>акторкою Марією Заньковецькою, </a:t>
            </a:r>
            <a:r>
              <a:rPr lang="uk-UA" sz="2000" dirty="0" smtClean="0"/>
              <a:t>поважав </a:t>
            </a:r>
            <a:r>
              <a:rPr lang="uk-UA" sz="2000" dirty="0" err="1"/>
              <a:t>М.Кропивницького</a:t>
            </a:r>
            <a:r>
              <a:rPr lang="uk-UA" sz="2000" dirty="0"/>
              <a:t>. </a:t>
            </a:r>
            <a:endParaRPr lang="uk-UA" sz="2000" dirty="0" smtClean="0"/>
          </a:p>
          <a:p>
            <a:r>
              <a:rPr lang="uk-UA" sz="2000" dirty="0"/>
              <a:t> </a:t>
            </a:r>
            <a:r>
              <a:rPr lang="uk-UA" sz="2000" dirty="0" smtClean="0"/>
              <a:t>            Під час </a:t>
            </a:r>
            <a:r>
              <a:rPr lang="uk-UA" sz="2000" dirty="0"/>
              <a:t>зустрічі зі студентами Київського університету російський </a:t>
            </a:r>
            <a:r>
              <a:rPr lang="uk-UA" sz="2000" dirty="0" smtClean="0"/>
              <a:t>письменник з </a:t>
            </a:r>
            <a:r>
              <a:rPr lang="uk-UA" sz="2000" dirty="0"/>
              <a:t>надзвичайним захопленням говорив про світовий рівень </a:t>
            </a:r>
            <a:r>
              <a:rPr lang="uk-UA" sz="2000" dirty="0" smtClean="0"/>
              <a:t>української народної </a:t>
            </a:r>
            <a:r>
              <a:rPr lang="uk-UA" sz="2000" dirty="0"/>
              <a:t>творчості та про народ, який, давши людству нетлінні </a:t>
            </a:r>
            <a:r>
              <a:rPr lang="uk-UA" sz="2000" dirty="0" smtClean="0"/>
              <a:t>духовні творіння</a:t>
            </a:r>
            <a:r>
              <a:rPr lang="uk-UA" sz="2000" dirty="0"/>
              <a:t>, має не тільки славне минуле, а й велике майбутнє.</a:t>
            </a:r>
          </a:p>
          <a:p>
            <a:endParaRPr lang="uk-UA" sz="2000" dirty="0"/>
          </a:p>
          <a:p>
            <a:endParaRPr lang="ru-RU" sz="2000" dirty="0"/>
          </a:p>
          <a:p>
            <a:r>
              <a:rPr lang="uk-UA" altLang="uk-UA" sz="2000" dirty="0" smtClean="0"/>
              <a:t/>
            </a:r>
            <a:br>
              <a:rPr lang="uk-UA" altLang="uk-UA" sz="2000" dirty="0" smtClean="0"/>
            </a:br>
            <a:r>
              <a:rPr lang="uk-UA" altLang="uk-UA" sz="2000" dirty="0" smtClean="0"/>
              <a:t>           </a:t>
            </a:r>
            <a:endParaRPr lang="uk-UA" sz="2000" dirty="0"/>
          </a:p>
        </p:txBody>
      </p:sp>
    </p:spTree>
    <p:extLst>
      <p:ext uri="{BB962C8B-B14F-4D97-AF65-F5344CB8AC3E}">
        <p14:creationId xmlns:p14="http://schemas.microsoft.com/office/powerpoint/2010/main" xmlns="" val="983514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63318" y="365124"/>
            <a:ext cx="6837529" cy="6376869"/>
          </a:xfrm>
        </p:spPr>
        <p:txBody>
          <a:bodyPr>
            <a:normAutofit/>
          </a:bodyPr>
          <a:lstStyle/>
          <a:p>
            <a:r>
              <a:rPr lang="uk-UA" sz="2000" dirty="0" smtClean="0"/>
              <a:t>          Інтерес</a:t>
            </a:r>
            <a:r>
              <a:rPr lang="uk-UA" sz="2000" dirty="0"/>
              <a:t> </a:t>
            </a:r>
            <a:r>
              <a:rPr lang="uk-UA" sz="2000" b="1" dirty="0"/>
              <a:t>Івана Франка</a:t>
            </a:r>
            <a:r>
              <a:rPr lang="uk-UA" sz="2000" dirty="0"/>
              <a:t> до Толстого був постійним і різнобічним. Відомо, що замолоду він мріяв про знайомство з російським </a:t>
            </a:r>
            <a:r>
              <a:rPr lang="uk-UA" sz="2000" dirty="0" err="1"/>
              <a:t>світочем</a:t>
            </a:r>
            <a:r>
              <a:rPr lang="uk-UA" sz="2000" dirty="0"/>
              <a:t> духу, до якого вже тоді було паломництво. У записній книжці Франка за 1886-1888 р. позначена адреса: "Гр. Софії  Андріївні Толстой, Москва, </a:t>
            </a:r>
            <a:r>
              <a:rPr lang="uk-UA" sz="2000" dirty="0" err="1"/>
              <a:t>Долгохамовнический</a:t>
            </a:r>
            <a:r>
              <a:rPr lang="uk-UA" sz="2000" dirty="0"/>
              <a:t> </a:t>
            </a:r>
            <a:r>
              <a:rPr lang="uk-UA" sz="2000" dirty="0" err="1"/>
              <a:t>пров</a:t>
            </a:r>
            <a:r>
              <a:rPr lang="uk-UA" sz="2000" dirty="0"/>
              <a:t>., 15".</a:t>
            </a:r>
            <a:br>
              <a:rPr lang="uk-UA" sz="2000" dirty="0"/>
            </a:br>
            <a:r>
              <a:rPr lang="uk-UA" sz="2000" dirty="0" smtClean="0"/>
              <a:t>          Саме </a:t>
            </a:r>
            <a:r>
              <a:rPr lang="uk-UA" sz="2000" dirty="0"/>
              <a:t>Іван Франко поклав початок  вивченню творчості Толстого в Україні. В 1890-і рр. він пише статті "Толстой про голод у Росії", "Толстой і земство", "Лев Толстой". Цікаві міркування  про Толстого зустрічаємо й у багатьох інших його статтях. В них відзначаються  особливості творчого методу </a:t>
            </a:r>
            <a:r>
              <a:rPr lang="uk-UA" sz="2000" dirty="0" err="1"/>
              <a:t>яснополянського</a:t>
            </a:r>
            <a:r>
              <a:rPr lang="uk-UA" sz="2000" dirty="0"/>
              <a:t> генія. Аналізуючи "Дитинство", "Отроцтво", "Юність", Франко підкреслює "величезну  кількість обсервації", глибину психологічного аналізу, уміння  автора способом "психологічної  рефлексії" створювати вражаючі правдою картини дійсності та викривати "суспільне тло".</a:t>
            </a:r>
          </a:p>
        </p:txBody>
      </p:sp>
      <p:pic>
        <p:nvPicPr>
          <p:cNvPr id="1026" name="Picture 2" descr="Картинки по запросу лев толстой"/>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1969" y="632059"/>
            <a:ext cx="4731226" cy="559733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68209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81182" y="668740"/>
            <a:ext cx="7315200" cy="5508223"/>
          </a:xfrm>
        </p:spPr>
        <p:txBody>
          <a:bodyPr>
            <a:normAutofit/>
          </a:bodyPr>
          <a:lstStyle/>
          <a:p>
            <a:pPr marL="0" indent="0">
              <a:buNone/>
            </a:pPr>
            <a:r>
              <a:rPr lang="uk-UA" sz="2000" dirty="0" smtClean="0"/>
              <a:t>         У статті Івана Франка </a:t>
            </a:r>
            <a:r>
              <a:rPr lang="uk-UA" sz="2000" dirty="0"/>
              <a:t>"Лев Толстой", цитуючи висловлення російського письменника про правду як героя його твору, якого письменник намагався показати у всій його красі і який "завжди був, є й залишиться прекрасним", Іван Франко підкреслює: Ці слова в одному з "Севастопольських оповідань" найкраще  характеризують літературний метод Толстого в часи найвищого розквіту його таланту. Пошуки правди, простоти у всьому — в людях, у вчинках і в слові, неприйняття всіляких викрутасів, неприродних ефектів і різких контрастів, спокій і гармонія, сувора предметність зображення, сповнена в той же час теплого співчуття, гарячої любові до  зображуваних об'єктів, — ось характерні прикмети його тодішньої творчості.  Правду подає він у вигляді чудесної, вічно прекрасної й вічно молодої богині. Її світлі риси знаходить письменник під лахміттям старця, під селянською свиткою, під мундиром офіцера; її вид не затьмарюють ні випару корчми, ні пороховий дим, ні пил  зруйнованих фортець… Усюди б'є гарячий, життєдайний струмінь великої думки й великий </a:t>
            </a:r>
            <a:r>
              <a:rPr lang="uk-UA" sz="2000" dirty="0" err="1"/>
              <a:t>всеохопної</a:t>
            </a:r>
            <a:r>
              <a:rPr lang="uk-UA" sz="2000" dirty="0"/>
              <a:t> любові поета...</a:t>
            </a:r>
          </a:p>
        </p:txBody>
      </p:sp>
      <p:pic>
        <p:nvPicPr>
          <p:cNvPr id="3074" name="Picture 2" descr="Картинки по запросу лев толстой 190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4842" y="356882"/>
            <a:ext cx="4094327" cy="62126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64375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905768" y="955343"/>
            <a:ext cx="5008728" cy="5718412"/>
          </a:xfrm>
        </p:spPr>
        <p:txBody>
          <a:bodyPr>
            <a:normAutofit/>
          </a:bodyPr>
          <a:lstStyle/>
          <a:p>
            <a:pPr marL="0" indent="0">
              <a:buNone/>
            </a:pPr>
            <a:r>
              <a:rPr lang="uk-UA" sz="2000" dirty="0" smtClean="0"/>
              <a:t>          Серед </a:t>
            </a:r>
            <a:r>
              <a:rPr lang="uk-UA" sz="2000" dirty="0"/>
              <a:t>шанувальників творчості Толстого - </a:t>
            </a:r>
            <a:r>
              <a:rPr lang="uk-UA" sz="2000" b="1" dirty="0"/>
              <a:t>Леся Українка</a:t>
            </a:r>
            <a:r>
              <a:rPr lang="uk-UA" sz="2000" dirty="0"/>
              <a:t> й </a:t>
            </a:r>
            <a:r>
              <a:rPr lang="uk-UA" sz="2000" b="1" dirty="0"/>
              <a:t>Василь Стефаник</a:t>
            </a:r>
            <a:r>
              <a:rPr lang="uk-UA" sz="2000" dirty="0"/>
              <a:t>, </a:t>
            </a:r>
            <a:r>
              <a:rPr lang="uk-UA" sz="2000" b="1" dirty="0"/>
              <a:t>Михайло Коцюбинський</a:t>
            </a:r>
            <a:r>
              <a:rPr lang="uk-UA" sz="2000" dirty="0"/>
              <a:t>, який брав активну участь у святкуванні ювілею Толстого (1908). Від імені чернігівської громади "Просвіти" він писав, звертаючись до  Українського наукового товариства імені Т. Шевченка: "Не може бути сумнівів, що у святкуванні ювілею Толстого візьмуть участь всі культурні народи; безсумнівно, що й українці не можуть стояти осторонь  від великого культурного свята, яким  буде віддана данина поваги письменникові, що здобув собі всесвітню славу..."</a:t>
            </a:r>
          </a:p>
        </p:txBody>
      </p:sp>
      <p:pic>
        <p:nvPicPr>
          <p:cNvPr id="2050" name="Picture 2" descr="Картинки по запросу лев толстой 190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7713" y="573206"/>
            <a:ext cx="5785540" cy="580029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51762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8739" y="777921"/>
            <a:ext cx="11163869" cy="5773003"/>
          </a:xfrm>
        </p:spPr>
        <p:txBody>
          <a:bodyPr>
            <a:normAutofit/>
          </a:bodyPr>
          <a:lstStyle/>
          <a:p>
            <a:pPr marL="0" indent="0">
              <a:buNone/>
            </a:pPr>
            <a:r>
              <a:rPr lang="uk-UA" sz="2000" b="1" dirty="0" smtClean="0"/>
              <a:t>          Марія </a:t>
            </a:r>
            <a:r>
              <a:rPr lang="uk-UA" sz="2000" b="1" dirty="0"/>
              <a:t>Заньковецька</a:t>
            </a:r>
            <a:r>
              <a:rPr lang="uk-UA" sz="2000" dirty="0"/>
              <a:t> згадувала, як він, дізнавшись про запрошення її до трупи Художнього театру, не радив їй  приставати на таку  пропозицію. "Там грають речі, учені собаки, цвіркуни, коти, - говорив він, - а це в мистецтві неважливо. Важливо те, </a:t>
            </a:r>
            <a:r>
              <a:rPr lang="uk-UA" sz="2000" dirty="0" smtClean="0"/>
              <a:t>чим </a:t>
            </a:r>
            <a:r>
              <a:rPr lang="uk-UA" sz="2000" dirty="0"/>
              <a:t>так </a:t>
            </a:r>
            <a:r>
              <a:rPr lang="uk-UA" sz="2000" dirty="0" err="1"/>
              <a:t>щедро</a:t>
            </a:r>
            <a:r>
              <a:rPr lang="uk-UA" sz="2000" dirty="0"/>
              <a:t> обдарована Марія Костянтинівна, - безпосередність почуття й здатність передати  їх іншим людям". Таким чином, для Толстого Заньковецька була немов би живим втіленням його сформульованої ще в 1876 р. ідеї, що саме "на цій властивості людей заражатися почуттями інших людей і побудована діяльність мистецтва". В українському театрі його захоплювала насамперед  первинна театральність, простота драматичного сюжету, часом близького до сюжету фольклорної притчі або толстовського "народного оповідання</a:t>
            </a:r>
            <a:r>
              <a:rPr lang="uk-UA" sz="2000" dirty="0" smtClean="0"/>
              <a:t>". </a:t>
            </a:r>
          </a:p>
          <a:p>
            <a:pPr marL="0" indent="0">
              <a:buNone/>
            </a:pPr>
            <a:r>
              <a:rPr lang="uk-UA" sz="2000" b="1" dirty="0"/>
              <a:t> </a:t>
            </a:r>
            <a:r>
              <a:rPr lang="uk-UA" sz="2000" b="1" dirty="0" smtClean="0"/>
              <a:t>         Панас </a:t>
            </a:r>
            <a:r>
              <a:rPr lang="uk-UA" sz="2000" b="1" dirty="0"/>
              <a:t>Саксаганський</a:t>
            </a:r>
            <a:r>
              <a:rPr lang="uk-UA" sz="2000" dirty="0"/>
              <a:t> передає епізод своєї та </a:t>
            </a:r>
            <a:r>
              <a:rPr lang="uk-UA" sz="2000" b="1" dirty="0"/>
              <a:t>Івана</a:t>
            </a:r>
            <a:r>
              <a:rPr lang="uk-UA" sz="2000" dirty="0"/>
              <a:t> </a:t>
            </a:r>
            <a:r>
              <a:rPr lang="uk-UA" sz="2000" b="1" dirty="0"/>
              <a:t>Карпенко-Карого</a:t>
            </a:r>
            <a:r>
              <a:rPr lang="uk-UA" sz="2000" dirty="0"/>
              <a:t> бесіди з Толстим у 1901 р.: "Лев Миколайович, розпитуючи про наші справи, між іншим, запитав,   чи не має п'єса "Хазяїн" чогось спільного з його "Хазяїном і працівником"..." Очікування досить характерне, хоча, звичайно, близькість назви комедії Карпенка-Карого до  назви толстовської притчі зовсім випадкова. І в той же час  комедія  "Хазяїн" як "зла сатира на людську любов до корисливості, без якої-небудь іншої мети", як критика самої  "філософії" корисливості дійсно близька за пафосом своїм  багатьом  "народним оповіданням" (напр., "  Чи багато людині землі потрібно" та ін.)</a:t>
            </a:r>
          </a:p>
          <a:p>
            <a:pPr marL="0" indent="0">
              <a:buNone/>
            </a:pPr>
            <a:endParaRPr lang="uk-UA" sz="2000" dirty="0"/>
          </a:p>
        </p:txBody>
      </p:sp>
    </p:spTree>
    <p:extLst>
      <p:ext uri="{BB962C8B-B14F-4D97-AF65-F5344CB8AC3E}">
        <p14:creationId xmlns:p14="http://schemas.microsoft.com/office/powerpoint/2010/main" xmlns="" val="2687709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Картинки по запросу лев толстой 190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6562986"/>
      </p:ext>
    </p:extLst>
  </p:cSld>
  <p:clrMapOvr>
    <a:masterClrMapping/>
  </p:clrMapOvr>
  <p:timing>
    <p:tnLst>
      <p:par>
        <p:cTn id="1" dur="indefinite" restart="never" nodeType="tmRoot"/>
      </p:par>
    </p:tnLst>
  </p:timing>
</p:sld>
</file>

<file path=ppt/theme/theme1.xml><?xml version="1.0" encoding="utf-8"?>
<a:theme xmlns:a="http://schemas.openxmlformats.org/drawingml/2006/main" name="Глубина">
  <a:themeElements>
    <a:clrScheme name="Глубина">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Глубина">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убина">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TM04033923[[fn=Глубина]]</Template>
  <TotalTime>44</TotalTime>
  <Words>168</Words>
  <Application>Microsoft Office PowerPoint</Application>
  <PresentationFormat>Довільний</PresentationFormat>
  <Paragraphs>14</Paragraphs>
  <Slides>7</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7</vt:i4>
      </vt:variant>
    </vt:vector>
  </HeadingPairs>
  <TitlesOfParts>
    <vt:vector size="8" baseType="lpstr">
      <vt:lpstr>Глубина</vt:lpstr>
      <vt:lpstr>Презентація на тему:  Лев Толстой та Україна</vt:lpstr>
      <vt:lpstr>Слайд 2</vt:lpstr>
      <vt:lpstr>          Інтерес Івана Франка до Толстого був постійним і різнобічним. Відомо, що замолоду він мріяв про знайомство з російським світочем духу, до якого вже тоді було паломництво. У записній книжці Франка за 1886-1888 р. позначена адреса: "Гр. Софії  Андріївні Толстой, Москва, Долгохамовнический пров., 15".           Саме Іван Франко поклав початок  вивченню творчості Толстого в Україні. В 1890-і рр. він пише статті "Толстой про голод у Росії", "Толстой і земство", "Лев Толстой". Цікаві міркування  про Толстого зустрічаємо й у багатьох інших його статтях. В них відзначаються  особливості творчого методу яснополянського генія. Аналізуючи "Дитинство", "Отроцтво", "Юність", Франко підкреслює "величезну  кількість обсервації", глибину психологічного аналізу, уміння  автора способом "психологічної  рефлексії" створювати вражаючі правдою картини дійсності та викривати "суспільне тло".</vt:lpstr>
      <vt:lpstr>Слайд 4</vt:lpstr>
      <vt:lpstr>Слайд 5</vt:lpstr>
      <vt:lpstr>Слайд 6</vt:lpstr>
      <vt:lpstr>Слайд 7</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на тему:  Лев Толстой та Україна</dc:title>
  <dc:creator>new</dc:creator>
  <cp:lastModifiedBy>Людмила</cp:lastModifiedBy>
  <cp:revision>6</cp:revision>
  <dcterms:created xsi:type="dcterms:W3CDTF">2017-02-21T18:34:13Z</dcterms:created>
  <dcterms:modified xsi:type="dcterms:W3CDTF">2019-01-16T10:17:34Z</dcterms:modified>
</cp:coreProperties>
</file>