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0" r:id="rId2"/>
    <p:sldId id="262" r:id="rId3"/>
    <p:sldId id="286" r:id="rId4"/>
    <p:sldId id="263" r:id="rId5"/>
    <p:sldId id="287" r:id="rId6"/>
    <p:sldId id="288" r:id="rId7"/>
    <p:sldId id="289" r:id="rId8"/>
    <p:sldId id="282" r:id="rId9"/>
    <p:sldId id="290" r:id="rId10"/>
    <p:sldId id="291" r:id="rId11"/>
    <p:sldId id="292" r:id="rId12"/>
    <p:sldId id="293" r:id="rId13"/>
    <p:sldId id="267" r:id="rId14"/>
    <p:sldId id="270" r:id="rId15"/>
    <p:sldId id="273" r:id="rId16"/>
    <p:sldId id="266" r:id="rId17"/>
    <p:sldId id="275" r:id="rId18"/>
    <p:sldId id="268" r:id="rId19"/>
    <p:sldId id="274" r:id="rId20"/>
    <p:sldId id="278" r:id="rId21"/>
    <p:sldId id="279" r:id="rId22"/>
    <p:sldId id="281" r:id="rId2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5DFFA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591" autoAdjust="0"/>
    <p:restoredTop sz="94643" autoAdjust="0"/>
  </p:normalViewPr>
  <p:slideViewPr>
    <p:cSldViewPr>
      <p:cViewPr>
        <p:scale>
          <a:sx n="100" d="100"/>
          <a:sy n="100" d="100"/>
        </p:scale>
        <p:origin x="492" y="84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и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uk-UA" smtClean="0"/>
              <a:t>Зразок заголовка</a:t>
            </a:r>
            <a:endParaRPr lang="ru-RU"/>
          </a:p>
        </p:txBody>
      </p:sp>
      <p:sp>
        <p:nvSpPr>
          <p:cNvPr id="3" name="Пі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uk-UA" smtClean="0"/>
              <a:t>Зразок підзаголовка</a:t>
            </a:r>
            <a:endParaRPr lang="ru-RU"/>
          </a:p>
        </p:txBody>
      </p:sp>
      <p:sp>
        <p:nvSpPr>
          <p:cNvPr id="4" name="Місце для дати 3"/>
          <p:cNvSpPr>
            <a:spLocks noGrp="1"/>
          </p:cNvSpPr>
          <p:nvPr>
            <p:ph type="dt" sz="half" idx="10"/>
          </p:nvPr>
        </p:nvSpPr>
        <p:spPr/>
        <p:txBody>
          <a:bodyPr/>
          <a:lstStyle/>
          <a:p>
            <a:fld id="{3807CF99-7C4F-499B-BDF8-C46734E9DC25}" type="datetimeFigureOut">
              <a:rPr lang="ru-RU" smtClean="0"/>
              <a:pPr/>
              <a:t>06.02.2019</a:t>
            </a:fld>
            <a:endParaRPr lang="ru-RU"/>
          </a:p>
        </p:txBody>
      </p:sp>
      <p:sp>
        <p:nvSpPr>
          <p:cNvPr id="5" name="Місце для нижнього колонтитула 4"/>
          <p:cNvSpPr>
            <a:spLocks noGrp="1"/>
          </p:cNvSpPr>
          <p:nvPr>
            <p:ph type="ftr" sz="quarter" idx="11"/>
          </p:nvPr>
        </p:nvSpPr>
        <p:spPr/>
        <p:txBody>
          <a:bodyPr/>
          <a:lstStyle/>
          <a:p>
            <a:endParaRPr lang="ru-RU"/>
          </a:p>
        </p:txBody>
      </p:sp>
      <p:sp>
        <p:nvSpPr>
          <p:cNvPr id="6" name="Місце для номера слайда 5"/>
          <p:cNvSpPr>
            <a:spLocks noGrp="1"/>
          </p:cNvSpPr>
          <p:nvPr>
            <p:ph type="sldNum" sz="quarter" idx="12"/>
          </p:nvPr>
        </p:nvSpPr>
        <p:spPr/>
        <p:txBody>
          <a:bodyPr/>
          <a:lstStyle/>
          <a:p>
            <a:fld id="{0490E322-2326-4E08-A2A0-FFEA958E3F84}"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mtClean="0"/>
              <a:t>Зразок заголовка</a:t>
            </a:r>
            <a:endParaRPr lang="ru-RU"/>
          </a:p>
        </p:txBody>
      </p:sp>
      <p:sp>
        <p:nvSpPr>
          <p:cNvPr id="3" name="Місце для вертикального тексту 2"/>
          <p:cNvSpPr>
            <a:spLocks noGrp="1"/>
          </p:cNvSpPr>
          <p:nvPr>
            <p:ph type="body" orient="vert" idx="1"/>
          </p:nvPr>
        </p:nvSpPr>
        <p:spPr/>
        <p:txBody>
          <a:bodyPr vert="eaVert"/>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ru-RU"/>
          </a:p>
        </p:txBody>
      </p:sp>
      <p:sp>
        <p:nvSpPr>
          <p:cNvPr id="4" name="Місце для дати 3"/>
          <p:cNvSpPr>
            <a:spLocks noGrp="1"/>
          </p:cNvSpPr>
          <p:nvPr>
            <p:ph type="dt" sz="half" idx="10"/>
          </p:nvPr>
        </p:nvSpPr>
        <p:spPr/>
        <p:txBody>
          <a:bodyPr/>
          <a:lstStyle/>
          <a:p>
            <a:fld id="{3807CF99-7C4F-499B-BDF8-C46734E9DC25}" type="datetimeFigureOut">
              <a:rPr lang="ru-RU" smtClean="0"/>
              <a:pPr/>
              <a:t>06.02.2019</a:t>
            </a:fld>
            <a:endParaRPr lang="ru-RU"/>
          </a:p>
        </p:txBody>
      </p:sp>
      <p:sp>
        <p:nvSpPr>
          <p:cNvPr id="5" name="Місце для нижнього колонтитула 4"/>
          <p:cNvSpPr>
            <a:spLocks noGrp="1"/>
          </p:cNvSpPr>
          <p:nvPr>
            <p:ph type="ftr" sz="quarter" idx="11"/>
          </p:nvPr>
        </p:nvSpPr>
        <p:spPr/>
        <p:txBody>
          <a:bodyPr/>
          <a:lstStyle/>
          <a:p>
            <a:endParaRPr lang="ru-RU"/>
          </a:p>
        </p:txBody>
      </p:sp>
      <p:sp>
        <p:nvSpPr>
          <p:cNvPr id="6" name="Місце для номера слайда 5"/>
          <p:cNvSpPr>
            <a:spLocks noGrp="1"/>
          </p:cNvSpPr>
          <p:nvPr>
            <p:ph type="sldNum" sz="quarter" idx="12"/>
          </p:nvPr>
        </p:nvSpPr>
        <p:spPr/>
        <p:txBody>
          <a:bodyPr/>
          <a:lstStyle/>
          <a:p>
            <a:fld id="{0490E322-2326-4E08-A2A0-FFEA958E3F84}"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Вертикальний заголовок 1"/>
          <p:cNvSpPr>
            <a:spLocks noGrp="1"/>
          </p:cNvSpPr>
          <p:nvPr>
            <p:ph type="title" orient="vert"/>
          </p:nvPr>
        </p:nvSpPr>
        <p:spPr>
          <a:xfrm>
            <a:off x="6629400" y="274638"/>
            <a:ext cx="2057400" cy="5851525"/>
          </a:xfrm>
        </p:spPr>
        <p:txBody>
          <a:bodyPr vert="eaVert"/>
          <a:lstStyle/>
          <a:p>
            <a:r>
              <a:rPr lang="uk-UA" smtClean="0"/>
              <a:t>Зразок заголовка</a:t>
            </a:r>
            <a:endParaRPr lang="ru-RU"/>
          </a:p>
        </p:txBody>
      </p:sp>
      <p:sp>
        <p:nvSpPr>
          <p:cNvPr id="3" name="Місце для вертикального тексту 2"/>
          <p:cNvSpPr>
            <a:spLocks noGrp="1"/>
          </p:cNvSpPr>
          <p:nvPr>
            <p:ph type="body" orient="vert" idx="1"/>
          </p:nvPr>
        </p:nvSpPr>
        <p:spPr>
          <a:xfrm>
            <a:off x="457200" y="274638"/>
            <a:ext cx="6019800" cy="5851525"/>
          </a:xfrm>
        </p:spPr>
        <p:txBody>
          <a:bodyPr vert="eaVert"/>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ru-RU"/>
          </a:p>
        </p:txBody>
      </p:sp>
      <p:sp>
        <p:nvSpPr>
          <p:cNvPr id="4" name="Місце для дати 3"/>
          <p:cNvSpPr>
            <a:spLocks noGrp="1"/>
          </p:cNvSpPr>
          <p:nvPr>
            <p:ph type="dt" sz="half" idx="10"/>
          </p:nvPr>
        </p:nvSpPr>
        <p:spPr/>
        <p:txBody>
          <a:bodyPr/>
          <a:lstStyle/>
          <a:p>
            <a:fld id="{3807CF99-7C4F-499B-BDF8-C46734E9DC25}" type="datetimeFigureOut">
              <a:rPr lang="ru-RU" smtClean="0"/>
              <a:pPr/>
              <a:t>06.02.2019</a:t>
            </a:fld>
            <a:endParaRPr lang="ru-RU"/>
          </a:p>
        </p:txBody>
      </p:sp>
      <p:sp>
        <p:nvSpPr>
          <p:cNvPr id="5" name="Місце для нижнього колонтитула 4"/>
          <p:cNvSpPr>
            <a:spLocks noGrp="1"/>
          </p:cNvSpPr>
          <p:nvPr>
            <p:ph type="ftr" sz="quarter" idx="11"/>
          </p:nvPr>
        </p:nvSpPr>
        <p:spPr/>
        <p:txBody>
          <a:bodyPr/>
          <a:lstStyle/>
          <a:p>
            <a:endParaRPr lang="ru-RU"/>
          </a:p>
        </p:txBody>
      </p:sp>
      <p:sp>
        <p:nvSpPr>
          <p:cNvPr id="6" name="Місце для номера слайда 5"/>
          <p:cNvSpPr>
            <a:spLocks noGrp="1"/>
          </p:cNvSpPr>
          <p:nvPr>
            <p:ph type="sldNum" sz="quarter" idx="12"/>
          </p:nvPr>
        </p:nvSpPr>
        <p:spPr/>
        <p:txBody>
          <a:bodyPr/>
          <a:lstStyle/>
          <a:p>
            <a:fld id="{0490E322-2326-4E08-A2A0-FFEA958E3F84}"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і об'є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mtClean="0"/>
              <a:t>Зразок заголовка</a:t>
            </a:r>
            <a:endParaRPr lang="ru-RU"/>
          </a:p>
        </p:txBody>
      </p:sp>
      <p:sp>
        <p:nvSpPr>
          <p:cNvPr id="3" name="Місце для вмісту 2"/>
          <p:cNvSpPr>
            <a:spLocks noGrp="1"/>
          </p:cNvSpPr>
          <p:nvPr>
            <p:ph idx="1"/>
          </p:nvPr>
        </p:nvSpPr>
        <p:spPr/>
        <p:txBody>
          <a:body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ru-RU"/>
          </a:p>
        </p:txBody>
      </p:sp>
      <p:sp>
        <p:nvSpPr>
          <p:cNvPr id="4" name="Місце для дати 3"/>
          <p:cNvSpPr>
            <a:spLocks noGrp="1"/>
          </p:cNvSpPr>
          <p:nvPr>
            <p:ph type="dt" sz="half" idx="10"/>
          </p:nvPr>
        </p:nvSpPr>
        <p:spPr/>
        <p:txBody>
          <a:bodyPr/>
          <a:lstStyle/>
          <a:p>
            <a:fld id="{3807CF99-7C4F-499B-BDF8-C46734E9DC25}" type="datetimeFigureOut">
              <a:rPr lang="ru-RU" smtClean="0"/>
              <a:pPr/>
              <a:t>06.02.2019</a:t>
            </a:fld>
            <a:endParaRPr lang="ru-RU"/>
          </a:p>
        </p:txBody>
      </p:sp>
      <p:sp>
        <p:nvSpPr>
          <p:cNvPr id="5" name="Місце для нижнього колонтитула 4"/>
          <p:cNvSpPr>
            <a:spLocks noGrp="1"/>
          </p:cNvSpPr>
          <p:nvPr>
            <p:ph type="ftr" sz="quarter" idx="11"/>
          </p:nvPr>
        </p:nvSpPr>
        <p:spPr/>
        <p:txBody>
          <a:bodyPr/>
          <a:lstStyle/>
          <a:p>
            <a:endParaRPr lang="ru-RU"/>
          </a:p>
        </p:txBody>
      </p:sp>
      <p:sp>
        <p:nvSpPr>
          <p:cNvPr id="6" name="Місце для номера слайда 5"/>
          <p:cNvSpPr>
            <a:spLocks noGrp="1"/>
          </p:cNvSpPr>
          <p:nvPr>
            <p:ph type="sldNum" sz="quarter" idx="12"/>
          </p:nvPr>
        </p:nvSpPr>
        <p:spPr/>
        <p:txBody>
          <a:bodyPr/>
          <a:lstStyle/>
          <a:p>
            <a:fld id="{0490E322-2326-4E08-A2A0-FFEA958E3F84}"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озділу">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uk-UA" smtClean="0"/>
              <a:t>Зразок заголовка</a:t>
            </a:r>
            <a:endParaRPr lang="ru-RU"/>
          </a:p>
        </p:txBody>
      </p:sp>
      <p:sp>
        <p:nvSpPr>
          <p:cNvPr id="3" name="Місце для тексту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smtClean="0"/>
              <a:t>Зразок тексту</a:t>
            </a:r>
          </a:p>
        </p:txBody>
      </p:sp>
      <p:sp>
        <p:nvSpPr>
          <p:cNvPr id="4" name="Місце для дати 3"/>
          <p:cNvSpPr>
            <a:spLocks noGrp="1"/>
          </p:cNvSpPr>
          <p:nvPr>
            <p:ph type="dt" sz="half" idx="10"/>
          </p:nvPr>
        </p:nvSpPr>
        <p:spPr/>
        <p:txBody>
          <a:bodyPr/>
          <a:lstStyle/>
          <a:p>
            <a:fld id="{3807CF99-7C4F-499B-BDF8-C46734E9DC25}" type="datetimeFigureOut">
              <a:rPr lang="ru-RU" smtClean="0"/>
              <a:pPr/>
              <a:t>06.02.2019</a:t>
            </a:fld>
            <a:endParaRPr lang="ru-RU"/>
          </a:p>
        </p:txBody>
      </p:sp>
      <p:sp>
        <p:nvSpPr>
          <p:cNvPr id="5" name="Місце для нижнього колонтитула 4"/>
          <p:cNvSpPr>
            <a:spLocks noGrp="1"/>
          </p:cNvSpPr>
          <p:nvPr>
            <p:ph type="ftr" sz="quarter" idx="11"/>
          </p:nvPr>
        </p:nvSpPr>
        <p:spPr/>
        <p:txBody>
          <a:bodyPr/>
          <a:lstStyle/>
          <a:p>
            <a:endParaRPr lang="ru-RU"/>
          </a:p>
        </p:txBody>
      </p:sp>
      <p:sp>
        <p:nvSpPr>
          <p:cNvPr id="6" name="Місце для номера слайда 5"/>
          <p:cNvSpPr>
            <a:spLocks noGrp="1"/>
          </p:cNvSpPr>
          <p:nvPr>
            <p:ph type="sldNum" sz="quarter" idx="12"/>
          </p:nvPr>
        </p:nvSpPr>
        <p:spPr/>
        <p:txBody>
          <a:bodyPr/>
          <a:lstStyle/>
          <a:p>
            <a:fld id="{0490E322-2326-4E08-A2A0-FFEA958E3F84}"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mtClean="0"/>
              <a:t>Зразок заголовка</a:t>
            </a:r>
            <a:endParaRPr lang="ru-RU"/>
          </a:p>
        </p:txBody>
      </p:sp>
      <p:sp>
        <p:nvSpPr>
          <p:cNvPr id="3" name="Місце для вмісту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ru-RU"/>
          </a:p>
        </p:txBody>
      </p:sp>
      <p:sp>
        <p:nvSpPr>
          <p:cNvPr id="4" name="Місце для вмісту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ru-RU"/>
          </a:p>
        </p:txBody>
      </p:sp>
      <p:sp>
        <p:nvSpPr>
          <p:cNvPr id="5" name="Місце для дати 4"/>
          <p:cNvSpPr>
            <a:spLocks noGrp="1"/>
          </p:cNvSpPr>
          <p:nvPr>
            <p:ph type="dt" sz="half" idx="10"/>
          </p:nvPr>
        </p:nvSpPr>
        <p:spPr/>
        <p:txBody>
          <a:bodyPr/>
          <a:lstStyle/>
          <a:p>
            <a:fld id="{3807CF99-7C4F-499B-BDF8-C46734E9DC25}" type="datetimeFigureOut">
              <a:rPr lang="ru-RU" smtClean="0"/>
              <a:pPr/>
              <a:t>06.02.2019</a:t>
            </a:fld>
            <a:endParaRPr lang="ru-RU"/>
          </a:p>
        </p:txBody>
      </p:sp>
      <p:sp>
        <p:nvSpPr>
          <p:cNvPr id="6" name="Місце для нижнього колонтитула 5"/>
          <p:cNvSpPr>
            <a:spLocks noGrp="1"/>
          </p:cNvSpPr>
          <p:nvPr>
            <p:ph type="ftr" sz="quarter" idx="11"/>
          </p:nvPr>
        </p:nvSpPr>
        <p:spPr/>
        <p:txBody>
          <a:bodyPr/>
          <a:lstStyle/>
          <a:p>
            <a:endParaRPr lang="ru-RU"/>
          </a:p>
        </p:txBody>
      </p:sp>
      <p:sp>
        <p:nvSpPr>
          <p:cNvPr id="7" name="Місце для номера слайда 6"/>
          <p:cNvSpPr>
            <a:spLocks noGrp="1"/>
          </p:cNvSpPr>
          <p:nvPr>
            <p:ph type="sldNum" sz="quarter" idx="12"/>
          </p:nvPr>
        </p:nvSpPr>
        <p:spPr/>
        <p:txBody>
          <a:bodyPr/>
          <a:lstStyle/>
          <a:p>
            <a:fld id="{0490E322-2326-4E08-A2A0-FFEA958E3F84}"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uk-UA" smtClean="0"/>
              <a:t>Зразок заголовка</a:t>
            </a:r>
            <a:endParaRPr lang="ru-RU"/>
          </a:p>
        </p:txBody>
      </p:sp>
      <p:sp>
        <p:nvSpPr>
          <p:cNvPr id="3" name="Місце для тексту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smtClean="0"/>
              <a:t>Зразок тексту</a:t>
            </a:r>
          </a:p>
        </p:txBody>
      </p:sp>
      <p:sp>
        <p:nvSpPr>
          <p:cNvPr id="4" name="Місце для вмісту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ru-RU"/>
          </a:p>
        </p:txBody>
      </p:sp>
      <p:sp>
        <p:nvSpPr>
          <p:cNvPr id="5" name="Місце для тексту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smtClean="0"/>
              <a:t>Зразок тексту</a:t>
            </a:r>
          </a:p>
        </p:txBody>
      </p:sp>
      <p:sp>
        <p:nvSpPr>
          <p:cNvPr id="6" name="Місце для вмісту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ru-RU"/>
          </a:p>
        </p:txBody>
      </p:sp>
      <p:sp>
        <p:nvSpPr>
          <p:cNvPr id="7" name="Місце для дати 6"/>
          <p:cNvSpPr>
            <a:spLocks noGrp="1"/>
          </p:cNvSpPr>
          <p:nvPr>
            <p:ph type="dt" sz="half" idx="10"/>
          </p:nvPr>
        </p:nvSpPr>
        <p:spPr/>
        <p:txBody>
          <a:bodyPr/>
          <a:lstStyle/>
          <a:p>
            <a:fld id="{3807CF99-7C4F-499B-BDF8-C46734E9DC25}" type="datetimeFigureOut">
              <a:rPr lang="ru-RU" smtClean="0"/>
              <a:pPr/>
              <a:t>06.02.2019</a:t>
            </a:fld>
            <a:endParaRPr lang="ru-RU"/>
          </a:p>
        </p:txBody>
      </p:sp>
      <p:sp>
        <p:nvSpPr>
          <p:cNvPr id="8" name="Місце для нижнього колонтитула 7"/>
          <p:cNvSpPr>
            <a:spLocks noGrp="1"/>
          </p:cNvSpPr>
          <p:nvPr>
            <p:ph type="ftr" sz="quarter" idx="11"/>
          </p:nvPr>
        </p:nvSpPr>
        <p:spPr/>
        <p:txBody>
          <a:bodyPr/>
          <a:lstStyle/>
          <a:p>
            <a:endParaRPr lang="ru-RU"/>
          </a:p>
        </p:txBody>
      </p:sp>
      <p:sp>
        <p:nvSpPr>
          <p:cNvPr id="9" name="Місце для номера слайда 8"/>
          <p:cNvSpPr>
            <a:spLocks noGrp="1"/>
          </p:cNvSpPr>
          <p:nvPr>
            <p:ph type="sldNum" sz="quarter" idx="12"/>
          </p:nvPr>
        </p:nvSpPr>
        <p:spPr/>
        <p:txBody>
          <a:bodyPr/>
          <a:lstStyle/>
          <a:p>
            <a:fld id="{0490E322-2326-4E08-A2A0-FFEA958E3F84}"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mtClean="0"/>
              <a:t>Зразок заголовка</a:t>
            </a:r>
            <a:endParaRPr lang="ru-RU"/>
          </a:p>
        </p:txBody>
      </p:sp>
      <p:sp>
        <p:nvSpPr>
          <p:cNvPr id="3" name="Місце для дати 2"/>
          <p:cNvSpPr>
            <a:spLocks noGrp="1"/>
          </p:cNvSpPr>
          <p:nvPr>
            <p:ph type="dt" sz="half" idx="10"/>
          </p:nvPr>
        </p:nvSpPr>
        <p:spPr/>
        <p:txBody>
          <a:bodyPr/>
          <a:lstStyle/>
          <a:p>
            <a:fld id="{3807CF99-7C4F-499B-BDF8-C46734E9DC25}" type="datetimeFigureOut">
              <a:rPr lang="ru-RU" smtClean="0"/>
              <a:pPr/>
              <a:t>06.02.2019</a:t>
            </a:fld>
            <a:endParaRPr lang="ru-RU"/>
          </a:p>
        </p:txBody>
      </p:sp>
      <p:sp>
        <p:nvSpPr>
          <p:cNvPr id="4" name="Місце для нижнього колонтитула 3"/>
          <p:cNvSpPr>
            <a:spLocks noGrp="1"/>
          </p:cNvSpPr>
          <p:nvPr>
            <p:ph type="ftr" sz="quarter" idx="11"/>
          </p:nvPr>
        </p:nvSpPr>
        <p:spPr/>
        <p:txBody>
          <a:bodyPr/>
          <a:lstStyle/>
          <a:p>
            <a:endParaRPr lang="ru-RU"/>
          </a:p>
        </p:txBody>
      </p:sp>
      <p:sp>
        <p:nvSpPr>
          <p:cNvPr id="5" name="Місце для номера слайда 4"/>
          <p:cNvSpPr>
            <a:spLocks noGrp="1"/>
          </p:cNvSpPr>
          <p:nvPr>
            <p:ph type="sldNum" sz="quarter" idx="12"/>
          </p:nvPr>
        </p:nvSpPr>
        <p:spPr/>
        <p:txBody>
          <a:bodyPr/>
          <a:lstStyle/>
          <a:p>
            <a:fld id="{0490E322-2326-4E08-A2A0-FFEA958E3F84}"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Місце для дати 1"/>
          <p:cNvSpPr>
            <a:spLocks noGrp="1"/>
          </p:cNvSpPr>
          <p:nvPr>
            <p:ph type="dt" sz="half" idx="10"/>
          </p:nvPr>
        </p:nvSpPr>
        <p:spPr/>
        <p:txBody>
          <a:bodyPr/>
          <a:lstStyle/>
          <a:p>
            <a:fld id="{3807CF99-7C4F-499B-BDF8-C46734E9DC25}" type="datetimeFigureOut">
              <a:rPr lang="ru-RU" smtClean="0"/>
              <a:pPr/>
              <a:t>06.02.2019</a:t>
            </a:fld>
            <a:endParaRPr lang="ru-RU"/>
          </a:p>
        </p:txBody>
      </p:sp>
      <p:sp>
        <p:nvSpPr>
          <p:cNvPr id="3" name="Місце для нижнього колонтитула 2"/>
          <p:cNvSpPr>
            <a:spLocks noGrp="1"/>
          </p:cNvSpPr>
          <p:nvPr>
            <p:ph type="ftr" sz="quarter" idx="11"/>
          </p:nvPr>
        </p:nvSpPr>
        <p:spPr/>
        <p:txBody>
          <a:bodyPr/>
          <a:lstStyle/>
          <a:p>
            <a:endParaRPr lang="ru-RU"/>
          </a:p>
        </p:txBody>
      </p:sp>
      <p:sp>
        <p:nvSpPr>
          <p:cNvPr id="4" name="Місце для номера слайда 3"/>
          <p:cNvSpPr>
            <a:spLocks noGrp="1"/>
          </p:cNvSpPr>
          <p:nvPr>
            <p:ph type="sldNum" sz="quarter" idx="12"/>
          </p:nvPr>
        </p:nvSpPr>
        <p:spPr/>
        <p:txBody>
          <a:bodyPr/>
          <a:lstStyle/>
          <a:p>
            <a:fld id="{0490E322-2326-4E08-A2A0-FFEA958E3F84}"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Вміст із підпис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uk-UA" smtClean="0"/>
              <a:t>Зразок заголовка</a:t>
            </a:r>
            <a:endParaRPr lang="ru-RU"/>
          </a:p>
        </p:txBody>
      </p:sp>
      <p:sp>
        <p:nvSpPr>
          <p:cNvPr id="3" name="Місце для вмісту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ru-RU"/>
          </a:p>
        </p:txBody>
      </p:sp>
      <p:sp>
        <p:nvSpPr>
          <p:cNvPr id="4" name="Місце для тексту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smtClean="0"/>
              <a:t>Зразок тексту</a:t>
            </a:r>
          </a:p>
        </p:txBody>
      </p:sp>
      <p:sp>
        <p:nvSpPr>
          <p:cNvPr id="5" name="Місце для дати 4"/>
          <p:cNvSpPr>
            <a:spLocks noGrp="1"/>
          </p:cNvSpPr>
          <p:nvPr>
            <p:ph type="dt" sz="half" idx="10"/>
          </p:nvPr>
        </p:nvSpPr>
        <p:spPr/>
        <p:txBody>
          <a:bodyPr/>
          <a:lstStyle/>
          <a:p>
            <a:fld id="{3807CF99-7C4F-499B-BDF8-C46734E9DC25}" type="datetimeFigureOut">
              <a:rPr lang="ru-RU" smtClean="0"/>
              <a:pPr/>
              <a:t>06.02.2019</a:t>
            </a:fld>
            <a:endParaRPr lang="ru-RU"/>
          </a:p>
        </p:txBody>
      </p:sp>
      <p:sp>
        <p:nvSpPr>
          <p:cNvPr id="6" name="Місце для нижнього колонтитула 5"/>
          <p:cNvSpPr>
            <a:spLocks noGrp="1"/>
          </p:cNvSpPr>
          <p:nvPr>
            <p:ph type="ftr" sz="quarter" idx="11"/>
          </p:nvPr>
        </p:nvSpPr>
        <p:spPr/>
        <p:txBody>
          <a:bodyPr/>
          <a:lstStyle/>
          <a:p>
            <a:endParaRPr lang="ru-RU"/>
          </a:p>
        </p:txBody>
      </p:sp>
      <p:sp>
        <p:nvSpPr>
          <p:cNvPr id="7" name="Місце для номера слайда 6"/>
          <p:cNvSpPr>
            <a:spLocks noGrp="1"/>
          </p:cNvSpPr>
          <p:nvPr>
            <p:ph type="sldNum" sz="quarter" idx="12"/>
          </p:nvPr>
        </p:nvSpPr>
        <p:spPr/>
        <p:txBody>
          <a:bodyPr/>
          <a:lstStyle/>
          <a:p>
            <a:fld id="{0490E322-2326-4E08-A2A0-FFEA958E3F84}"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Зображення з підпис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uk-UA" smtClean="0"/>
              <a:t>Зразок заголовка</a:t>
            </a:r>
            <a:endParaRPr lang="ru-RU"/>
          </a:p>
        </p:txBody>
      </p:sp>
      <p:sp>
        <p:nvSpPr>
          <p:cNvPr id="3" name="Місце для зображення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Місце для тексту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smtClean="0"/>
              <a:t>Зразок тексту</a:t>
            </a:r>
          </a:p>
        </p:txBody>
      </p:sp>
      <p:sp>
        <p:nvSpPr>
          <p:cNvPr id="5" name="Місце для дати 4"/>
          <p:cNvSpPr>
            <a:spLocks noGrp="1"/>
          </p:cNvSpPr>
          <p:nvPr>
            <p:ph type="dt" sz="half" idx="10"/>
          </p:nvPr>
        </p:nvSpPr>
        <p:spPr/>
        <p:txBody>
          <a:bodyPr/>
          <a:lstStyle/>
          <a:p>
            <a:fld id="{3807CF99-7C4F-499B-BDF8-C46734E9DC25}" type="datetimeFigureOut">
              <a:rPr lang="ru-RU" smtClean="0"/>
              <a:pPr/>
              <a:t>06.02.2019</a:t>
            </a:fld>
            <a:endParaRPr lang="ru-RU"/>
          </a:p>
        </p:txBody>
      </p:sp>
      <p:sp>
        <p:nvSpPr>
          <p:cNvPr id="6" name="Місце для нижнього колонтитула 5"/>
          <p:cNvSpPr>
            <a:spLocks noGrp="1"/>
          </p:cNvSpPr>
          <p:nvPr>
            <p:ph type="ftr" sz="quarter" idx="11"/>
          </p:nvPr>
        </p:nvSpPr>
        <p:spPr/>
        <p:txBody>
          <a:bodyPr/>
          <a:lstStyle/>
          <a:p>
            <a:endParaRPr lang="ru-RU"/>
          </a:p>
        </p:txBody>
      </p:sp>
      <p:sp>
        <p:nvSpPr>
          <p:cNvPr id="7" name="Місце для номера слайда 6"/>
          <p:cNvSpPr>
            <a:spLocks noGrp="1"/>
          </p:cNvSpPr>
          <p:nvPr>
            <p:ph type="sldNum" sz="quarter" idx="12"/>
          </p:nvPr>
        </p:nvSpPr>
        <p:spPr/>
        <p:txBody>
          <a:bodyPr/>
          <a:lstStyle/>
          <a:p>
            <a:fld id="{0490E322-2326-4E08-A2A0-FFEA958E3F84}"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0B0F0"/>
            </a:gs>
            <a:gs pos="39999">
              <a:srgbClr val="85C2FF"/>
            </a:gs>
            <a:gs pos="70000">
              <a:srgbClr val="C4D6EB"/>
            </a:gs>
            <a:gs pos="100000">
              <a:srgbClr val="FFEBFA"/>
            </a:gs>
          </a:gsLst>
          <a:lin ang="2700000" scaled="1"/>
          <a:tileRect/>
        </a:gradFill>
        <a:effectLst/>
      </p:bgPr>
    </p:bg>
    <p:spTree>
      <p:nvGrpSpPr>
        <p:cNvPr id="1" name=""/>
        <p:cNvGrpSpPr/>
        <p:nvPr/>
      </p:nvGrpSpPr>
      <p:grpSpPr>
        <a:xfrm>
          <a:off x="0" y="0"/>
          <a:ext cx="0" cy="0"/>
          <a:chOff x="0" y="0"/>
          <a:chExt cx="0" cy="0"/>
        </a:xfrm>
      </p:grpSpPr>
      <p:sp>
        <p:nvSpPr>
          <p:cNvPr id="2" name="Місце для заголовка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uk-UA" smtClean="0"/>
              <a:t>Зразок заголовка</a:t>
            </a:r>
            <a:endParaRPr lang="ru-RU"/>
          </a:p>
        </p:txBody>
      </p:sp>
      <p:sp>
        <p:nvSpPr>
          <p:cNvPr id="3" name="Місце для тексту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ru-RU"/>
          </a:p>
        </p:txBody>
      </p:sp>
      <p:sp>
        <p:nvSpPr>
          <p:cNvPr id="4" name="Місце для дати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07CF99-7C4F-499B-BDF8-C46734E9DC25}" type="datetimeFigureOut">
              <a:rPr lang="ru-RU" smtClean="0"/>
              <a:pPr/>
              <a:t>06.02.2019</a:t>
            </a:fld>
            <a:endParaRPr lang="ru-RU"/>
          </a:p>
        </p:txBody>
      </p:sp>
      <p:sp>
        <p:nvSpPr>
          <p:cNvPr id="5" name="Місце для нижнього колонтитула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Місце для номера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90E322-2326-4E08-A2A0-FFEA958E3F84}"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hyperlink" Target="songs.mov" TargetMode="External"/><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hyperlink" Target="https://i0.wp.com/redcab.in.ua/wp-content/uploads/2014/09/images.jpg" TargetMode="Externa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hyperlink" Target="&#1088;&#1086;&#1079;&#1084;&#1080;&#1085;&#1082;&#1072;.mov" TargetMode="External"/><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hyperlink" Target="MOV_0558.mp4" TargetMode="External"/><Relationship Id="rId2" Type="http://schemas.openxmlformats.org/officeDocument/2006/relationships/image" Target="../media/image15.jpe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3" Type="http://schemas.openxmlformats.org/officeDocument/2006/relationships/hyperlink" Target="&#1110;&#1075;&#1088;&#1080;.mov" TargetMode="External"/><Relationship Id="rId2" Type="http://schemas.openxmlformats.org/officeDocument/2006/relationships/image" Target="../media/image17.jpeg"/><Relationship Id="rId1" Type="http://schemas.openxmlformats.org/officeDocument/2006/relationships/slideLayout" Target="../slideLayouts/slideLayout6.xml"/><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6.xml"/><Relationship Id="rId4" Type="http://schemas.openxmlformats.org/officeDocument/2006/relationships/image" Target="../media/image21.jpeg"/></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hyperlink" Target="Lego%20project.mov" TargetMode="External"/><Relationship Id="rId1" Type="http://schemas.openxmlformats.org/officeDocument/2006/relationships/slideLayout" Target="../slideLayouts/slideLayout6.xml"/><Relationship Id="rId4" Type="http://schemas.openxmlformats.org/officeDocument/2006/relationships/image" Target="../media/image25.jpeg"/></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7" Type="http://schemas.openxmlformats.org/officeDocument/2006/relationships/image" Target="../media/image28.jpeg"/><Relationship Id="rId2" Type="http://schemas.openxmlformats.org/officeDocument/2006/relationships/hyperlink" Target="https://i2.wp.com/redcab.in.ua/wp-content/uploads/2014/04/preschool2.jpg" TargetMode="External"/><Relationship Id="rId1" Type="http://schemas.openxmlformats.org/officeDocument/2006/relationships/slideLayout" Target="../slideLayouts/slideLayout7.xml"/><Relationship Id="rId6" Type="http://schemas.openxmlformats.org/officeDocument/2006/relationships/hyperlink" Target="https://i0.wp.com/redcab.in.ua/wp-content/uploads/2014/04/Lego-sentences.jpg" TargetMode="External"/><Relationship Id="rId5" Type="http://schemas.openxmlformats.org/officeDocument/2006/relationships/image" Target="../media/image27.jpeg"/><Relationship Id="rId4" Type="http://schemas.openxmlformats.org/officeDocument/2006/relationships/hyperlink" Target="https://i0.wp.com/redcab.in.ua/wp-content/uploads/2014/04/duplosentances13.jpg" TargetMode="External"/></Relationships>
</file>

<file path=ppt/slides/_rels/slide18.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hyperlink" Target="https://i1.wp.com/redcab.in.ua/wp-content/uploads/2014/04/B_VS_D.jpg" TargetMode="External"/><Relationship Id="rId7" Type="http://schemas.openxmlformats.org/officeDocument/2006/relationships/hyperlink" Target="https://i1.wp.com/redcab.in.ua/wp-content/uploads/2014/04/geme_b_vs_d.jpg" TargetMode="External"/><Relationship Id="rId2" Type="http://schemas.openxmlformats.org/officeDocument/2006/relationships/image" Target="../media/image29.jpeg"/><Relationship Id="rId1" Type="http://schemas.openxmlformats.org/officeDocument/2006/relationships/slideLayout" Target="../slideLayouts/slideLayout6.xml"/><Relationship Id="rId6" Type="http://schemas.openxmlformats.org/officeDocument/2006/relationships/image" Target="../media/image31.jpeg"/><Relationship Id="rId5" Type="http://schemas.openxmlformats.org/officeDocument/2006/relationships/hyperlink" Target="https://i0.wp.com/redcab.in.ua/wp-content/uploads/2014/04/B_D.jpg" TargetMode="External"/><Relationship Id="rId4" Type="http://schemas.openxmlformats.org/officeDocument/2006/relationships/image" Target="../media/image30.jpeg"/></Relationships>
</file>

<file path=ppt/slides/_rels/slide1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hyperlink" Target="https://osvita.ua/" TargetMode="External"/><Relationship Id="rId7" Type="http://schemas.openxmlformats.org/officeDocument/2006/relationships/image" Target="../media/image34.png"/><Relationship Id="rId2" Type="http://schemas.openxmlformats.org/officeDocument/2006/relationships/hyperlink" Target="https://www.ed-era.com/mon.htm" TargetMode="External"/><Relationship Id="rId1" Type="http://schemas.openxmlformats.org/officeDocument/2006/relationships/slideLayout" Target="../slideLayouts/slideLayout6.xml"/><Relationship Id="rId6" Type="http://schemas.openxmlformats.org/officeDocument/2006/relationships/hyperlink" Target="https://www.teachingenglish.org.uk/" TargetMode="External"/><Relationship Id="rId5" Type="http://schemas.openxmlformats.org/officeDocument/2006/relationships/hyperlink" Target="https://englishteaching101.com/" TargetMode="External"/><Relationship Id="rId4" Type="http://schemas.openxmlformats.org/officeDocument/2006/relationships/hyperlink" Target="https://osvitoria.media/"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1044;&#1110;&#1072;&#1083;&#1086;&#1075;.mov" TargetMode="External"/><Relationship Id="rId1" Type="http://schemas.openxmlformats.org/officeDocument/2006/relationships/slideLayout" Target="../slideLayouts/slideLayout6.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274638"/>
            <a:ext cx="8258204" cy="1939916"/>
          </a:xfrm>
        </p:spPr>
        <p:txBody>
          <a:bodyPr>
            <a:noAutofit/>
          </a:bodyPr>
          <a:lstStyle/>
          <a:p>
            <a:r>
              <a:rPr lang="uk-UA" sz="3200" dirty="0" smtClean="0"/>
              <a:t>Реалізація </a:t>
            </a:r>
            <a:r>
              <a:rPr lang="uk-UA" sz="3200" dirty="0" err="1"/>
              <a:t>к</a:t>
            </a:r>
            <a:r>
              <a:rPr lang="uk-UA" sz="3200" dirty="0" err="1" smtClean="0"/>
              <a:t>омпетентнісного</a:t>
            </a:r>
            <a:r>
              <a:rPr lang="uk-UA" sz="3200" dirty="0" smtClean="0"/>
              <a:t> підходу до </a:t>
            </a:r>
            <a:r>
              <a:rPr lang="uk-UA" sz="3200" dirty="0" smtClean="0"/>
              <a:t>в</a:t>
            </a:r>
            <a:r>
              <a:rPr lang="uk-UA" sz="3200" dirty="0" smtClean="0"/>
              <a:t>ивче</a:t>
            </a:r>
            <a:r>
              <a:rPr lang="uk-UA" sz="3200" dirty="0" smtClean="0"/>
              <a:t>ння </a:t>
            </a:r>
            <a:r>
              <a:rPr lang="uk-UA" sz="3200" dirty="0" smtClean="0"/>
              <a:t>іноземної мови в умовах </a:t>
            </a:r>
            <a:br>
              <a:rPr lang="uk-UA" sz="3200" dirty="0" smtClean="0"/>
            </a:br>
            <a:r>
              <a:rPr lang="uk-UA" sz="3200" dirty="0" smtClean="0"/>
              <a:t>Нової української школи</a:t>
            </a:r>
            <a:endParaRPr lang="ru-RU" sz="3200" dirty="0"/>
          </a:p>
        </p:txBody>
      </p:sp>
      <p:pic>
        <p:nvPicPr>
          <p:cNvPr id="16386" name="Picture 2" descr="Ð ÐµÐ·ÑÐ»ÑÑÐ°Ñ Ð¿Ð¾ÑÑÐºÑ Ð·Ð¾Ð±ÑÐ°Ð¶ÐµÐ½Ñ Ð·Ð° Ð·Ð°Ð¿Ð¸ÑÐ¾Ð¼ &quot;Ð½Ð¾Ð²Ð° ÑÐºÑÐ°ÑÐ½ÑÑÐºÐ° ÑÐºÐ¾Ð»Ð°&quot;"/>
          <p:cNvPicPr>
            <a:picLocks noChangeAspect="1" noChangeArrowheads="1"/>
          </p:cNvPicPr>
          <p:nvPr/>
        </p:nvPicPr>
        <p:blipFill>
          <a:blip r:embed="rId2"/>
          <a:srcRect/>
          <a:stretch>
            <a:fillRect/>
          </a:stretch>
        </p:blipFill>
        <p:spPr bwMode="auto">
          <a:xfrm>
            <a:off x="1211016" y="3212976"/>
            <a:ext cx="2478585" cy="1500198"/>
          </a:xfrm>
          <a:prstGeom prst="rect">
            <a:avLst/>
          </a:prstGeom>
          <a:noFill/>
        </p:spPr>
      </p:pic>
      <p:pic>
        <p:nvPicPr>
          <p:cNvPr id="16388" name="Picture 4" descr="Ð ÐµÐ·ÑÐ»ÑÑÐ°Ñ Ð¿Ð¾ÑÑÐºÑ Ð·Ð¾Ð±ÑÐ°Ð¶ÐµÐ½Ñ Ð·Ð° Ð·Ð°Ð¿Ð¸ÑÐ¾Ð¼ &quot;Ð½Ð¾Ð²Ð° ÑÐºÑÐ°ÑÐ½ÑÑÐºÐ° ÑÐºÐ¾Ð»Ð°&quot;"/>
          <p:cNvPicPr>
            <a:picLocks noChangeAspect="1" noChangeArrowheads="1"/>
          </p:cNvPicPr>
          <p:nvPr/>
        </p:nvPicPr>
        <p:blipFill>
          <a:blip r:embed="rId3" cstate="print"/>
          <a:srcRect/>
          <a:stretch>
            <a:fillRect/>
          </a:stretch>
        </p:blipFill>
        <p:spPr bwMode="auto">
          <a:xfrm>
            <a:off x="5572132" y="2357430"/>
            <a:ext cx="3184094" cy="2786082"/>
          </a:xfrm>
          <a:prstGeom prst="rect">
            <a:avLst/>
          </a:prstGeom>
          <a:noFill/>
        </p:spPr>
      </p:pic>
      <p:sp>
        <p:nvSpPr>
          <p:cNvPr id="5" name="TextBox 4"/>
          <p:cNvSpPr txBox="1"/>
          <p:nvPr/>
        </p:nvSpPr>
        <p:spPr>
          <a:xfrm>
            <a:off x="5214942" y="5357826"/>
            <a:ext cx="3500462" cy="923330"/>
          </a:xfrm>
          <a:prstGeom prst="rect">
            <a:avLst/>
          </a:prstGeom>
          <a:noFill/>
        </p:spPr>
        <p:txBody>
          <a:bodyPr wrap="square" rtlCol="0">
            <a:spAutoFit/>
          </a:bodyPr>
          <a:lstStyle/>
          <a:p>
            <a:pPr algn="r">
              <a:defRPr/>
            </a:pPr>
            <a:r>
              <a:rPr lang="uk-UA" b="1" i="1" dirty="0" err="1" smtClean="0">
                <a:solidFill>
                  <a:srgbClr val="002060"/>
                </a:solidFill>
              </a:rPr>
              <a:t>Тилятинська</a:t>
            </a:r>
            <a:r>
              <a:rPr lang="uk-UA" b="1" i="1" dirty="0" smtClean="0">
                <a:solidFill>
                  <a:srgbClr val="002060"/>
                </a:solidFill>
              </a:rPr>
              <a:t> Н.М.,</a:t>
            </a:r>
          </a:p>
          <a:p>
            <a:pPr algn="r">
              <a:defRPr/>
            </a:pPr>
            <a:r>
              <a:rPr lang="uk-UA" b="1" i="1" dirty="0" smtClean="0">
                <a:solidFill>
                  <a:srgbClr val="002060"/>
                </a:solidFill>
              </a:rPr>
              <a:t>вчитель англійської мови</a:t>
            </a:r>
          </a:p>
          <a:p>
            <a:pPr algn="r">
              <a:defRPr/>
            </a:pPr>
            <a:r>
              <a:rPr lang="uk-UA" b="1" i="1" dirty="0" smtClean="0">
                <a:solidFill>
                  <a:srgbClr val="002060"/>
                </a:solidFill>
              </a:rPr>
              <a:t>Бучацького </a:t>
            </a:r>
            <a:r>
              <a:rPr lang="uk-UA" b="1" i="1" dirty="0" smtClean="0">
                <a:solidFill>
                  <a:srgbClr val="002060"/>
                </a:solidFill>
              </a:rPr>
              <a:t>ліцею</a:t>
            </a:r>
            <a:endParaRPr lang="uk-UA" b="1" i="1" dirty="0" smtClean="0">
              <a:solidFill>
                <a:srgbClr val="00206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Ð ÐµÐ·ÑÐ»ÑÑÐ°Ñ Ð¿Ð¾ÑÑÐºÑ Ð·Ð¾Ð±ÑÐ°Ð¶ÐµÐ½Ñ Ð·Ð° Ð·Ð°Ð¿Ð¸ÑÐ¾Ð¼ &quot;Ð¿ÑÐ¾ÐµÐºÑÐ½Ð° ÑÐµÑÐ½Ð¾Ð»Ð¾Ð³ÑÑ Ð½Ð° ÑÑÐ¾ÐºÐ°Ñ Ð°Ð½Ð³Ð»ÑÐ¹ÑÑÐºÐ¾Ñ Ð¼Ð¾Ð²Ð¸ Ð² Ð¿Ð¾ÑÐ°ÑÐºÐ¾Ð²ÑÐ¹ ÑÐºÐ¾Ð»Ñ&quot;"/>
          <p:cNvPicPr>
            <a:picLocks noChangeAspect="1" noChangeArrowheads="1"/>
          </p:cNvPicPr>
          <p:nvPr/>
        </p:nvPicPr>
        <p:blipFill>
          <a:blip r:embed="rId2"/>
          <a:srcRect/>
          <a:stretch>
            <a:fillRect/>
          </a:stretch>
        </p:blipFill>
        <p:spPr bwMode="auto">
          <a:xfrm>
            <a:off x="928662" y="285728"/>
            <a:ext cx="6977058" cy="5232794"/>
          </a:xfrm>
          <a:prstGeom prst="rect">
            <a:avLst/>
          </a:prstGeom>
          <a:noFill/>
        </p:spPr>
      </p:pic>
      <p:pic>
        <p:nvPicPr>
          <p:cNvPr id="3" name="Picture 2" descr="Ð ÐµÐ·ÑÐ»ÑÑÐ°Ñ Ð¿Ð¾ÑÑÐºÑ Ð·Ð¾Ð±ÑÐ°Ð¶ÐµÐ½Ñ Ð·Ð° Ð·Ð°Ð¿Ð¸ÑÐ¾Ð¼ &quot;super simple songs&quot;">
            <a:hlinkClick r:id="rId3" action="ppaction://hlinkfile"/>
          </p:cNvPr>
          <p:cNvPicPr>
            <a:picLocks noChangeAspect="1" noChangeArrowheads="1"/>
          </p:cNvPicPr>
          <p:nvPr/>
        </p:nvPicPr>
        <p:blipFill>
          <a:blip r:embed="rId4"/>
          <a:srcRect/>
          <a:stretch>
            <a:fillRect/>
          </a:stretch>
        </p:blipFill>
        <p:spPr bwMode="auto">
          <a:xfrm>
            <a:off x="5214942" y="4429132"/>
            <a:ext cx="3571900" cy="2164788"/>
          </a:xfrm>
          <a:prstGeom prst="rect">
            <a:avLst/>
          </a:prstGeom>
          <a:noFill/>
        </p:spPr>
      </p:pic>
      <p:pic>
        <p:nvPicPr>
          <p:cNvPr id="4" name="Рисунок 3" descr="Teach your monster to read">
            <a:hlinkClick r:id="rId5"/>
          </p:cNvPr>
          <p:cNvPicPr/>
          <p:nvPr/>
        </p:nvPicPr>
        <p:blipFill>
          <a:blip r:embed="rId6"/>
          <a:srcRect/>
          <a:stretch>
            <a:fillRect/>
          </a:stretch>
        </p:blipFill>
        <p:spPr bwMode="auto">
          <a:xfrm>
            <a:off x="2214546" y="4643446"/>
            <a:ext cx="2286016" cy="192882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40" name="Picture 4" descr="Ð ÐµÐ·ÑÐ»ÑÑÐ°Ñ Ð¿Ð¾ÑÑÐºÑ Ð·Ð¾Ð±ÑÐ°Ð¶ÐµÐ½Ñ Ð·Ð° Ð·Ð°Ð¿Ð¸ÑÐ¾Ð¼ &quot;ÑÐµÑÐ½Ð¾Ð»Ð¾Ð³ÑÑ ÐºÑÐ¸ÑÐ¸ÑÐ½Ð¾Ð³Ð¾ Ð¼Ð¸ÑÐ»ÐµÐ½Ð½Ñ Ð½Ð° ÑÑÐ¾ÐºÐ°Ñ Ð°Ð½Ð³Ð»ÑÐ¹ÑÑÐºÐ¾Ñ Ð¼Ð¾Ð²Ð¸ Ð² Ð¿Ð¾ÑÐ°ÑÐºÐ¾Ð²ÑÐ¹ ÑÐºÐ¾Ð»Ñ&quot;"/>
          <p:cNvPicPr>
            <a:picLocks noChangeAspect="1" noChangeArrowheads="1"/>
          </p:cNvPicPr>
          <p:nvPr/>
        </p:nvPicPr>
        <p:blipFill>
          <a:blip r:embed="rId2"/>
          <a:srcRect/>
          <a:stretch>
            <a:fillRect/>
          </a:stretch>
        </p:blipFill>
        <p:spPr bwMode="auto">
          <a:xfrm>
            <a:off x="2000232" y="285728"/>
            <a:ext cx="6863990" cy="5143536"/>
          </a:xfrm>
          <a:prstGeom prst="rect">
            <a:avLst/>
          </a:prstGeom>
          <a:noFill/>
        </p:spPr>
      </p:pic>
      <p:pic>
        <p:nvPicPr>
          <p:cNvPr id="4" name="Picture 1">
            <a:hlinkClick r:id="rId3" action="ppaction://hlinkfile"/>
          </p:cNvPr>
          <p:cNvPicPr>
            <a:picLocks noChangeAspect="1" noChangeArrowheads="1"/>
          </p:cNvPicPr>
          <p:nvPr/>
        </p:nvPicPr>
        <p:blipFill>
          <a:blip r:embed="rId4" cstate="print"/>
          <a:srcRect/>
          <a:stretch>
            <a:fillRect/>
          </a:stretch>
        </p:blipFill>
        <p:spPr bwMode="auto">
          <a:xfrm>
            <a:off x="285720" y="3286124"/>
            <a:ext cx="2214578" cy="339108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https://cf.ppt-online.org/files/slide/g/GoZcMyBTEIxb74DOWHz6PqSvVLu8X2saUKwJkr/slide-6.jpg"/>
          <p:cNvPicPr>
            <a:picLocks noChangeAspect="1" noChangeArrowheads="1"/>
          </p:cNvPicPr>
          <p:nvPr/>
        </p:nvPicPr>
        <p:blipFill>
          <a:blip r:embed="rId2"/>
          <a:srcRect/>
          <a:stretch>
            <a:fillRect/>
          </a:stretch>
        </p:blipFill>
        <p:spPr bwMode="auto">
          <a:xfrm>
            <a:off x="642910" y="285728"/>
            <a:ext cx="8001056" cy="4786346"/>
          </a:xfrm>
          <a:prstGeom prst="rect">
            <a:avLst/>
          </a:prstGeom>
          <a:noFill/>
        </p:spPr>
      </p:pic>
      <p:pic>
        <p:nvPicPr>
          <p:cNvPr id="4" name="Picture 4">
            <a:hlinkClick r:id="rId3" action="ppaction://hlinkfile"/>
          </p:cNvPr>
          <p:cNvPicPr>
            <a:picLocks noChangeAspect="1" noChangeArrowheads="1"/>
          </p:cNvPicPr>
          <p:nvPr/>
        </p:nvPicPr>
        <p:blipFill>
          <a:blip r:embed="rId4" cstate="print"/>
          <a:srcRect/>
          <a:stretch>
            <a:fillRect/>
          </a:stretch>
        </p:blipFill>
        <p:spPr bwMode="auto">
          <a:xfrm>
            <a:off x="3643306" y="4295424"/>
            <a:ext cx="4214842" cy="237789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274638"/>
            <a:ext cx="8329642" cy="1939916"/>
          </a:xfrm>
        </p:spPr>
        <p:txBody>
          <a:bodyPr>
            <a:normAutofit/>
          </a:bodyPr>
          <a:lstStyle/>
          <a:p>
            <a:pPr algn="l"/>
            <a:r>
              <a:rPr lang="ru-RU" sz="1800" dirty="0"/>
              <a:t>Основним підхідом до вивчення іноземної </a:t>
            </a:r>
            <a:r>
              <a:rPr lang="ru-RU" sz="1800" dirty="0" err="1"/>
              <a:t>мови</a:t>
            </a:r>
            <a:r>
              <a:rPr lang="ru-RU" sz="1800" dirty="0"/>
              <a:t> </a:t>
            </a:r>
            <a:r>
              <a:rPr lang="ru-RU" sz="1800" dirty="0" smtClean="0"/>
              <a:t>в </a:t>
            </a:r>
            <a:r>
              <a:rPr lang="ru-RU" sz="1800" dirty="0" err="1" smtClean="0"/>
              <a:t>умовах</a:t>
            </a:r>
            <a:r>
              <a:rPr lang="ru-RU" sz="1800" dirty="0" smtClean="0"/>
              <a:t> </a:t>
            </a:r>
            <a:r>
              <a:rPr lang="ru-RU" sz="1800" dirty="0" err="1" smtClean="0"/>
              <a:t>Нової</a:t>
            </a:r>
            <a:r>
              <a:rPr lang="ru-RU" sz="1800" dirty="0" smtClean="0"/>
              <a:t> </a:t>
            </a:r>
            <a:r>
              <a:rPr lang="ru-RU" sz="1800" dirty="0" err="1" smtClean="0"/>
              <a:t>української</a:t>
            </a:r>
            <a:r>
              <a:rPr lang="ru-RU" sz="1800" dirty="0" smtClean="0"/>
              <a:t> </a:t>
            </a:r>
            <a:r>
              <a:rPr lang="ru-RU" sz="1800" dirty="0" err="1" smtClean="0"/>
              <a:t>школи</a:t>
            </a:r>
            <a:r>
              <a:rPr lang="ru-RU" sz="1800" dirty="0" smtClean="0"/>
              <a:t> </a:t>
            </a:r>
            <a:r>
              <a:rPr lang="ru-RU" sz="1800"/>
              <a:t>є </a:t>
            </a:r>
            <a:r>
              <a:rPr lang="ru-RU" sz="1800" smtClean="0"/>
              <a:t/>
            </a:r>
            <a:br>
              <a:rPr lang="ru-RU" sz="1800" smtClean="0"/>
            </a:br>
            <a:r>
              <a:rPr lang="ru-RU" sz="1800" b="1" smtClean="0"/>
              <a:t>комунікативно-ігровий </a:t>
            </a:r>
            <a:r>
              <a:rPr lang="ru-RU" sz="1800" b="1" dirty="0"/>
              <a:t>метод навчання</a:t>
            </a:r>
            <a:r>
              <a:rPr lang="ru-RU" sz="1800" b="1" dirty="0" smtClean="0"/>
              <a:t>.</a:t>
            </a:r>
            <a:br>
              <a:rPr lang="ru-RU" sz="1800" b="1" dirty="0" smtClean="0"/>
            </a:br>
            <a:r>
              <a:rPr lang="ru-RU" sz="1800" b="1" dirty="0" smtClean="0"/>
              <a:t> </a:t>
            </a:r>
            <a:r>
              <a:rPr lang="ru-RU" dirty="0"/>
              <a:t/>
            </a:r>
            <a:br>
              <a:rPr lang="ru-RU" dirty="0"/>
            </a:br>
            <a:endParaRPr lang="ru-RU" dirty="0"/>
          </a:p>
        </p:txBody>
      </p:sp>
      <p:pic>
        <p:nvPicPr>
          <p:cNvPr id="23554" name="Picture 2" descr="Ð ÐµÐ·ÑÐ»ÑÑÐ°Ñ Ð¿Ð¾ÑÑÐºÑ Ð·Ð¾Ð±ÑÐ°Ð¶ÐµÐ½Ñ Ð·Ð° Ð·Ð°Ð¿Ð¸ÑÐ¾Ð¼ &quot;ÐºÐ»Ð°ÑÐ¸ÑÑÐºÐ°ÑÑÑ ÑÐ³Ð¾Ñ Ð½Ð° ÑÑÐ¾ÐºÐ°Ñ Ð°Ð½Ð³Ð»ÑÐ¹ÑÑÐºÐ¾Ñ Ð¼Ð¾Ð²Ð¸&quot;"/>
          <p:cNvPicPr>
            <a:picLocks noChangeAspect="1" noChangeArrowheads="1"/>
          </p:cNvPicPr>
          <p:nvPr/>
        </p:nvPicPr>
        <p:blipFill>
          <a:blip r:embed="rId2"/>
          <a:srcRect/>
          <a:stretch>
            <a:fillRect/>
          </a:stretch>
        </p:blipFill>
        <p:spPr bwMode="auto">
          <a:xfrm>
            <a:off x="214282" y="1214422"/>
            <a:ext cx="6500826" cy="5101943"/>
          </a:xfrm>
          <a:prstGeom prst="rect">
            <a:avLst/>
          </a:prstGeom>
          <a:noFill/>
        </p:spPr>
      </p:pic>
      <p:pic>
        <p:nvPicPr>
          <p:cNvPr id="5" name="Рисунок 4" descr="IMG-b1e3917572412bc7b9576f1adc970bce-V.jpg">
            <a:hlinkClick r:id="rId3" action="ppaction://hlinkfile"/>
          </p:cNvPr>
          <p:cNvPicPr>
            <a:picLocks noChangeAspect="1"/>
          </p:cNvPicPr>
          <p:nvPr/>
        </p:nvPicPr>
        <p:blipFill>
          <a:blip r:embed="rId4"/>
          <a:stretch>
            <a:fillRect/>
          </a:stretch>
        </p:blipFill>
        <p:spPr>
          <a:xfrm>
            <a:off x="6715140" y="2071678"/>
            <a:ext cx="2303876" cy="3071834"/>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54" name="Picture 14" descr="Ð ÐµÐ·ÑÐ»ÑÑÐ°Ñ Ð¿Ð¾ÑÑÐºÑ Ð·Ð¾Ð±ÑÐ°Ð¶ÐµÐ½Ñ Ð·Ð° Ð·Ð°Ð¿Ð¸ÑÐ¾Ð¼ &quot;oxford family and friends&quot;"/>
          <p:cNvPicPr>
            <a:picLocks noChangeAspect="1" noChangeArrowheads="1"/>
          </p:cNvPicPr>
          <p:nvPr/>
        </p:nvPicPr>
        <p:blipFill>
          <a:blip r:embed="rId2"/>
          <a:srcRect/>
          <a:stretch>
            <a:fillRect/>
          </a:stretch>
        </p:blipFill>
        <p:spPr bwMode="auto">
          <a:xfrm>
            <a:off x="4643438" y="3786190"/>
            <a:ext cx="2214578" cy="2214578"/>
          </a:xfrm>
          <a:prstGeom prst="rect">
            <a:avLst/>
          </a:prstGeom>
          <a:noFill/>
        </p:spPr>
      </p:pic>
      <p:sp>
        <p:nvSpPr>
          <p:cNvPr id="2" name="Заголовок 1"/>
          <p:cNvSpPr>
            <a:spLocks noGrp="1"/>
          </p:cNvSpPr>
          <p:nvPr>
            <p:ph type="title"/>
          </p:nvPr>
        </p:nvSpPr>
        <p:spPr>
          <a:xfrm>
            <a:off x="357158" y="274638"/>
            <a:ext cx="8329642" cy="3082924"/>
          </a:xfrm>
        </p:spPr>
        <p:txBody>
          <a:bodyPr>
            <a:normAutofit fontScale="90000"/>
          </a:bodyPr>
          <a:lstStyle/>
          <a:p>
            <a:pPr algn="l"/>
            <a:r>
              <a:rPr lang="ru-RU" sz="1800" b="1" dirty="0"/>
              <a:t>Якими повинні бути підручники </a:t>
            </a:r>
            <a:r>
              <a:rPr lang="ru-RU" sz="1800" b="1" dirty="0" smtClean="0"/>
              <a:t>у початковій школі?</a:t>
            </a:r>
            <a:r>
              <a:rPr lang="ru-RU" sz="1800" dirty="0"/>
              <a:t/>
            </a:r>
            <a:br>
              <a:rPr lang="ru-RU" sz="1800" dirty="0"/>
            </a:br>
            <a:r>
              <a:rPr lang="ru-RU" sz="1800" dirty="0"/>
              <a:t>У початковій школі важливо зацікавити учнів вивченням іноземної мов, викликати в них позитивне ставлення до предмета, вмотивовувати необхідність і значущість володіння іноземною мовою як неповторним засобом міжкультурного спілкування</a:t>
            </a:r>
            <a:r>
              <a:rPr lang="ru-RU" sz="1800" dirty="0" smtClean="0"/>
              <a:t>.</a:t>
            </a:r>
            <a:br>
              <a:rPr lang="ru-RU" sz="1800" dirty="0" smtClean="0"/>
            </a:br>
            <a:r>
              <a:rPr lang="ru-RU" sz="1800" dirty="0" smtClean="0"/>
              <a:t/>
            </a:r>
            <a:br>
              <a:rPr lang="ru-RU" sz="1800" dirty="0" smtClean="0"/>
            </a:br>
            <a:r>
              <a:rPr lang="ru-RU" sz="1800" dirty="0" smtClean="0"/>
              <a:t>Підручники, як основні носії змісту навчання повинні сприяти вихованню комунікативних потреб у пізнанні інших країн і народів, у пошуку друзів не тільки для спілкування, а й для розв’язання певних проблем власної життєдіяльності. Комунікативна, освітня, виховна і розвивальна цілі оволодіння змістом реалізуються через навчальні тексти й діалоги як основні мовленнєві одиниці.</a:t>
            </a:r>
            <a:r>
              <a:rPr lang="ru-RU" dirty="0"/>
              <a:t/>
            </a:r>
            <a:br>
              <a:rPr lang="ru-RU" dirty="0"/>
            </a:br>
            <a:endParaRPr lang="ru-RU" dirty="0"/>
          </a:p>
        </p:txBody>
      </p:sp>
      <p:pic>
        <p:nvPicPr>
          <p:cNvPr id="26628" name="Picture 4" descr="Ð ÐµÐ·ÑÐ»ÑÑÐ°Ñ Ð¿Ð¾ÑÑÐºÑ Ð·Ð¾Ð±ÑÐ°Ð¶ÐµÐ½Ñ Ð·Ð° Ð·Ð°Ð¿Ð¸ÑÐ¾Ð¼ &quot;oxford family and friends starter&quot;"/>
          <p:cNvPicPr>
            <a:picLocks noChangeAspect="1" noChangeArrowheads="1"/>
          </p:cNvPicPr>
          <p:nvPr/>
        </p:nvPicPr>
        <p:blipFill>
          <a:blip r:embed="rId3"/>
          <a:srcRect/>
          <a:stretch>
            <a:fillRect/>
          </a:stretch>
        </p:blipFill>
        <p:spPr bwMode="auto">
          <a:xfrm>
            <a:off x="6572264" y="3786190"/>
            <a:ext cx="1785950" cy="2249308"/>
          </a:xfrm>
          <a:prstGeom prst="rect">
            <a:avLst/>
          </a:prstGeom>
          <a:noFill/>
        </p:spPr>
      </p:pic>
      <p:sp>
        <p:nvSpPr>
          <p:cNvPr id="10246" name="AutoShape 6" descr="Ð ÐµÐ·ÑÐ»ÑÑÐ°Ñ Ð¿Ð¾ÑÑÐºÑ Ð·Ð¾Ð±ÑÐ°Ð¶ÐµÐ½Ñ Ð·Ð° Ð·Ð°Ð¿Ð¸ÑÐ¾Ð¼ &quot;oxford family and friends&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248" name="AutoShape 8" descr="Ð ÐµÐ·ÑÐ»ÑÑÐ°Ñ Ð¿Ð¾ÑÑÐºÑ Ð·Ð¾Ð±ÑÐ°Ð¶ÐµÐ½Ñ Ð·Ð° Ð·Ð°Ð¿Ð¸ÑÐ¾Ð¼ &quot;oxford family and friends&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250" name="AutoShape 10" descr="Ð ÐµÐ·ÑÐ»ÑÑÐ°Ñ Ð¿Ð¾ÑÑÐºÑ Ð·Ð¾Ð±ÑÐ°Ð¶ÐµÐ½Ñ Ð·Ð° Ð·Ð°Ð¿Ð¸ÑÐ¾Ð¼ &quot;oxford family and friends&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0252" name="Picture 12" descr="ÐÐ¾Ð²âÑÐ·Ð°Ð½Ðµ Ð·Ð¾Ð±ÑÐ°Ð¶ÐµÐ½Ð½Ñ"/>
          <p:cNvPicPr>
            <a:picLocks noChangeAspect="1" noChangeArrowheads="1"/>
          </p:cNvPicPr>
          <p:nvPr/>
        </p:nvPicPr>
        <p:blipFill>
          <a:blip r:embed="rId4"/>
          <a:srcRect/>
          <a:stretch>
            <a:fillRect/>
          </a:stretch>
        </p:blipFill>
        <p:spPr bwMode="auto">
          <a:xfrm>
            <a:off x="214282" y="3786190"/>
            <a:ext cx="4797890" cy="2252669"/>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00" name="Picture 4" descr="ÐÐ¾Ð²âÑÐ·Ð°Ð½Ðµ Ð·Ð¾Ð±ÑÐ°Ð¶ÐµÐ½Ð½Ñ"/>
          <p:cNvPicPr>
            <a:picLocks noChangeAspect="1" noChangeArrowheads="1"/>
          </p:cNvPicPr>
          <p:nvPr/>
        </p:nvPicPr>
        <p:blipFill>
          <a:blip r:embed="rId2"/>
          <a:srcRect/>
          <a:stretch>
            <a:fillRect/>
          </a:stretch>
        </p:blipFill>
        <p:spPr bwMode="auto">
          <a:xfrm>
            <a:off x="214282" y="214290"/>
            <a:ext cx="6786610" cy="5143536"/>
          </a:xfrm>
          <a:prstGeom prst="rect">
            <a:avLst/>
          </a:prstGeom>
          <a:noFill/>
        </p:spPr>
      </p:pic>
      <p:pic>
        <p:nvPicPr>
          <p:cNvPr id="3" name="Picture 4" descr="Ð ÐµÐ·ÑÐ»ÑÑÐ°Ñ Ð¿Ð¾ÑÑÐºÑ Ð·Ð¾Ð±ÑÐ°Ð¶ÐµÐ½Ñ Ð·Ð° Ð·Ð°Ð¿Ð¸ÑÐ¾Ð¼ &quot;1-Ð² ÐºÐ»Ð°Ñ ÑÐºÐ¾Ð»Ð° Ð¼Ð°ÐºÐ¾Ð²ÐµÑ&quot;"/>
          <p:cNvPicPr>
            <a:picLocks noChangeAspect="1" noChangeArrowheads="1"/>
          </p:cNvPicPr>
          <p:nvPr/>
        </p:nvPicPr>
        <p:blipFill>
          <a:blip r:embed="rId3" cstate="print"/>
          <a:srcRect/>
          <a:stretch>
            <a:fillRect/>
          </a:stretch>
        </p:blipFill>
        <p:spPr bwMode="auto">
          <a:xfrm>
            <a:off x="5786446" y="2928934"/>
            <a:ext cx="3238523" cy="2428892"/>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429652" y="274638"/>
            <a:ext cx="257148" cy="439718"/>
          </a:xfrm>
        </p:spPr>
        <p:txBody>
          <a:bodyPr>
            <a:normAutofit fontScale="90000"/>
          </a:bodyPr>
          <a:lstStyle/>
          <a:p>
            <a:pPr algn="l"/>
            <a:r>
              <a:rPr lang="ru-RU" sz="1800" dirty="0" smtClean="0"/>
              <a:t/>
            </a:r>
            <a:br>
              <a:rPr lang="ru-RU" sz="1800" dirty="0" smtClean="0"/>
            </a:br>
            <a:r>
              <a:rPr lang="ru-RU" dirty="0" smtClean="0"/>
              <a:t/>
            </a:r>
            <a:br>
              <a:rPr lang="ru-RU" dirty="0" smtClean="0"/>
            </a:br>
            <a:endParaRPr lang="ru-RU" dirty="0"/>
          </a:p>
        </p:txBody>
      </p:sp>
      <p:pic>
        <p:nvPicPr>
          <p:cNvPr id="24578" name="Picture 2" descr="Ð ÐµÐ·ÑÐ»ÑÑÐ°Ñ Ð¿Ð¾ÑÑÐºÑ Ð·Ð¾Ð±ÑÐ°Ð¶ÐµÐ½Ñ Ð·Ð° Ð·Ð°Ð¿Ð¸ÑÐ¾Ð¼ &quot;Ð²Ð¸ÐºÐ¾ÑÐ¸ÑÑÐ°Ð½Ð½Ñ lego Ð½Ð° ÑÑÐ¾ÐºÐ°Ñ Ð°Ð½Ð³Ð»ÑÐ¹ÑÑÐºÐ¾Ñ Ð¼Ð¾Ð²Ð¸&quot;">
            <a:hlinkClick r:id="rId2" action="ppaction://hlinkfile"/>
          </p:cNvPr>
          <p:cNvPicPr>
            <a:picLocks noChangeAspect="1" noChangeArrowheads="1"/>
          </p:cNvPicPr>
          <p:nvPr/>
        </p:nvPicPr>
        <p:blipFill>
          <a:blip r:embed="rId3" cstate="print"/>
          <a:srcRect/>
          <a:stretch>
            <a:fillRect/>
          </a:stretch>
        </p:blipFill>
        <p:spPr bwMode="auto">
          <a:xfrm>
            <a:off x="571182" y="1031338"/>
            <a:ext cx="7889250" cy="4125854"/>
          </a:xfrm>
          <a:prstGeom prst="rect">
            <a:avLst/>
          </a:prstGeom>
          <a:noFill/>
        </p:spPr>
      </p:pic>
      <p:pic>
        <p:nvPicPr>
          <p:cNvPr id="8" name="Picture 3" descr="C:\Users\Pampuh\Desktop\English week\DSC_0280.JPG"/>
          <p:cNvPicPr>
            <a:picLocks noChangeAspect="1" noChangeArrowheads="1"/>
          </p:cNvPicPr>
          <p:nvPr/>
        </p:nvPicPr>
        <p:blipFill>
          <a:blip r:embed="rId4" cstate="print"/>
          <a:srcRect/>
          <a:stretch>
            <a:fillRect/>
          </a:stretch>
        </p:blipFill>
        <p:spPr bwMode="auto">
          <a:xfrm>
            <a:off x="-21860060" y="-11483206"/>
            <a:ext cx="2879866" cy="1624737"/>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Рисунок 10" descr="Lego letters">
            <a:hlinkClick r:id="rId2"/>
          </p:cNvPr>
          <p:cNvPicPr>
            <a:picLocks noChangeAspect="1" noChangeArrowheads="1"/>
          </p:cNvPicPr>
          <p:nvPr/>
        </p:nvPicPr>
        <p:blipFill>
          <a:blip r:embed="rId3"/>
          <a:srcRect/>
          <a:stretch>
            <a:fillRect/>
          </a:stretch>
        </p:blipFill>
        <p:spPr bwMode="auto">
          <a:xfrm>
            <a:off x="5643570" y="1142984"/>
            <a:ext cx="2285996" cy="1523997"/>
          </a:xfrm>
          <a:prstGeom prst="rect">
            <a:avLst/>
          </a:prstGeom>
          <a:noFill/>
        </p:spPr>
      </p:pic>
      <p:pic>
        <p:nvPicPr>
          <p:cNvPr id="33793" name="Рисунок 11" descr="Lego words">
            <a:hlinkClick r:id="rId4"/>
          </p:cNvPr>
          <p:cNvPicPr>
            <a:picLocks noChangeAspect="1" noChangeArrowheads="1"/>
          </p:cNvPicPr>
          <p:nvPr/>
        </p:nvPicPr>
        <p:blipFill>
          <a:blip r:embed="rId5"/>
          <a:srcRect/>
          <a:stretch>
            <a:fillRect/>
          </a:stretch>
        </p:blipFill>
        <p:spPr bwMode="auto">
          <a:xfrm>
            <a:off x="6858016" y="3286124"/>
            <a:ext cx="2101118" cy="1785950"/>
          </a:xfrm>
          <a:prstGeom prst="rect">
            <a:avLst/>
          </a:prstGeom>
          <a:noFill/>
        </p:spPr>
      </p:pic>
      <p:sp>
        <p:nvSpPr>
          <p:cNvPr id="33795" name="Rectangle 3"/>
          <p:cNvSpPr>
            <a:spLocks noChangeArrowheads="1"/>
          </p:cNvSpPr>
          <p:nvPr/>
        </p:nvSpPr>
        <p:spPr bwMode="auto">
          <a:xfrm>
            <a:off x="0" y="428605"/>
            <a:ext cx="8286776" cy="1013657"/>
          </a:xfrm>
          <a:prstGeom prst="rect">
            <a:avLst/>
          </a:prstGeom>
          <a:solidFill>
            <a:srgbClr val="FFFFFF"/>
          </a:solidFill>
          <a:ln w="9525">
            <a:noFill/>
            <a:miter lim="800000"/>
            <a:headEnd/>
            <a:tailEnd/>
          </a:ln>
          <a:effectLst/>
        </p:spPr>
        <p:txBody>
          <a:bodyPr vert="horz" wrap="square" lIns="91440" tIns="45720" rIns="91440" bIns="257094"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333333"/>
                </a:solidFill>
                <a:effectLst/>
                <a:latin typeface="PT Sans"/>
                <a:ea typeface="Times New Roman" pitchFamily="18" charset="0"/>
                <a:cs typeface="Arial" pitchFamily="34" charset="0"/>
              </a:rPr>
              <a:t>1. Наклеївши на кожну частину конструктора англійські літери, ви можете повторювати з дитиною алфавіт: дитина з’єднує великі літери з маленькими.</a:t>
            </a:r>
            <a:endParaRPr kumimoji="0" lang="ru-RU"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3796" name="Rectangle 4"/>
          <p:cNvSpPr>
            <a:spLocks noChangeArrowheads="1"/>
          </p:cNvSpPr>
          <p:nvPr/>
        </p:nvSpPr>
        <p:spPr bwMode="auto">
          <a:xfrm>
            <a:off x="0" y="2362200"/>
            <a:ext cx="9144000" cy="738664"/>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333333"/>
                </a:solidFill>
                <a:effectLst/>
                <a:latin typeface="PT Sans"/>
                <a:ea typeface="Times New Roman" pitchFamily="18" charset="0"/>
                <a:cs typeface="Arial" pitchFamily="34" charset="0"/>
              </a:rPr>
              <a:t>2. Використовуючи ті самі літери алфавіту, ви можете повторювати з дитиною відомі їй слова: ви називаєте певне слово, а дитині слід його скласти з конструктора. Також, дитина може підібрати і скласти правильне слово до певної картинки.</a:t>
            </a:r>
            <a:endParaRPr kumimoji="0" lang="ru-RU"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33797" name="Rectangle 5"/>
          <p:cNvSpPr>
            <a:spLocks noChangeArrowheads="1"/>
          </p:cNvSpPr>
          <p:nvPr/>
        </p:nvSpPr>
        <p:spPr bwMode="auto">
          <a:xfrm>
            <a:off x="0" y="3857628"/>
            <a:ext cx="5139997" cy="692497"/>
          </a:xfrm>
          <a:prstGeom prst="rect">
            <a:avLst/>
          </a:prstGeom>
          <a:solidFill>
            <a:srgbClr val="FFFFFF"/>
          </a:solid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100" b="0" i="0" u="none" strike="noStrike" cap="none" normalizeH="0" baseline="0" dirty="0" smtClean="0">
              <a:ln>
                <a:noFill/>
              </a:ln>
              <a:solidFill>
                <a:srgbClr val="333333"/>
              </a:solidFill>
              <a:effectLst/>
              <a:latin typeface="PT Sans"/>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333333"/>
                </a:solidFill>
                <a:effectLst/>
                <a:latin typeface="PT Sans"/>
                <a:ea typeface="Times New Roman" pitchFamily="18" charset="0"/>
                <a:cs typeface="Arial" pitchFamily="34" charset="0"/>
              </a:rPr>
              <a:t>3. Пишемо або клеїмо слова, які відомі вашій дитині.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333333"/>
                </a:solidFill>
                <a:effectLst/>
                <a:latin typeface="PT Sans"/>
                <a:ea typeface="Times New Roman" pitchFamily="18" charset="0"/>
                <a:cs typeface="Arial" pitchFamily="34" charset="0"/>
              </a:rPr>
              <a:t>З ними їй слід скласти речення або й навіть цілу розповідь!</a:t>
            </a:r>
            <a:endParaRPr kumimoji="0" lang="ru-RU" sz="1400" b="0" i="0" u="none" strike="noStrike" cap="none" normalizeH="0" baseline="0" dirty="0" smtClean="0">
              <a:ln>
                <a:noFill/>
              </a:ln>
              <a:solidFill>
                <a:schemeClr val="tx1"/>
              </a:solidFill>
              <a:effectLst/>
              <a:latin typeface="Arial" pitchFamily="34" charset="0"/>
              <a:cs typeface="Arial" pitchFamily="34" charset="0"/>
            </a:endParaRPr>
          </a:p>
        </p:txBody>
      </p:sp>
      <p:pic>
        <p:nvPicPr>
          <p:cNvPr id="7" name="Рисунок 6" descr="Lego sentences">
            <a:hlinkClick r:id="rId6"/>
          </p:cNvPr>
          <p:cNvPicPr/>
          <p:nvPr/>
        </p:nvPicPr>
        <p:blipFill>
          <a:blip r:embed="rId7"/>
          <a:srcRect/>
          <a:stretch>
            <a:fillRect/>
          </a:stretch>
        </p:blipFill>
        <p:spPr bwMode="auto">
          <a:xfrm>
            <a:off x="4357686" y="4786322"/>
            <a:ext cx="2428892" cy="192882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274638"/>
            <a:ext cx="8258204" cy="1939916"/>
          </a:xfrm>
        </p:spPr>
        <p:txBody>
          <a:bodyPr>
            <a:normAutofit/>
          </a:bodyPr>
          <a:lstStyle/>
          <a:p>
            <a:pPr algn="l"/>
            <a:r>
              <a:rPr lang="ru-RU" dirty="0"/>
              <a:t/>
            </a:r>
            <a:br>
              <a:rPr lang="ru-RU" dirty="0"/>
            </a:br>
            <a:endParaRPr lang="ru-RU" dirty="0"/>
          </a:p>
        </p:txBody>
      </p:sp>
      <p:pic>
        <p:nvPicPr>
          <p:cNvPr id="3" name="Рисунок 2" descr="https://i1.wp.com/redcab.in.ua/wp-content/uploads/2014/04/post_b_and_d.jpg?fit=620%2C280"/>
          <p:cNvPicPr/>
          <p:nvPr/>
        </p:nvPicPr>
        <p:blipFill>
          <a:blip r:embed="rId2"/>
          <a:srcRect/>
          <a:stretch>
            <a:fillRect/>
          </a:stretch>
        </p:blipFill>
        <p:spPr bwMode="auto">
          <a:xfrm>
            <a:off x="357158" y="285728"/>
            <a:ext cx="2809874" cy="1404938"/>
          </a:xfrm>
          <a:prstGeom prst="rect">
            <a:avLst/>
          </a:prstGeom>
          <a:noFill/>
          <a:ln w="9525">
            <a:noFill/>
            <a:miter lim="800000"/>
            <a:headEnd/>
            <a:tailEnd/>
          </a:ln>
        </p:spPr>
      </p:pic>
      <p:sp>
        <p:nvSpPr>
          <p:cNvPr id="22529" name="Rectangle 1"/>
          <p:cNvSpPr>
            <a:spLocks noChangeArrowheads="1"/>
          </p:cNvSpPr>
          <p:nvPr/>
        </p:nvSpPr>
        <p:spPr bwMode="auto">
          <a:xfrm>
            <a:off x="0" y="0"/>
            <a:ext cx="5841664" cy="229293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228600" marR="0" lvl="0" indent="-228600" algn="l" defTabSz="914400" rtl="0" eaLnBrk="1" fontAlgn="base" latinLnBrk="0" hangingPunct="1">
              <a:lnSpc>
                <a:spcPct val="100000"/>
              </a:lnSpc>
              <a:spcBef>
                <a:spcPct val="0"/>
              </a:spcBef>
              <a:spcAft>
                <a:spcPct val="0"/>
              </a:spcAft>
              <a:buClrTx/>
              <a:buSzTx/>
              <a:buFontTx/>
              <a:buAutoNum type="arabicPeriod"/>
              <a:tabLst/>
            </a:pPr>
            <a:endParaRPr kumimoji="0" lang="ru-RU" sz="1100" b="0" i="0" u="none" strike="noStrike" cap="none" normalizeH="0" baseline="0" dirty="0" smtClean="0">
              <a:ln>
                <a:noFill/>
              </a:ln>
              <a:solidFill>
                <a:srgbClr val="333333"/>
              </a:solidFill>
              <a:effectLst/>
              <a:latin typeface="PT Sans"/>
              <a:ea typeface="Times New Roman" pitchFamily="18" charset="0"/>
              <a:cs typeface="Times New Roman" pitchFamily="18" charset="0"/>
            </a:endParaRPr>
          </a:p>
          <a:p>
            <a:pPr marL="228600" marR="0" lvl="0" indent="-228600" algn="l" defTabSz="914400" rtl="0" eaLnBrk="1" fontAlgn="base" latinLnBrk="0" hangingPunct="1">
              <a:lnSpc>
                <a:spcPct val="100000"/>
              </a:lnSpc>
              <a:spcBef>
                <a:spcPct val="0"/>
              </a:spcBef>
              <a:spcAft>
                <a:spcPct val="0"/>
              </a:spcAft>
              <a:buClrTx/>
              <a:buSzTx/>
              <a:buFontTx/>
              <a:buAutoNum type="arabicPeriod"/>
              <a:tabLst/>
            </a:pPr>
            <a:endParaRPr lang="ru-RU" sz="1100" dirty="0">
              <a:solidFill>
                <a:srgbClr val="333333"/>
              </a:solidFill>
              <a:latin typeface="PT Sans"/>
              <a:ea typeface="Times New Roman" pitchFamily="18" charset="0"/>
              <a:cs typeface="Times New Roman" pitchFamily="18" charset="0"/>
            </a:endParaRPr>
          </a:p>
          <a:p>
            <a:pPr marL="228600" marR="0" lvl="0" indent="-228600" algn="l" defTabSz="914400" rtl="0" eaLnBrk="1" fontAlgn="base" latinLnBrk="0" hangingPunct="1">
              <a:lnSpc>
                <a:spcPct val="100000"/>
              </a:lnSpc>
              <a:spcBef>
                <a:spcPct val="0"/>
              </a:spcBef>
              <a:spcAft>
                <a:spcPct val="0"/>
              </a:spcAft>
              <a:buClrTx/>
              <a:buSzTx/>
              <a:buFontTx/>
              <a:buAutoNum type="arabicPeriod"/>
              <a:tabLst/>
            </a:pPr>
            <a:endParaRPr kumimoji="0" lang="ru-RU" sz="1100" b="0" i="0" u="none" strike="noStrike" cap="none" normalizeH="0" baseline="0" dirty="0" smtClean="0">
              <a:ln>
                <a:noFill/>
              </a:ln>
              <a:solidFill>
                <a:srgbClr val="333333"/>
              </a:solidFill>
              <a:effectLst/>
              <a:latin typeface="PT Sans"/>
              <a:ea typeface="Times New Roman" pitchFamily="18" charset="0"/>
              <a:cs typeface="Times New Roman" pitchFamily="18" charset="0"/>
            </a:endParaRPr>
          </a:p>
          <a:p>
            <a:pPr marL="228600" marR="0" lvl="0" indent="-228600" algn="l" defTabSz="914400" rtl="0" eaLnBrk="1" fontAlgn="base" latinLnBrk="0" hangingPunct="1">
              <a:lnSpc>
                <a:spcPct val="100000"/>
              </a:lnSpc>
              <a:spcBef>
                <a:spcPct val="0"/>
              </a:spcBef>
              <a:spcAft>
                <a:spcPct val="0"/>
              </a:spcAft>
              <a:buClrTx/>
              <a:buSzTx/>
              <a:buFontTx/>
              <a:buAutoNum type="arabicPeriod"/>
              <a:tabLst/>
            </a:pPr>
            <a:endParaRPr lang="ru-RU" sz="1100" dirty="0">
              <a:solidFill>
                <a:srgbClr val="333333"/>
              </a:solidFill>
              <a:latin typeface="PT Sans"/>
              <a:ea typeface="Times New Roman" pitchFamily="18" charset="0"/>
              <a:cs typeface="Times New Roman" pitchFamily="18" charset="0"/>
            </a:endParaRPr>
          </a:p>
          <a:p>
            <a:pPr marL="228600" marR="0" lvl="0" indent="-228600" algn="l" defTabSz="914400" rtl="0" eaLnBrk="1" fontAlgn="base" latinLnBrk="0" hangingPunct="1">
              <a:lnSpc>
                <a:spcPct val="100000"/>
              </a:lnSpc>
              <a:spcBef>
                <a:spcPct val="0"/>
              </a:spcBef>
              <a:spcAft>
                <a:spcPct val="0"/>
              </a:spcAft>
              <a:buClrTx/>
              <a:buSzTx/>
              <a:buFontTx/>
              <a:buAutoNum type="arabicPeriod"/>
              <a:tabLst/>
            </a:pPr>
            <a:endParaRPr kumimoji="0" lang="ru-RU" sz="1100" b="0" i="0" u="none" strike="noStrike" cap="none" normalizeH="0" baseline="0" dirty="0" smtClean="0">
              <a:ln>
                <a:noFill/>
              </a:ln>
              <a:solidFill>
                <a:srgbClr val="333333"/>
              </a:solidFill>
              <a:effectLst/>
              <a:latin typeface="PT Sans"/>
              <a:ea typeface="Times New Roman" pitchFamily="18" charset="0"/>
              <a:cs typeface="Times New Roman" pitchFamily="18" charset="0"/>
            </a:endParaRPr>
          </a:p>
          <a:p>
            <a:pPr marL="228600" marR="0" lvl="0" indent="-228600" algn="l" defTabSz="914400" rtl="0" eaLnBrk="1" fontAlgn="base" latinLnBrk="0" hangingPunct="1">
              <a:lnSpc>
                <a:spcPct val="100000"/>
              </a:lnSpc>
              <a:spcBef>
                <a:spcPct val="0"/>
              </a:spcBef>
              <a:spcAft>
                <a:spcPct val="0"/>
              </a:spcAft>
              <a:buClrTx/>
              <a:buSzTx/>
              <a:buFontTx/>
              <a:buAutoNum type="arabicPeriod"/>
              <a:tabLst/>
            </a:pPr>
            <a:endParaRPr lang="ru-RU" sz="1100" dirty="0">
              <a:solidFill>
                <a:srgbClr val="333333"/>
              </a:solidFill>
              <a:latin typeface="PT Sans"/>
              <a:ea typeface="Times New Roman" pitchFamily="18" charset="0"/>
              <a:cs typeface="Times New Roman" pitchFamily="18" charset="0"/>
            </a:endParaRPr>
          </a:p>
          <a:p>
            <a:pPr marL="228600" marR="0" lvl="0" indent="-228600" algn="l" defTabSz="914400" rtl="0" eaLnBrk="1" fontAlgn="base" latinLnBrk="0" hangingPunct="1">
              <a:lnSpc>
                <a:spcPct val="100000"/>
              </a:lnSpc>
              <a:spcBef>
                <a:spcPct val="0"/>
              </a:spcBef>
              <a:spcAft>
                <a:spcPct val="0"/>
              </a:spcAft>
              <a:buClrTx/>
              <a:buSzTx/>
              <a:buFontTx/>
              <a:buAutoNum type="arabicPeriod"/>
              <a:tabLst/>
            </a:pPr>
            <a:endParaRPr kumimoji="0" lang="ru-RU" sz="1100" b="0" i="0" u="none" strike="noStrike" cap="none" normalizeH="0" baseline="0" dirty="0" smtClean="0">
              <a:ln>
                <a:noFill/>
              </a:ln>
              <a:solidFill>
                <a:srgbClr val="333333"/>
              </a:solidFill>
              <a:effectLst/>
              <a:latin typeface="PT Sans"/>
              <a:ea typeface="Times New Roman" pitchFamily="18" charset="0"/>
              <a:cs typeface="Times New Roman" pitchFamily="18" charset="0"/>
            </a:endParaRPr>
          </a:p>
          <a:p>
            <a:pPr marL="228600" marR="0" lvl="0" indent="-228600" algn="l" defTabSz="914400" rtl="0" eaLnBrk="1" fontAlgn="base" latinLnBrk="0" hangingPunct="1">
              <a:lnSpc>
                <a:spcPct val="100000"/>
              </a:lnSpc>
              <a:spcBef>
                <a:spcPct val="0"/>
              </a:spcBef>
              <a:spcAft>
                <a:spcPct val="0"/>
              </a:spcAft>
              <a:buClrTx/>
              <a:buSzTx/>
              <a:buFontTx/>
              <a:buAutoNum type="arabicPeriod"/>
              <a:tabLst/>
            </a:pPr>
            <a:endParaRPr lang="ru-RU" sz="1100" dirty="0">
              <a:solidFill>
                <a:srgbClr val="333333"/>
              </a:solidFill>
              <a:latin typeface="PT Sans"/>
              <a:ea typeface="Times New Roman" pitchFamily="18" charset="0"/>
              <a:cs typeface="Times New Roman" pitchFamily="18" charset="0"/>
            </a:endParaRPr>
          </a:p>
          <a:p>
            <a:pPr marL="228600" marR="0" lvl="0" indent="-228600" algn="l" defTabSz="914400" rtl="0" eaLnBrk="1" fontAlgn="base" latinLnBrk="0" hangingPunct="1">
              <a:lnSpc>
                <a:spcPct val="100000"/>
              </a:lnSpc>
              <a:spcBef>
                <a:spcPct val="0"/>
              </a:spcBef>
              <a:spcAft>
                <a:spcPct val="0"/>
              </a:spcAft>
              <a:buClrTx/>
              <a:buSzTx/>
              <a:buFontTx/>
              <a:buAutoNum type="arabicPeriod"/>
              <a:tabLst/>
            </a:pPr>
            <a:endParaRPr kumimoji="0" lang="ru-RU" sz="1100" b="0" i="0" u="none" strike="noStrike" cap="none" normalizeH="0" baseline="0" dirty="0" smtClean="0">
              <a:ln>
                <a:noFill/>
              </a:ln>
              <a:solidFill>
                <a:srgbClr val="333333"/>
              </a:solidFill>
              <a:effectLst/>
              <a:latin typeface="PT Sans"/>
              <a:ea typeface="Times New Roman" pitchFamily="18" charset="0"/>
              <a:cs typeface="Times New Roman" pitchFamily="18" charset="0"/>
            </a:endParaRPr>
          </a:p>
          <a:p>
            <a:pPr marL="228600" marR="0" lvl="0" indent="-228600" algn="l" defTabSz="914400" rtl="0" eaLnBrk="1" fontAlgn="base" latinLnBrk="0" hangingPunct="1">
              <a:lnSpc>
                <a:spcPct val="100000"/>
              </a:lnSpc>
              <a:spcBef>
                <a:spcPct val="0"/>
              </a:spcBef>
              <a:spcAft>
                <a:spcPct val="0"/>
              </a:spcAft>
              <a:buClrTx/>
              <a:buSzTx/>
              <a:buFontTx/>
              <a:buAutoNum type="arabicPeriod"/>
              <a:tabLst/>
            </a:pPr>
            <a:endParaRPr lang="ru-RU" sz="1100" dirty="0">
              <a:solidFill>
                <a:srgbClr val="333333"/>
              </a:solidFill>
              <a:latin typeface="PT Sans"/>
              <a:ea typeface="Times New Roman" pitchFamily="18" charset="0"/>
              <a:cs typeface="Times New Roman" pitchFamily="18" charset="0"/>
            </a:endParaRPr>
          </a:p>
          <a:p>
            <a:pPr marL="228600" marR="0" lvl="0" indent="-228600" algn="l" defTabSz="914400" rtl="0" eaLnBrk="1" fontAlgn="base" latinLnBrk="0" hangingPunct="1">
              <a:lnSpc>
                <a:spcPct val="100000"/>
              </a:lnSpc>
              <a:spcBef>
                <a:spcPct val="0"/>
              </a:spcBef>
              <a:spcAft>
                <a:spcPct val="0"/>
              </a:spcAft>
              <a:buClrTx/>
              <a:buSzTx/>
              <a:buFontTx/>
              <a:buAutoNum type="arabicPeriod"/>
              <a:tabLst/>
            </a:pPr>
            <a:r>
              <a:rPr kumimoji="0" lang="ru-RU" sz="1100" b="0" i="0" u="none" strike="noStrike" cap="none" normalizeH="0" baseline="0" dirty="0" smtClean="0">
                <a:ln>
                  <a:noFill/>
                </a:ln>
                <a:solidFill>
                  <a:srgbClr val="333333"/>
                </a:solidFill>
                <a:effectLst/>
                <a:latin typeface="PT Sans"/>
                <a:ea typeface="Times New Roman" pitchFamily="18" charset="0"/>
                <a:cs typeface="Times New Roman" pitchFamily="18" charset="0"/>
              </a:rPr>
              <a:t>Попросіть вашу дитину скласти руки в кулачки з відігнутими великими пальчиками</a:t>
            </a:r>
          </a:p>
          <a:p>
            <a:pPr marL="228600" marR="0" lvl="0" indent="-228600" algn="l" defTabSz="914400" rtl="0" eaLnBrk="1" fontAlgn="base" latinLnBrk="0" hangingPunct="1">
              <a:lnSpc>
                <a:spcPct val="100000"/>
              </a:lnSpc>
              <a:spcBef>
                <a:spcPct val="0"/>
              </a:spcBef>
              <a:spcAft>
                <a:spcPct val="0"/>
              </a:spcAft>
              <a:buClrTx/>
              <a:buSzTx/>
              <a:buFontTx/>
              <a:buAutoNum type="arabicPeriod"/>
              <a:tabLst/>
            </a:pPr>
            <a:r>
              <a:rPr kumimoji="0" lang="ru-RU" sz="1100" b="0" i="0" u="none" strike="noStrike" cap="none" normalizeH="0" baseline="0" dirty="0" smtClean="0">
                <a:ln>
                  <a:noFill/>
                </a:ln>
                <a:solidFill>
                  <a:srgbClr val="333333"/>
                </a:solidFill>
                <a:effectLst/>
                <a:latin typeface="PT Sans"/>
                <a:ea typeface="Times New Roman" pitchFamily="18" charset="0"/>
                <a:cs typeface="Times New Roman" pitchFamily="18" charset="0"/>
              </a:rPr>
              <a:t>. Відповідно вони стають схожими на наші літери b</a:t>
            </a:r>
            <a:r>
              <a:rPr kumimoji="0" lang="ru-RU" sz="1100" b="0" i="0" u="none" strike="noStrike" cap="none" normalizeH="0" baseline="0" dirty="0" smtClean="0">
                <a:ln>
                  <a:noFill/>
                </a:ln>
                <a:solidFill>
                  <a:srgbClr val="333333"/>
                </a:solidFill>
                <a:effectLst/>
                <a:latin typeface="Calibri"/>
                <a:ea typeface="Times New Roman" pitchFamily="18" charset="0"/>
                <a:cs typeface="Times New Roman" pitchFamily="18" charset="0"/>
              </a:rPr>
              <a:t> </a:t>
            </a:r>
            <a:r>
              <a:rPr kumimoji="0" lang="ru-RU" sz="1100" b="0" i="0" u="none" strike="noStrike" cap="none" normalizeH="0" baseline="0" dirty="0" smtClean="0">
                <a:ln>
                  <a:noFill/>
                </a:ln>
                <a:solidFill>
                  <a:srgbClr val="333333"/>
                </a:solidFill>
                <a:effectLst/>
                <a:latin typeface="PT Sans"/>
                <a:ea typeface="Times New Roman" pitchFamily="18" charset="0"/>
                <a:cs typeface="Times New Roman" pitchFamily="18" charset="0"/>
              </a:rPr>
              <a:t>та</a:t>
            </a:r>
            <a:r>
              <a:rPr kumimoji="0" lang="ru-RU" sz="1100" b="0" i="0" u="none" strike="noStrike" cap="none" normalizeH="0" baseline="0" dirty="0" smtClean="0">
                <a:ln>
                  <a:noFill/>
                </a:ln>
                <a:solidFill>
                  <a:srgbClr val="333333"/>
                </a:solidFill>
                <a:effectLst/>
                <a:latin typeface="Calibri"/>
                <a:ea typeface="Times New Roman" pitchFamily="18" charset="0"/>
                <a:cs typeface="Times New Roman" pitchFamily="18" charset="0"/>
              </a:rPr>
              <a:t> </a:t>
            </a:r>
            <a:r>
              <a:rPr kumimoji="0" lang="ru-RU" sz="1100" b="0" i="0" u="none" strike="noStrike" cap="none" normalizeH="0" baseline="0" dirty="0" smtClean="0">
                <a:ln>
                  <a:noFill/>
                </a:ln>
                <a:solidFill>
                  <a:srgbClr val="333333"/>
                </a:solidFill>
                <a:effectLst/>
                <a:latin typeface="PT Sans"/>
                <a:ea typeface="Times New Roman" pitchFamily="18" charset="0"/>
                <a:cs typeface="Times New Roman" pitchFamily="18" charset="0"/>
              </a:rPr>
              <a:t>d.</a:t>
            </a:r>
          </a:p>
          <a:p>
            <a:pPr marL="228600" marR="0" lvl="0" indent="-228600" algn="l" defTabSz="914400" rtl="0" eaLnBrk="1" fontAlgn="base" latinLnBrk="0" hangingPunct="1">
              <a:lnSpc>
                <a:spcPct val="100000"/>
              </a:lnSpc>
              <a:spcBef>
                <a:spcPct val="0"/>
              </a:spcBef>
              <a:spcAft>
                <a:spcPct val="0"/>
              </a:spcAft>
              <a:buClrTx/>
              <a:buSzTx/>
              <a:buFontTx/>
              <a:buAutoNum type="arabicPeriod"/>
              <a:tabLst/>
            </a:pPr>
            <a:r>
              <a:rPr kumimoji="0" lang="ru-RU" sz="1100" b="0" i="0" u="none" strike="noStrike" cap="none" normalizeH="0" baseline="0" dirty="0" smtClean="0">
                <a:ln>
                  <a:noFill/>
                </a:ln>
                <a:solidFill>
                  <a:srgbClr val="333333"/>
                </a:solidFill>
                <a:effectLst/>
                <a:latin typeface="Calibri"/>
                <a:ea typeface="Times New Roman" pitchFamily="18" charset="0"/>
                <a:cs typeface="Times New Roman" pitchFamily="18" charset="0"/>
              </a:rPr>
              <a:t> </a:t>
            </a:r>
            <a:r>
              <a:rPr kumimoji="0" lang="ru-RU" sz="1100" b="0" i="0" u="none" strike="noStrike" cap="none" normalizeH="0" baseline="0" dirty="0" smtClean="0">
                <a:ln>
                  <a:noFill/>
                </a:ln>
                <a:solidFill>
                  <a:srgbClr val="333333"/>
                </a:solidFill>
                <a:effectLst/>
                <a:latin typeface="PT Sans"/>
                <a:ea typeface="Times New Roman" pitchFamily="18" charset="0"/>
                <a:cs typeface="Times New Roman" pitchFamily="18" charset="0"/>
              </a:rPr>
              <a:t>Покрутіть лівою</a:t>
            </a:r>
            <a:r>
              <a:rPr kumimoji="0" lang="ru-RU" sz="1100" b="0" i="0" u="none" strike="noStrike" cap="none" normalizeH="0" baseline="0" dirty="0" smtClean="0">
                <a:ln>
                  <a:noFill/>
                </a:ln>
                <a:solidFill>
                  <a:srgbClr val="333333"/>
                </a:solidFill>
                <a:effectLst/>
                <a:latin typeface="Calibri"/>
                <a:ea typeface="Times New Roman" pitchFamily="18" charset="0"/>
                <a:cs typeface="Times New Roman" pitchFamily="18" charset="0"/>
              </a:rPr>
              <a:t> </a:t>
            </a:r>
            <a:r>
              <a:rPr kumimoji="0" lang="ru-RU" sz="1100" b="0" i="0" u="none" strike="noStrike" cap="none" normalizeH="0" baseline="0" dirty="0" smtClean="0">
                <a:ln>
                  <a:noFill/>
                </a:ln>
                <a:solidFill>
                  <a:srgbClr val="333333"/>
                </a:solidFill>
                <a:effectLst/>
                <a:latin typeface="PT Sans"/>
                <a:ea typeface="Times New Roman" pitchFamily="18" charset="0"/>
                <a:cs typeface="Times New Roman" pitchFamily="18" charset="0"/>
              </a:rPr>
              <a:t>рукою, кажучи b-b-b-b-b, а потім правою, повторюючи d-d-d-d-d.</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5" name="Рисунок 4" descr="B_VS_D">
            <a:hlinkClick r:id="rId3"/>
          </p:cNvPr>
          <p:cNvPicPr/>
          <p:nvPr/>
        </p:nvPicPr>
        <p:blipFill>
          <a:blip r:embed="rId4"/>
          <a:srcRect/>
          <a:stretch>
            <a:fillRect/>
          </a:stretch>
        </p:blipFill>
        <p:spPr bwMode="auto">
          <a:xfrm>
            <a:off x="5929322" y="428604"/>
            <a:ext cx="2286006" cy="1809755"/>
          </a:xfrm>
          <a:prstGeom prst="rect">
            <a:avLst/>
          </a:prstGeom>
          <a:noFill/>
          <a:ln w="9525">
            <a:noFill/>
            <a:miter lim="800000"/>
            <a:headEnd/>
            <a:tailEnd/>
          </a:ln>
        </p:spPr>
      </p:pic>
      <p:sp>
        <p:nvSpPr>
          <p:cNvPr id="22530" name="Rectangle 2"/>
          <p:cNvSpPr>
            <a:spLocks noChangeArrowheads="1"/>
          </p:cNvSpPr>
          <p:nvPr/>
        </p:nvSpPr>
        <p:spPr bwMode="auto">
          <a:xfrm>
            <a:off x="0" y="0"/>
            <a:ext cx="5418471" cy="313932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100" b="0" i="0" u="none" strike="noStrike" cap="none" normalizeH="0" baseline="0" dirty="0" smtClean="0">
              <a:ln>
                <a:noFill/>
              </a:ln>
              <a:solidFill>
                <a:srgbClr val="333333"/>
              </a:solidFill>
              <a:effectLst/>
              <a:latin typeface="PT Sans"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100" dirty="0">
              <a:solidFill>
                <a:srgbClr val="333333"/>
              </a:solidFill>
              <a:latin typeface="PT Sans"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100" b="0" i="0" u="none" strike="noStrike" cap="none" normalizeH="0" baseline="0" dirty="0" smtClean="0">
              <a:ln>
                <a:noFill/>
              </a:ln>
              <a:solidFill>
                <a:srgbClr val="333333"/>
              </a:solidFill>
              <a:effectLst/>
              <a:latin typeface="PT Sans"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100" dirty="0">
              <a:solidFill>
                <a:srgbClr val="333333"/>
              </a:solidFill>
              <a:latin typeface="PT Sans"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100" b="0" i="0" u="none" strike="noStrike" cap="none" normalizeH="0" baseline="0" dirty="0" smtClean="0">
              <a:ln>
                <a:noFill/>
              </a:ln>
              <a:solidFill>
                <a:srgbClr val="333333"/>
              </a:solidFill>
              <a:effectLst/>
              <a:latin typeface="PT Sans"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100" dirty="0">
              <a:solidFill>
                <a:srgbClr val="333333"/>
              </a:solidFill>
              <a:latin typeface="PT Sans"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100" b="0" i="0" u="none" strike="noStrike" cap="none" normalizeH="0" baseline="0" dirty="0" smtClean="0">
              <a:ln>
                <a:noFill/>
              </a:ln>
              <a:solidFill>
                <a:srgbClr val="333333"/>
              </a:solidFill>
              <a:effectLst/>
              <a:latin typeface="PT Sans"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100" dirty="0">
              <a:solidFill>
                <a:srgbClr val="333333"/>
              </a:solidFill>
              <a:latin typeface="PT Sans"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100" b="0" i="0" u="none" strike="noStrike" cap="none" normalizeH="0" baseline="0" dirty="0" smtClean="0">
              <a:ln>
                <a:noFill/>
              </a:ln>
              <a:solidFill>
                <a:srgbClr val="333333"/>
              </a:solidFill>
              <a:effectLst/>
              <a:latin typeface="PT Sans"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100" dirty="0">
              <a:solidFill>
                <a:srgbClr val="333333"/>
              </a:solidFill>
              <a:latin typeface="PT Sans"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100" b="0" i="0" u="none" strike="noStrike" cap="none" normalizeH="0" baseline="0" dirty="0" smtClean="0">
              <a:ln>
                <a:noFill/>
              </a:ln>
              <a:solidFill>
                <a:srgbClr val="333333"/>
              </a:solidFill>
              <a:effectLst/>
              <a:latin typeface="PT Sans"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100" dirty="0">
              <a:solidFill>
                <a:srgbClr val="333333"/>
              </a:solidFill>
              <a:latin typeface="PT Sans"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100" b="0" i="0" u="none" strike="noStrike" cap="none" normalizeH="0" baseline="0" dirty="0" smtClean="0">
              <a:ln>
                <a:noFill/>
              </a:ln>
              <a:solidFill>
                <a:srgbClr val="333333"/>
              </a:solidFill>
              <a:effectLst/>
              <a:latin typeface="PT Sans"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100" dirty="0">
              <a:solidFill>
                <a:srgbClr val="333333"/>
              </a:solidFill>
              <a:latin typeface="PT Sans"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100" b="0" i="0" u="none" strike="noStrike" cap="none" normalizeH="0" baseline="0" dirty="0" smtClean="0">
              <a:ln>
                <a:noFill/>
              </a:ln>
              <a:solidFill>
                <a:srgbClr val="333333"/>
              </a:solidFill>
              <a:effectLst/>
              <a:latin typeface="PT Sans"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100" dirty="0">
              <a:solidFill>
                <a:srgbClr val="333333"/>
              </a:solidFill>
              <a:latin typeface="PT Sans"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100" b="0" i="0" u="none" strike="noStrike" cap="none" normalizeH="0" baseline="0" dirty="0" smtClean="0">
              <a:ln>
                <a:noFill/>
              </a:ln>
              <a:solidFill>
                <a:srgbClr val="333333"/>
              </a:solidFill>
              <a:effectLst/>
              <a:latin typeface="PT Sans"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dirty="0" smtClean="0">
                <a:ln>
                  <a:noFill/>
                </a:ln>
                <a:solidFill>
                  <a:srgbClr val="333333"/>
                </a:solidFill>
                <a:effectLst/>
                <a:latin typeface="PT Sans" charset="0"/>
                <a:ea typeface="Times New Roman" pitchFamily="18" charset="0"/>
                <a:cs typeface="Times New Roman" pitchFamily="18" charset="0"/>
              </a:rPr>
              <a:t>Опісля, не забудьте попрактикуватись у читанні цих літер в словах. Наприклад:</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2531" name="Rectangle 3"/>
          <p:cNvSpPr>
            <a:spLocks noChangeArrowheads="1"/>
          </p:cNvSpPr>
          <p:nvPr/>
        </p:nvSpPr>
        <p:spPr bwMode="auto">
          <a:xfrm>
            <a:off x="0" y="0"/>
            <a:ext cx="5360763" cy="415498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2400" b="1" i="0" u="none" strike="noStrike" cap="none" normalizeH="0" baseline="0" dirty="0" smtClean="0">
              <a:ln>
                <a:noFill/>
              </a:ln>
              <a:solidFill>
                <a:srgbClr val="333333"/>
              </a:solidFill>
              <a:effectLst/>
              <a:latin typeface="PT Sans"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2400" b="1" dirty="0">
              <a:solidFill>
                <a:srgbClr val="333333"/>
              </a:solidFill>
              <a:latin typeface="PT Sans"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2400" b="1" i="0" u="none" strike="noStrike" cap="none" normalizeH="0" baseline="0" dirty="0" smtClean="0">
              <a:ln>
                <a:noFill/>
              </a:ln>
              <a:solidFill>
                <a:srgbClr val="333333"/>
              </a:solidFill>
              <a:effectLst/>
              <a:latin typeface="PT Sans"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2400" b="1" dirty="0">
              <a:solidFill>
                <a:srgbClr val="333333"/>
              </a:solidFill>
              <a:latin typeface="PT Sans"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2400" b="1" i="0" u="none" strike="noStrike" cap="none" normalizeH="0" baseline="0" dirty="0" smtClean="0">
              <a:ln>
                <a:noFill/>
              </a:ln>
              <a:solidFill>
                <a:srgbClr val="333333"/>
              </a:solidFill>
              <a:effectLst/>
              <a:latin typeface="PT Sans"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2400" b="1" dirty="0">
              <a:solidFill>
                <a:srgbClr val="333333"/>
              </a:solidFill>
              <a:latin typeface="PT Sans"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2400" b="1" i="0" u="none" strike="noStrike" cap="none" normalizeH="0" baseline="0" dirty="0" smtClean="0">
              <a:ln>
                <a:noFill/>
              </a:ln>
              <a:solidFill>
                <a:srgbClr val="333333"/>
              </a:solidFill>
              <a:effectLst/>
              <a:latin typeface="PT Sans"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2400" b="1" dirty="0">
              <a:solidFill>
                <a:srgbClr val="333333"/>
              </a:solidFill>
              <a:latin typeface="PT Sans"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2400" b="1" i="0" u="none" strike="noStrike" cap="none" normalizeH="0" baseline="0" dirty="0" smtClean="0">
              <a:ln>
                <a:noFill/>
              </a:ln>
              <a:solidFill>
                <a:srgbClr val="333333"/>
              </a:solidFill>
              <a:effectLst/>
              <a:latin typeface="PT Sans"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smtClean="0">
                <a:ln>
                  <a:noFill/>
                </a:ln>
                <a:solidFill>
                  <a:srgbClr val="333333"/>
                </a:solidFill>
                <a:effectLst/>
                <a:latin typeface="PT Sans" charset="0"/>
                <a:ea typeface="Times New Roman" pitchFamily="18" charset="0"/>
                <a:cs typeface="Times New Roman" pitchFamily="18" charset="0"/>
              </a:rPr>
              <a:t>bed</a:t>
            </a:r>
            <a:r>
              <a:rPr kumimoji="0" lang="ru-RU" sz="2400" b="1" i="0" u="none" strike="noStrike" cap="none" normalizeH="0" baseline="0" dirty="0" smtClean="0">
                <a:ln>
                  <a:noFill/>
                </a:ln>
                <a:solidFill>
                  <a:srgbClr val="333333"/>
                </a:solidFill>
                <a:effectLst/>
                <a:latin typeface="Calibri"/>
                <a:ea typeface="Times New Roman" pitchFamily="18" charset="0"/>
                <a:cs typeface="Times New Roman" pitchFamily="18" charset="0"/>
              </a:rPr>
              <a:t>   </a:t>
            </a:r>
            <a:r>
              <a:rPr kumimoji="0" lang="ru-RU" sz="2400" b="1" i="0" u="none" strike="noStrike" cap="none" normalizeH="0" baseline="0" dirty="0" smtClean="0">
                <a:ln>
                  <a:noFill/>
                </a:ln>
                <a:solidFill>
                  <a:srgbClr val="333333"/>
                </a:solidFill>
                <a:effectLst/>
                <a:latin typeface="PT Sans" charset="0"/>
                <a:ea typeface="Times New Roman" pitchFamily="18" charset="0"/>
                <a:cs typeface="Times New Roman" pitchFamily="18" charset="0"/>
              </a:rPr>
              <a:t> deb</a:t>
            </a:r>
            <a:r>
              <a:rPr kumimoji="0" lang="ru-RU" sz="2400" b="1" i="0" u="none" strike="noStrike" cap="none" normalizeH="0" baseline="0" dirty="0" smtClean="0">
                <a:ln>
                  <a:noFill/>
                </a:ln>
                <a:solidFill>
                  <a:srgbClr val="333333"/>
                </a:solidFill>
                <a:effectLst/>
                <a:latin typeface="Calibri"/>
                <a:ea typeface="Times New Roman" pitchFamily="18" charset="0"/>
                <a:cs typeface="Times New Roman" pitchFamily="18" charset="0"/>
              </a:rPr>
              <a:t>   </a:t>
            </a:r>
            <a:r>
              <a:rPr kumimoji="0" lang="ru-RU" sz="2400" b="1" i="0" u="none" strike="noStrike" cap="none" normalizeH="0" baseline="0" dirty="0" smtClean="0">
                <a:ln>
                  <a:noFill/>
                </a:ln>
                <a:solidFill>
                  <a:srgbClr val="333333"/>
                </a:solidFill>
                <a:effectLst/>
                <a:latin typeface="PT Sans" charset="0"/>
                <a:ea typeface="Times New Roman" pitchFamily="18" charset="0"/>
                <a:cs typeface="Times New Roman" pitchFamily="18" charset="0"/>
              </a:rPr>
              <a:t> bod </a:t>
            </a:r>
            <a:r>
              <a:rPr kumimoji="0" lang="ru-RU" sz="2400" b="1" i="0" u="none" strike="noStrike" cap="none" normalizeH="0" baseline="0" dirty="0" smtClean="0">
                <a:ln>
                  <a:noFill/>
                </a:ln>
                <a:solidFill>
                  <a:srgbClr val="333333"/>
                </a:solidFill>
                <a:effectLst/>
                <a:latin typeface="Calibri"/>
                <a:ea typeface="Times New Roman" pitchFamily="18" charset="0"/>
                <a:cs typeface="Times New Roman" pitchFamily="18" charset="0"/>
              </a:rPr>
              <a:t>  </a:t>
            </a:r>
            <a:r>
              <a:rPr kumimoji="0" lang="ru-RU" sz="2400" b="1" i="0" u="none" strike="noStrike" cap="none" normalizeH="0" baseline="0" dirty="0" smtClean="0">
                <a:ln>
                  <a:noFill/>
                </a:ln>
                <a:solidFill>
                  <a:srgbClr val="333333"/>
                </a:solidFill>
                <a:effectLst/>
                <a:latin typeface="PT Sans" charset="0"/>
                <a:ea typeface="Times New Roman" pitchFamily="18" charset="0"/>
                <a:cs typeface="Times New Roman" pitchFamily="18" charset="0"/>
              </a:rPr>
              <a:t> bend </a:t>
            </a:r>
            <a:r>
              <a:rPr kumimoji="0" lang="ru-RU" sz="2400" b="1" i="0" u="none" strike="noStrike" cap="none" normalizeH="0" baseline="0" dirty="0" smtClean="0">
                <a:ln>
                  <a:noFill/>
                </a:ln>
                <a:solidFill>
                  <a:srgbClr val="333333"/>
                </a:solidFill>
                <a:effectLst/>
                <a:latin typeface="Calibri"/>
                <a:ea typeface="Times New Roman" pitchFamily="18" charset="0"/>
                <a:cs typeface="Times New Roman" pitchFamily="18" charset="0"/>
              </a:rPr>
              <a:t> </a:t>
            </a:r>
            <a:r>
              <a:rPr kumimoji="0" lang="ru-RU" sz="2400" b="1" i="0" u="none" strike="noStrike" cap="none" normalizeH="0" baseline="0" dirty="0" smtClean="0">
                <a:ln>
                  <a:noFill/>
                </a:ln>
                <a:solidFill>
                  <a:srgbClr val="333333"/>
                </a:solidFill>
                <a:effectLst/>
                <a:latin typeface="PT Sans" charset="0"/>
                <a:ea typeface="Times New Roman" pitchFamily="18" charset="0"/>
                <a:cs typeface="Times New Roman" pitchFamily="18" charset="0"/>
              </a:rPr>
              <a:t> </a:t>
            </a:r>
            <a:r>
              <a:rPr kumimoji="0" lang="ru-RU" sz="2400" b="1" i="0" u="none" strike="noStrike" cap="none" normalizeH="0" baseline="0" dirty="0" smtClean="0">
                <a:ln>
                  <a:noFill/>
                </a:ln>
                <a:solidFill>
                  <a:srgbClr val="333333"/>
                </a:solidFill>
                <a:effectLst/>
                <a:latin typeface="Calibri"/>
                <a:ea typeface="Times New Roman" pitchFamily="18" charset="0"/>
                <a:cs typeface="Times New Roman" pitchFamily="18" charset="0"/>
              </a:rPr>
              <a:t> </a:t>
            </a:r>
            <a:r>
              <a:rPr kumimoji="0" lang="ru-RU" sz="2400" b="1" i="0" u="none" strike="noStrike" cap="none" normalizeH="0" baseline="0" dirty="0" smtClean="0">
                <a:ln>
                  <a:noFill/>
                </a:ln>
                <a:solidFill>
                  <a:srgbClr val="333333"/>
                </a:solidFill>
                <a:effectLst/>
                <a:latin typeface="PT Sans" charset="0"/>
                <a:ea typeface="Times New Roman" pitchFamily="18" charset="0"/>
                <a:cs typeface="Times New Roman" pitchFamily="18" charset="0"/>
              </a:rPr>
              <a:t>bid</a:t>
            </a:r>
            <a:r>
              <a:rPr kumimoji="0" lang="ru-RU" sz="2400" b="1" i="0" u="none" strike="noStrike" cap="none" normalizeH="0" baseline="0" dirty="0" smtClean="0">
                <a:ln>
                  <a:noFill/>
                </a:ln>
                <a:solidFill>
                  <a:srgbClr val="333333"/>
                </a:solidFill>
                <a:effectLst/>
                <a:latin typeface="Calibri"/>
                <a:ea typeface="Times New Roman" pitchFamily="18" charset="0"/>
                <a:cs typeface="Times New Roman" pitchFamily="18" charset="0"/>
              </a:rPr>
              <a:t> </a:t>
            </a:r>
            <a:r>
              <a:rPr kumimoji="0" lang="ru-RU" sz="2400" b="1" i="0" u="none" strike="noStrike" cap="none" normalizeH="0" baseline="0" dirty="0" smtClean="0">
                <a:ln>
                  <a:noFill/>
                </a:ln>
                <a:solidFill>
                  <a:srgbClr val="333333"/>
                </a:solidFill>
                <a:effectLst/>
                <a:latin typeface="PT Sans" charset="0"/>
                <a:ea typeface="Times New Roman" pitchFamily="18" charset="0"/>
                <a:cs typeface="Times New Roman" pitchFamily="18" charset="0"/>
              </a:rPr>
              <a:t> </a:t>
            </a:r>
            <a:r>
              <a:rPr kumimoji="0" lang="ru-RU" sz="2400" b="1" i="0" u="none" strike="noStrike" cap="none" normalizeH="0" baseline="0" dirty="0" smtClean="0">
                <a:ln>
                  <a:noFill/>
                </a:ln>
                <a:solidFill>
                  <a:srgbClr val="333333"/>
                </a:solidFill>
                <a:effectLst/>
                <a:latin typeface="Calibri"/>
                <a:ea typeface="Times New Roman" pitchFamily="18" charset="0"/>
                <a:cs typeface="Times New Roman" pitchFamily="18" charset="0"/>
              </a:rPr>
              <a:t> </a:t>
            </a:r>
            <a:r>
              <a:rPr kumimoji="0" lang="ru-RU" sz="2400" b="1" i="0" u="none" strike="noStrike" cap="none" normalizeH="0" baseline="0" dirty="0" smtClean="0">
                <a:ln>
                  <a:noFill/>
                </a:ln>
                <a:solidFill>
                  <a:srgbClr val="333333"/>
                </a:solidFill>
                <a:effectLst/>
                <a:latin typeface="PT Sans" charset="0"/>
                <a:ea typeface="Times New Roman" pitchFamily="18" charset="0"/>
                <a:cs typeface="Times New Roman" pitchFamily="18" charset="0"/>
              </a:rPr>
              <a:t> </a:t>
            </a:r>
            <a:r>
              <a:rPr kumimoji="0" lang="ru-RU" sz="2400" b="1" i="0" u="none" strike="noStrike" cap="none" normalizeH="0" baseline="0" dirty="0" smtClean="0">
                <a:ln>
                  <a:noFill/>
                </a:ln>
                <a:solidFill>
                  <a:srgbClr val="333333"/>
                </a:solidFill>
                <a:effectLst/>
                <a:latin typeface="Calibri"/>
                <a:ea typeface="Times New Roman" pitchFamily="18" charset="0"/>
                <a:cs typeface="Times New Roman" pitchFamily="18" charset="0"/>
              </a:rPr>
              <a:t> </a:t>
            </a:r>
            <a:r>
              <a:rPr kumimoji="0" lang="ru-RU" sz="2400" b="1" i="0" u="none" strike="noStrike" cap="none" normalizeH="0" baseline="0" dirty="0" smtClean="0">
                <a:ln>
                  <a:noFill/>
                </a:ln>
                <a:solidFill>
                  <a:srgbClr val="333333"/>
                </a:solidFill>
                <a:effectLst/>
                <a:latin typeface="PT Sans" charset="0"/>
                <a:ea typeface="Times New Roman" pitchFamily="18" charset="0"/>
                <a:cs typeface="Times New Roman" pitchFamily="18" charset="0"/>
              </a:rPr>
              <a:t>bond</a:t>
            </a:r>
            <a:endParaRPr kumimoji="0" 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400" b="1" i="0" u="none" strike="noStrike" cap="none" normalizeH="0" baseline="0" dirty="0" smtClean="0">
                <a:ln>
                  <a:noFill/>
                </a:ln>
                <a:solidFill>
                  <a:srgbClr val="333333"/>
                </a:solidFill>
                <a:effectLst/>
                <a:latin typeface="PT Sans" charset="0"/>
                <a:ea typeface="Times New Roman" pitchFamily="18" charset="0"/>
                <a:cs typeface="Times New Roman" pitchFamily="18" charset="0"/>
              </a:rPr>
              <a:t>bad</a:t>
            </a:r>
            <a:r>
              <a:rPr kumimoji="0" lang="ru-RU" sz="2400" b="1" i="0" u="none" strike="noStrike" cap="none" normalizeH="0" baseline="0" dirty="0" smtClean="0">
                <a:ln>
                  <a:noFill/>
                </a:ln>
                <a:solidFill>
                  <a:srgbClr val="333333"/>
                </a:solidFill>
                <a:effectLst/>
                <a:latin typeface="Calibri"/>
                <a:ea typeface="Times New Roman" pitchFamily="18" charset="0"/>
                <a:cs typeface="Times New Roman" pitchFamily="18" charset="0"/>
              </a:rPr>
              <a:t>   </a:t>
            </a:r>
            <a:r>
              <a:rPr kumimoji="0" lang="ru-RU" sz="2400" b="1" i="0" u="none" strike="noStrike" cap="none" normalizeH="0" baseline="0" dirty="0" smtClean="0">
                <a:ln>
                  <a:noFill/>
                </a:ln>
                <a:solidFill>
                  <a:srgbClr val="333333"/>
                </a:solidFill>
                <a:effectLst/>
                <a:latin typeface="PT Sans" charset="0"/>
                <a:ea typeface="Times New Roman" pitchFamily="18" charset="0"/>
                <a:cs typeface="Times New Roman" pitchFamily="18" charset="0"/>
              </a:rPr>
              <a:t> dab</a:t>
            </a:r>
            <a:r>
              <a:rPr kumimoji="0" lang="ru-RU" sz="2400" b="1" i="0" u="none" strike="noStrike" cap="none" normalizeH="0" baseline="0" dirty="0" smtClean="0">
                <a:ln>
                  <a:noFill/>
                </a:ln>
                <a:solidFill>
                  <a:srgbClr val="333333"/>
                </a:solidFill>
                <a:effectLst/>
                <a:latin typeface="Calibri"/>
                <a:ea typeface="Times New Roman" pitchFamily="18" charset="0"/>
                <a:cs typeface="Times New Roman" pitchFamily="18" charset="0"/>
              </a:rPr>
              <a:t>   </a:t>
            </a:r>
            <a:r>
              <a:rPr kumimoji="0" lang="ru-RU" sz="2400" b="1" i="0" u="none" strike="noStrike" cap="none" normalizeH="0" baseline="0" dirty="0" smtClean="0">
                <a:ln>
                  <a:noFill/>
                </a:ln>
                <a:solidFill>
                  <a:srgbClr val="333333"/>
                </a:solidFill>
                <a:effectLst/>
                <a:latin typeface="PT Sans" charset="0"/>
                <a:ea typeface="Times New Roman" pitchFamily="18" charset="0"/>
                <a:cs typeface="Times New Roman" pitchFamily="18" charset="0"/>
              </a:rPr>
              <a:t> bold </a:t>
            </a:r>
            <a:r>
              <a:rPr kumimoji="0" lang="ru-RU" sz="2400" b="1" i="0" u="none" strike="noStrike" cap="none" normalizeH="0" baseline="0" dirty="0" smtClean="0">
                <a:ln>
                  <a:noFill/>
                </a:ln>
                <a:solidFill>
                  <a:srgbClr val="333333"/>
                </a:solidFill>
                <a:effectLst/>
                <a:latin typeface="Calibri"/>
                <a:ea typeface="Times New Roman" pitchFamily="18" charset="0"/>
                <a:cs typeface="Times New Roman" pitchFamily="18" charset="0"/>
              </a:rPr>
              <a:t> </a:t>
            </a:r>
            <a:r>
              <a:rPr kumimoji="0" lang="ru-RU" sz="2400" b="1" i="0" u="none" strike="noStrike" cap="none" normalizeH="0" baseline="0" dirty="0" smtClean="0">
                <a:ln>
                  <a:noFill/>
                </a:ln>
                <a:solidFill>
                  <a:srgbClr val="333333"/>
                </a:solidFill>
                <a:effectLst/>
                <a:latin typeface="PT Sans" charset="0"/>
                <a:ea typeface="Times New Roman" pitchFamily="18" charset="0"/>
                <a:cs typeface="Times New Roman" pitchFamily="18" charset="0"/>
              </a:rPr>
              <a:t> bind </a:t>
            </a:r>
            <a:r>
              <a:rPr kumimoji="0" lang="ru-RU" sz="2400" b="1" i="0" u="none" strike="noStrike" cap="none" normalizeH="0" baseline="0" dirty="0" smtClean="0">
                <a:ln>
                  <a:noFill/>
                </a:ln>
                <a:solidFill>
                  <a:srgbClr val="333333"/>
                </a:solidFill>
                <a:effectLst/>
                <a:latin typeface="Calibri"/>
                <a:ea typeface="Times New Roman" pitchFamily="18" charset="0"/>
                <a:cs typeface="Times New Roman" pitchFamily="18" charset="0"/>
              </a:rPr>
              <a:t> </a:t>
            </a:r>
            <a:r>
              <a:rPr kumimoji="0" lang="ru-RU" sz="2400" b="1" i="0" u="none" strike="noStrike" cap="none" normalizeH="0" baseline="0" dirty="0" smtClean="0">
                <a:ln>
                  <a:noFill/>
                </a:ln>
                <a:solidFill>
                  <a:srgbClr val="333333"/>
                </a:solidFill>
                <a:effectLst/>
                <a:latin typeface="PT Sans" charset="0"/>
                <a:ea typeface="Times New Roman" pitchFamily="18" charset="0"/>
                <a:cs typeface="Times New Roman" pitchFamily="18" charset="0"/>
              </a:rPr>
              <a:t> </a:t>
            </a:r>
            <a:r>
              <a:rPr kumimoji="0" lang="ru-RU" sz="2400" b="1" i="0" u="none" strike="noStrike" cap="none" normalizeH="0" baseline="0" dirty="0" smtClean="0">
                <a:ln>
                  <a:noFill/>
                </a:ln>
                <a:solidFill>
                  <a:srgbClr val="333333"/>
                </a:solidFill>
                <a:effectLst/>
                <a:latin typeface="Calibri"/>
                <a:ea typeface="Times New Roman" pitchFamily="18" charset="0"/>
                <a:cs typeface="Times New Roman" pitchFamily="18" charset="0"/>
              </a:rPr>
              <a:t> </a:t>
            </a:r>
            <a:r>
              <a:rPr kumimoji="0" lang="ru-RU" sz="2400" b="1" i="0" u="none" strike="noStrike" cap="none" normalizeH="0" baseline="0" dirty="0" smtClean="0">
                <a:ln>
                  <a:noFill/>
                </a:ln>
                <a:solidFill>
                  <a:srgbClr val="333333"/>
                </a:solidFill>
                <a:effectLst/>
                <a:latin typeface="PT Sans" charset="0"/>
                <a:ea typeface="Times New Roman" pitchFamily="18" charset="0"/>
                <a:cs typeface="Times New Roman" pitchFamily="18" charset="0"/>
              </a:rPr>
              <a:t>bud</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2532" name="Rectangle 4"/>
          <p:cNvSpPr>
            <a:spLocks noChangeArrowheads="1"/>
          </p:cNvSpPr>
          <p:nvPr/>
        </p:nvSpPr>
        <p:spPr bwMode="auto">
          <a:xfrm>
            <a:off x="0" y="0"/>
            <a:ext cx="8544327" cy="466281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100" b="0" i="0" u="none" strike="noStrike" cap="none" normalizeH="0" baseline="0" dirty="0" smtClean="0">
              <a:ln>
                <a:noFill/>
              </a:ln>
              <a:solidFill>
                <a:srgbClr val="333333"/>
              </a:solidFill>
              <a:effectLst/>
              <a:latin typeface="PT Sans"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100" dirty="0">
              <a:solidFill>
                <a:srgbClr val="333333"/>
              </a:solidFill>
              <a:latin typeface="PT Sans"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100" b="0" i="0" u="none" strike="noStrike" cap="none" normalizeH="0" baseline="0" dirty="0" smtClean="0">
              <a:ln>
                <a:noFill/>
              </a:ln>
              <a:solidFill>
                <a:srgbClr val="333333"/>
              </a:solidFill>
              <a:effectLst/>
              <a:latin typeface="PT Sans"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100" dirty="0">
              <a:solidFill>
                <a:srgbClr val="333333"/>
              </a:solidFill>
              <a:latin typeface="PT Sans"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100" b="0" i="0" u="none" strike="noStrike" cap="none" normalizeH="0" baseline="0" dirty="0" smtClean="0">
              <a:ln>
                <a:noFill/>
              </a:ln>
              <a:solidFill>
                <a:srgbClr val="333333"/>
              </a:solidFill>
              <a:effectLst/>
              <a:latin typeface="PT Sans"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100" dirty="0">
              <a:solidFill>
                <a:srgbClr val="333333"/>
              </a:solidFill>
              <a:latin typeface="PT Sans"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100" b="0" i="0" u="none" strike="noStrike" cap="none" normalizeH="0" baseline="0" dirty="0" smtClean="0">
              <a:ln>
                <a:noFill/>
              </a:ln>
              <a:solidFill>
                <a:srgbClr val="333333"/>
              </a:solidFill>
              <a:effectLst/>
              <a:latin typeface="PT Sans"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100" dirty="0">
              <a:solidFill>
                <a:srgbClr val="333333"/>
              </a:solidFill>
              <a:latin typeface="PT Sans"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100" b="0" i="0" u="none" strike="noStrike" cap="none" normalizeH="0" baseline="0" dirty="0" smtClean="0">
              <a:ln>
                <a:noFill/>
              </a:ln>
              <a:solidFill>
                <a:srgbClr val="333333"/>
              </a:solidFill>
              <a:effectLst/>
              <a:latin typeface="PT Sans"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100" dirty="0">
              <a:solidFill>
                <a:srgbClr val="333333"/>
              </a:solidFill>
              <a:latin typeface="PT Sans"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100" b="0" i="0" u="none" strike="noStrike" cap="none" normalizeH="0" baseline="0" dirty="0" smtClean="0">
              <a:ln>
                <a:noFill/>
              </a:ln>
              <a:solidFill>
                <a:srgbClr val="333333"/>
              </a:solidFill>
              <a:effectLst/>
              <a:latin typeface="PT Sans"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100" dirty="0">
              <a:solidFill>
                <a:srgbClr val="333333"/>
              </a:solidFill>
              <a:latin typeface="PT Sans"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100" b="0" i="0" u="none" strike="noStrike" cap="none" normalizeH="0" baseline="0" dirty="0" smtClean="0">
              <a:ln>
                <a:noFill/>
              </a:ln>
              <a:solidFill>
                <a:srgbClr val="333333"/>
              </a:solidFill>
              <a:effectLst/>
              <a:latin typeface="PT Sans"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100" dirty="0">
              <a:solidFill>
                <a:srgbClr val="333333"/>
              </a:solidFill>
              <a:latin typeface="PT Sans"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100" b="0" i="0" u="none" strike="noStrike" cap="none" normalizeH="0" baseline="0" dirty="0" smtClean="0">
              <a:ln>
                <a:noFill/>
              </a:ln>
              <a:solidFill>
                <a:srgbClr val="333333"/>
              </a:solidFill>
              <a:effectLst/>
              <a:latin typeface="PT Sans"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100" dirty="0">
              <a:solidFill>
                <a:srgbClr val="333333"/>
              </a:solidFill>
              <a:latin typeface="PT Sans"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100" b="0" i="0" u="none" strike="noStrike" cap="none" normalizeH="0" baseline="0" dirty="0" smtClean="0">
              <a:ln>
                <a:noFill/>
              </a:ln>
              <a:solidFill>
                <a:srgbClr val="333333"/>
              </a:solidFill>
              <a:effectLst/>
              <a:latin typeface="PT Sans"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100" dirty="0">
              <a:solidFill>
                <a:srgbClr val="333333"/>
              </a:solidFill>
              <a:latin typeface="PT Sans"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100" b="0" i="0" u="none" strike="noStrike" cap="none" normalizeH="0" baseline="0" dirty="0" smtClean="0">
              <a:ln>
                <a:noFill/>
              </a:ln>
              <a:solidFill>
                <a:srgbClr val="333333"/>
              </a:solidFill>
              <a:effectLst/>
              <a:latin typeface="PT Sans"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100" dirty="0">
              <a:solidFill>
                <a:srgbClr val="333333"/>
              </a:solidFill>
              <a:latin typeface="PT Sans"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100" b="0" i="0" u="none" strike="noStrike" cap="none" normalizeH="0" baseline="0" dirty="0" smtClean="0">
              <a:ln>
                <a:noFill/>
              </a:ln>
              <a:solidFill>
                <a:srgbClr val="333333"/>
              </a:solidFill>
              <a:effectLst/>
              <a:latin typeface="PT Sans"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100" dirty="0">
              <a:solidFill>
                <a:srgbClr val="333333"/>
              </a:solidFill>
              <a:latin typeface="PT Sans"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100" b="0" i="0" u="none" strike="noStrike" cap="none" normalizeH="0" baseline="0" dirty="0" smtClean="0">
              <a:ln>
                <a:noFill/>
              </a:ln>
              <a:solidFill>
                <a:srgbClr val="333333"/>
              </a:solidFill>
              <a:effectLst/>
              <a:latin typeface="PT Sans"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100" dirty="0">
              <a:solidFill>
                <a:srgbClr val="333333"/>
              </a:solidFill>
              <a:latin typeface="PT Sans"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dirty="0" smtClean="0">
                <a:ln>
                  <a:noFill/>
                </a:ln>
                <a:solidFill>
                  <a:srgbClr val="333333"/>
                </a:solidFill>
                <a:effectLst/>
                <a:latin typeface="PT Sans" charset="0"/>
                <a:ea typeface="Times New Roman" pitchFamily="18" charset="0"/>
                <a:cs typeface="Times New Roman" pitchFamily="18" charset="0"/>
              </a:rPr>
              <a:t>2. Щоб краще запам</a:t>
            </a:r>
            <a:r>
              <a:rPr kumimoji="0" lang="ru-RU" sz="1100" b="0" i="0" u="none" strike="noStrike" cap="none" normalizeH="0" baseline="0" dirty="0" smtClean="0">
                <a:ln>
                  <a:noFill/>
                </a:ln>
                <a:solidFill>
                  <a:srgbClr val="333333"/>
                </a:solidFill>
                <a:effectLst/>
                <a:latin typeface="Calibri"/>
                <a:ea typeface="Times New Roman" pitchFamily="18" charset="0"/>
                <a:cs typeface="Times New Roman" pitchFamily="18" charset="0"/>
              </a:rPr>
              <a:t>’</a:t>
            </a:r>
            <a:r>
              <a:rPr kumimoji="0" lang="ru-RU" sz="1100" b="0" i="0" u="none" strike="noStrike" cap="none" normalizeH="0" baseline="0" dirty="0" smtClean="0">
                <a:ln>
                  <a:noFill/>
                </a:ln>
                <a:solidFill>
                  <a:srgbClr val="333333"/>
                </a:solidFill>
                <a:effectLst/>
                <a:latin typeface="PT Sans" charset="0"/>
                <a:ea typeface="Times New Roman" pitchFamily="18" charset="0"/>
                <a:cs typeface="Times New Roman" pitchFamily="18" charset="0"/>
              </a:rPr>
              <a:t>яталось, де літера b, а де літера d, запропонуйте</a:t>
            </a:r>
            <a:r>
              <a:rPr kumimoji="0" lang="ru-RU" sz="1100" b="0" i="0" u="none" strike="noStrike" cap="none" normalizeH="0" baseline="0" dirty="0" smtClean="0">
                <a:ln>
                  <a:noFill/>
                </a:ln>
                <a:solidFill>
                  <a:srgbClr val="333333"/>
                </a:solidFill>
                <a:effectLst/>
                <a:latin typeface="Calibri"/>
                <a:ea typeface="Times New Roman" pitchFamily="18" charset="0"/>
                <a:cs typeface="Times New Roman" pitchFamily="18" charset="0"/>
              </a:rPr>
              <a:t> </a:t>
            </a:r>
            <a:r>
              <a:rPr kumimoji="0" lang="ru-RU" sz="1100" b="0" i="0" u="none" strike="noStrike" cap="none" normalizeH="0" baseline="0" dirty="0" smtClean="0">
                <a:ln>
                  <a:noFill/>
                </a:ln>
                <a:solidFill>
                  <a:srgbClr val="333333"/>
                </a:solidFill>
                <a:effectLst/>
                <a:latin typeface="PT Sans" charset="0"/>
                <a:ea typeface="Times New Roman" pitchFamily="18" charset="0"/>
                <a:cs typeface="Times New Roman" pitchFamily="18" charset="0"/>
              </a:rPr>
              <a:t>дитині намалювати невеличкі постери як на малюнку,</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dirty="0" smtClean="0">
                <a:ln>
                  <a:noFill/>
                </a:ln>
                <a:solidFill>
                  <a:srgbClr val="333333"/>
                </a:solidFill>
                <a:effectLst/>
                <a:latin typeface="PT Sans" charset="0"/>
                <a:ea typeface="Times New Roman" pitchFamily="18" charset="0"/>
                <a:cs typeface="Times New Roman" pitchFamily="18" charset="0"/>
              </a:rPr>
              <a:t> які ви зможете повішати на видному місці. Вони слугуватимуть їй підказкою, доки вона</a:t>
            </a:r>
            <a:r>
              <a:rPr kumimoji="0" lang="ru-RU" sz="1100" b="0" i="0" u="none" strike="noStrike" cap="none" normalizeH="0" baseline="0" dirty="0" smtClean="0">
                <a:ln>
                  <a:noFill/>
                </a:ln>
                <a:solidFill>
                  <a:srgbClr val="333333"/>
                </a:solidFill>
                <a:effectLst/>
                <a:latin typeface="Calibri"/>
                <a:ea typeface="Times New Roman" pitchFamily="18" charset="0"/>
                <a:cs typeface="Times New Roman" pitchFamily="18" charset="0"/>
              </a:rPr>
              <a:t> </a:t>
            </a:r>
            <a:r>
              <a:rPr kumimoji="0" lang="ru-RU" sz="1100" b="0" i="0" u="none" strike="noStrike" cap="none" normalizeH="0" baseline="0" dirty="0" smtClean="0">
                <a:ln>
                  <a:noFill/>
                </a:ln>
                <a:solidFill>
                  <a:srgbClr val="333333"/>
                </a:solidFill>
                <a:effectLst/>
                <a:latin typeface="PT Sans" charset="0"/>
                <a:ea typeface="Times New Roman" pitchFamily="18" charset="0"/>
                <a:cs typeface="Times New Roman" pitchFamily="18" charset="0"/>
              </a:rPr>
              <a:t>не перестане плутати букви між собою.</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dirty="0" smtClean="0">
                <a:ln>
                  <a:noFill/>
                </a:ln>
                <a:solidFill>
                  <a:srgbClr val="333333"/>
                </a:solidFill>
                <a:effectLst/>
                <a:latin typeface="PT Sans" charset="0"/>
                <a:ea typeface="Times New Roman" pitchFamily="18" charset="0"/>
                <a:cs typeface="Times New Roman" pitchFamily="18" charset="0"/>
              </a:rPr>
              <a:t> Малюючи, не забувайте знову повторювати, де яка літера.</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9" name="Рисунок 8" descr="B_D">
            <a:hlinkClick r:id="rId5"/>
          </p:cNvPr>
          <p:cNvPicPr/>
          <p:nvPr/>
        </p:nvPicPr>
        <p:blipFill>
          <a:blip r:embed="rId6"/>
          <a:srcRect/>
          <a:stretch>
            <a:fillRect/>
          </a:stretch>
        </p:blipFill>
        <p:spPr bwMode="auto">
          <a:xfrm>
            <a:off x="5500694" y="2428868"/>
            <a:ext cx="3238528" cy="1500185"/>
          </a:xfrm>
          <a:prstGeom prst="rect">
            <a:avLst/>
          </a:prstGeom>
          <a:noFill/>
          <a:ln w="9525">
            <a:noFill/>
            <a:miter lim="800000"/>
            <a:headEnd/>
            <a:tailEnd/>
          </a:ln>
        </p:spPr>
      </p:pic>
      <p:sp>
        <p:nvSpPr>
          <p:cNvPr id="22533" name="Rectangle 5"/>
          <p:cNvSpPr>
            <a:spLocks noChangeArrowheads="1"/>
          </p:cNvSpPr>
          <p:nvPr/>
        </p:nvSpPr>
        <p:spPr bwMode="auto">
          <a:xfrm>
            <a:off x="0" y="0"/>
            <a:ext cx="6345007" cy="5678478"/>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100" b="0" i="0" u="none" strike="noStrike" cap="none" normalizeH="0" baseline="0" dirty="0" smtClean="0">
              <a:ln>
                <a:noFill/>
              </a:ln>
              <a:solidFill>
                <a:srgbClr val="333333"/>
              </a:solidFill>
              <a:effectLst/>
              <a:latin typeface="PT Sans"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100" dirty="0">
              <a:solidFill>
                <a:srgbClr val="333333"/>
              </a:solidFill>
              <a:latin typeface="PT Sans"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100" b="0" i="0" u="none" strike="noStrike" cap="none" normalizeH="0" baseline="0" dirty="0" smtClean="0">
              <a:ln>
                <a:noFill/>
              </a:ln>
              <a:solidFill>
                <a:srgbClr val="333333"/>
              </a:solidFill>
              <a:effectLst/>
              <a:latin typeface="PT Sans"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100" dirty="0">
              <a:solidFill>
                <a:srgbClr val="333333"/>
              </a:solidFill>
              <a:latin typeface="PT Sans"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100" b="0" i="0" u="none" strike="noStrike" cap="none" normalizeH="0" baseline="0" dirty="0" smtClean="0">
              <a:ln>
                <a:noFill/>
              </a:ln>
              <a:solidFill>
                <a:srgbClr val="333333"/>
              </a:solidFill>
              <a:effectLst/>
              <a:latin typeface="PT Sans"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100" dirty="0">
              <a:solidFill>
                <a:srgbClr val="333333"/>
              </a:solidFill>
              <a:latin typeface="PT Sans"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100" b="0" i="0" u="none" strike="noStrike" cap="none" normalizeH="0" baseline="0" dirty="0" smtClean="0">
              <a:ln>
                <a:noFill/>
              </a:ln>
              <a:solidFill>
                <a:srgbClr val="333333"/>
              </a:solidFill>
              <a:effectLst/>
              <a:latin typeface="PT Sans"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100" dirty="0">
              <a:solidFill>
                <a:srgbClr val="333333"/>
              </a:solidFill>
              <a:latin typeface="PT Sans"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100" b="0" i="0" u="none" strike="noStrike" cap="none" normalizeH="0" baseline="0" dirty="0" smtClean="0">
              <a:ln>
                <a:noFill/>
              </a:ln>
              <a:solidFill>
                <a:srgbClr val="333333"/>
              </a:solidFill>
              <a:effectLst/>
              <a:latin typeface="PT Sans"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100" dirty="0">
              <a:solidFill>
                <a:srgbClr val="333333"/>
              </a:solidFill>
              <a:latin typeface="PT Sans"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100" b="0" i="0" u="none" strike="noStrike" cap="none" normalizeH="0" baseline="0" dirty="0" smtClean="0">
              <a:ln>
                <a:noFill/>
              </a:ln>
              <a:solidFill>
                <a:srgbClr val="333333"/>
              </a:solidFill>
              <a:effectLst/>
              <a:latin typeface="PT Sans"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100" dirty="0">
              <a:solidFill>
                <a:srgbClr val="333333"/>
              </a:solidFill>
              <a:latin typeface="PT Sans"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100" b="0" i="0" u="none" strike="noStrike" cap="none" normalizeH="0" baseline="0" dirty="0" smtClean="0">
              <a:ln>
                <a:noFill/>
              </a:ln>
              <a:solidFill>
                <a:srgbClr val="333333"/>
              </a:solidFill>
              <a:effectLst/>
              <a:latin typeface="PT Sans"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100" dirty="0">
              <a:solidFill>
                <a:srgbClr val="333333"/>
              </a:solidFill>
              <a:latin typeface="PT Sans"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100" b="0" i="0" u="none" strike="noStrike" cap="none" normalizeH="0" baseline="0" dirty="0" smtClean="0">
              <a:ln>
                <a:noFill/>
              </a:ln>
              <a:solidFill>
                <a:srgbClr val="333333"/>
              </a:solidFill>
              <a:effectLst/>
              <a:latin typeface="PT Sans"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100" dirty="0">
              <a:solidFill>
                <a:srgbClr val="333333"/>
              </a:solidFill>
              <a:latin typeface="PT Sans"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100" b="0" i="0" u="none" strike="noStrike" cap="none" normalizeH="0" baseline="0" dirty="0" smtClean="0">
              <a:ln>
                <a:noFill/>
              </a:ln>
              <a:solidFill>
                <a:srgbClr val="333333"/>
              </a:solidFill>
              <a:effectLst/>
              <a:latin typeface="PT Sans"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100" dirty="0">
              <a:solidFill>
                <a:srgbClr val="333333"/>
              </a:solidFill>
              <a:latin typeface="PT Sans"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100" b="0" i="0" u="none" strike="noStrike" cap="none" normalizeH="0" baseline="0" dirty="0" smtClean="0">
              <a:ln>
                <a:noFill/>
              </a:ln>
              <a:solidFill>
                <a:srgbClr val="333333"/>
              </a:solidFill>
              <a:effectLst/>
              <a:latin typeface="PT Sans"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100" dirty="0">
              <a:solidFill>
                <a:srgbClr val="333333"/>
              </a:solidFill>
              <a:latin typeface="PT Sans"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100" b="0" i="0" u="none" strike="noStrike" cap="none" normalizeH="0" baseline="0" dirty="0" smtClean="0">
              <a:ln>
                <a:noFill/>
              </a:ln>
              <a:solidFill>
                <a:srgbClr val="333333"/>
              </a:solidFill>
              <a:effectLst/>
              <a:latin typeface="PT Sans"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100" dirty="0">
              <a:solidFill>
                <a:srgbClr val="333333"/>
              </a:solidFill>
              <a:latin typeface="PT Sans"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100" b="0" i="0" u="none" strike="noStrike" cap="none" normalizeH="0" baseline="0" dirty="0" smtClean="0">
              <a:ln>
                <a:noFill/>
              </a:ln>
              <a:solidFill>
                <a:srgbClr val="333333"/>
              </a:solidFill>
              <a:effectLst/>
              <a:latin typeface="PT Sans"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100" dirty="0">
              <a:solidFill>
                <a:srgbClr val="333333"/>
              </a:solidFill>
              <a:latin typeface="PT Sans"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100" b="0" i="0" u="none" strike="noStrike" cap="none" normalizeH="0" baseline="0" dirty="0" smtClean="0">
              <a:ln>
                <a:noFill/>
              </a:ln>
              <a:solidFill>
                <a:srgbClr val="333333"/>
              </a:solidFill>
              <a:effectLst/>
              <a:latin typeface="PT Sans"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100" dirty="0">
              <a:solidFill>
                <a:srgbClr val="333333"/>
              </a:solidFill>
              <a:latin typeface="PT Sans"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100" b="0" i="0" u="none" strike="noStrike" cap="none" normalizeH="0" baseline="0" dirty="0" smtClean="0">
              <a:ln>
                <a:noFill/>
              </a:ln>
              <a:solidFill>
                <a:srgbClr val="333333"/>
              </a:solidFill>
              <a:effectLst/>
              <a:latin typeface="PT Sans"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100" dirty="0">
              <a:solidFill>
                <a:srgbClr val="333333"/>
              </a:solidFill>
              <a:latin typeface="PT Sans"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dirty="0" smtClean="0">
                <a:ln>
                  <a:noFill/>
                </a:ln>
                <a:solidFill>
                  <a:srgbClr val="333333"/>
                </a:solidFill>
                <a:effectLst/>
                <a:latin typeface="PT Sans" charset="0"/>
                <a:ea typeface="Times New Roman" pitchFamily="18" charset="0"/>
                <a:cs typeface="Times New Roman" pitchFamily="18" charset="0"/>
              </a:rPr>
              <a:t>3. Пограйте з дитиною у гру: візьміть гральний кубик та наклейте на його гранях літери b та d,</a:t>
            </a:r>
          </a:p>
          <a:p>
            <a:pPr marL="0" marR="0" lvl="0" indent="0" algn="l" defTabSz="914400" rtl="0" eaLnBrk="1" fontAlgn="base" latinLnBrk="0" hangingPunct="1">
              <a:lnSpc>
                <a:spcPct val="100000"/>
              </a:lnSpc>
              <a:spcBef>
                <a:spcPct val="0"/>
              </a:spcBef>
              <a:spcAft>
                <a:spcPct val="0"/>
              </a:spcAft>
              <a:buClrTx/>
              <a:buSzTx/>
              <a:buFontTx/>
              <a:buNone/>
              <a:tabLst/>
            </a:pPr>
            <a:r>
              <a:rPr lang="ru-RU" sz="1100" dirty="0">
                <a:solidFill>
                  <a:srgbClr val="333333"/>
                </a:solidFill>
                <a:latin typeface="PT Sans" charset="0"/>
                <a:ea typeface="Times New Roman" pitchFamily="18" charset="0"/>
                <a:cs typeface="Times New Roman" pitchFamily="18" charset="0"/>
              </a:rPr>
              <a:t> </a:t>
            </a:r>
            <a:r>
              <a:rPr lang="ru-RU" sz="1100" dirty="0" smtClean="0">
                <a:solidFill>
                  <a:srgbClr val="333333"/>
                </a:solidFill>
                <a:latin typeface="PT Sans" charset="0"/>
                <a:ea typeface="Times New Roman" pitchFamily="18" charset="0"/>
                <a:cs typeface="Times New Roman" pitchFamily="18" charset="0"/>
              </a:rPr>
              <a:t>  </a:t>
            </a:r>
            <a:r>
              <a:rPr kumimoji="0" lang="ru-RU" sz="1100" b="0" i="0" u="none" strike="noStrike" cap="none" normalizeH="0" baseline="0" dirty="0" smtClean="0">
                <a:ln>
                  <a:noFill/>
                </a:ln>
                <a:solidFill>
                  <a:srgbClr val="333333"/>
                </a:solidFill>
                <a:effectLst/>
                <a:latin typeface="PT Sans" charset="0"/>
                <a:ea typeface="Times New Roman" pitchFamily="18" charset="0"/>
                <a:cs typeface="Times New Roman" pitchFamily="18" charset="0"/>
              </a:rPr>
              <a:t> а також листок паперу.</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dirty="0" smtClean="0">
                <a:ln>
                  <a:noFill/>
                </a:ln>
                <a:solidFill>
                  <a:srgbClr val="333333"/>
                </a:solidFill>
                <a:effectLst/>
                <a:latin typeface="PT Sans" charset="0"/>
                <a:ea typeface="Times New Roman" pitchFamily="18" charset="0"/>
                <a:cs typeface="Times New Roman" pitchFamily="18" charset="0"/>
              </a:rPr>
              <a:t>    Поділіть його на дві колонки. Дитина кидаючи кубик, має назвати правильно літеру, </a:t>
            </a:r>
          </a:p>
          <a:p>
            <a:pPr marL="0" marR="0" lvl="0" indent="0" algn="l" defTabSz="914400" rtl="0" eaLnBrk="1" fontAlgn="base" latinLnBrk="0" hangingPunct="1">
              <a:lnSpc>
                <a:spcPct val="100000"/>
              </a:lnSpc>
              <a:spcBef>
                <a:spcPct val="0"/>
              </a:spcBef>
              <a:spcAft>
                <a:spcPct val="0"/>
              </a:spcAft>
              <a:buClrTx/>
              <a:buSzTx/>
              <a:buFontTx/>
              <a:buNone/>
              <a:tabLst/>
            </a:pPr>
            <a:r>
              <a:rPr lang="ru-RU" sz="1100" dirty="0" smtClean="0">
                <a:solidFill>
                  <a:srgbClr val="333333"/>
                </a:solidFill>
                <a:latin typeface="PT Sans" charset="0"/>
                <a:ea typeface="Times New Roman" pitchFamily="18" charset="0"/>
                <a:cs typeface="Times New Roman" pitchFamily="18" charset="0"/>
              </a:rPr>
              <a:t>    </a:t>
            </a:r>
            <a:r>
              <a:rPr kumimoji="0" lang="ru-RU" sz="1100" b="0" i="0" u="none" strike="noStrike" cap="none" normalizeH="0" baseline="0" dirty="0" smtClean="0">
                <a:ln>
                  <a:noFill/>
                </a:ln>
                <a:solidFill>
                  <a:srgbClr val="333333"/>
                </a:solidFill>
                <a:effectLst/>
                <a:latin typeface="PT Sans" charset="0"/>
                <a:ea typeface="Times New Roman" pitchFamily="18" charset="0"/>
                <a:cs typeface="Times New Roman" pitchFamily="18" charset="0"/>
              </a:rPr>
              <a:t>а потім вписати її управильну колонку.</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dirty="0" smtClean="0">
                <a:ln>
                  <a:noFill/>
                </a:ln>
                <a:solidFill>
                  <a:srgbClr val="333333"/>
                </a:solidFill>
                <a:effectLst/>
                <a:latin typeface="PT Sans" charset="0"/>
                <a:ea typeface="Times New Roman" pitchFamily="18" charset="0"/>
                <a:cs typeface="Times New Roman" pitchFamily="18" charset="0"/>
              </a:rPr>
              <a:t>    Далі порахуйте кількість букв у кожній колонці, та оберіть літеру переможця.</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1" name="Рисунок 10" descr="geme_b_vs_d">
            <a:hlinkClick r:id="rId7"/>
          </p:cNvPr>
          <p:cNvPicPr/>
          <p:nvPr/>
        </p:nvPicPr>
        <p:blipFill>
          <a:blip r:embed="rId8"/>
          <a:srcRect/>
          <a:stretch>
            <a:fillRect/>
          </a:stretch>
        </p:blipFill>
        <p:spPr bwMode="auto">
          <a:xfrm>
            <a:off x="6500826" y="4500570"/>
            <a:ext cx="1762124" cy="207170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274638"/>
            <a:ext cx="8472518" cy="4297370"/>
          </a:xfrm>
        </p:spPr>
        <p:txBody>
          <a:bodyPr>
            <a:normAutofit/>
          </a:bodyPr>
          <a:lstStyle/>
          <a:p>
            <a:pPr algn="l"/>
            <a:r>
              <a:rPr lang="ru-RU" sz="1800" dirty="0"/>
              <a:t>Практичні дослідження показують, що вивчення іноземних мов з раннього віку сприяє </a:t>
            </a:r>
            <a:r>
              <a:rPr lang="ru-RU" sz="1800" dirty="0" smtClean="0"/>
              <a:t>розвитку:</a:t>
            </a:r>
            <a:br>
              <a:rPr lang="ru-RU" sz="1800" dirty="0" smtClean="0"/>
            </a:br>
            <a:r>
              <a:rPr lang="ru-RU" sz="1800" dirty="0"/>
              <a:t>-</a:t>
            </a:r>
            <a:r>
              <a:rPr lang="ru-RU" sz="1800" dirty="0" smtClean="0"/>
              <a:t> </a:t>
            </a:r>
            <a:r>
              <a:rPr lang="ru-RU" sz="1800" dirty="0"/>
              <a:t>інтелекту дитини в </a:t>
            </a:r>
            <a:r>
              <a:rPr lang="ru-RU" sz="1800" dirty="0" smtClean="0"/>
              <a:t>цілому</a:t>
            </a:r>
            <a:br>
              <a:rPr lang="ru-RU" sz="1800" dirty="0" smtClean="0"/>
            </a:br>
            <a:r>
              <a:rPr lang="ru-RU" sz="1800" dirty="0" smtClean="0"/>
              <a:t>- </a:t>
            </a:r>
            <a:r>
              <a:rPr lang="ru-RU" sz="1800" dirty="0"/>
              <a:t>розширенню обсягу </a:t>
            </a:r>
            <a:r>
              <a:rPr lang="ru-RU" sz="1800" dirty="0" smtClean="0"/>
              <a:t>пам’яті</a:t>
            </a:r>
            <a:br>
              <a:rPr lang="ru-RU" sz="1800" dirty="0" smtClean="0"/>
            </a:br>
            <a:r>
              <a:rPr lang="ru-RU" sz="1800" dirty="0" smtClean="0"/>
              <a:t>-розвитку </a:t>
            </a:r>
            <a:r>
              <a:rPr lang="ru-RU" sz="1800" dirty="0"/>
              <a:t>фонематичного та інтонаційного </a:t>
            </a:r>
            <a:r>
              <a:rPr lang="ru-RU" sz="1800" dirty="0" smtClean="0"/>
              <a:t>слуху.</a:t>
            </a:r>
            <a:r>
              <a:rPr lang="ru-RU" sz="1800" dirty="0"/>
              <a:t/>
            </a:r>
            <a:br>
              <a:rPr lang="ru-RU" sz="1800" dirty="0"/>
            </a:br>
            <a:r>
              <a:rPr lang="ru-RU" sz="1800" dirty="0" smtClean="0"/>
              <a:t/>
            </a:r>
            <a:br>
              <a:rPr lang="ru-RU" sz="1800" dirty="0" smtClean="0"/>
            </a:br>
            <a:r>
              <a:rPr lang="ru-RU" sz="1800" dirty="0" smtClean="0"/>
              <a:t/>
            </a:r>
            <a:br>
              <a:rPr lang="ru-RU" sz="1800" dirty="0" smtClean="0"/>
            </a:br>
            <a:r>
              <a:rPr lang="ru-RU" sz="1800" dirty="0" smtClean="0"/>
              <a:t>І тільки за умови зазначеного вище, практична мета навчання дітей англійської мови, тобто формування елементарної комунікативної компетенції, яка складається з лінгвістичної, мовленнєвої, соціокультурної та загальнонавчальної компетенції, буде досягнута.</a:t>
            </a:r>
            <a:endParaRPr lang="ru-RU" sz="1800" dirty="0"/>
          </a:p>
        </p:txBody>
      </p:sp>
      <p:pic>
        <p:nvPicPr>
          <p:cNvPr id="3" name="Рисунок 2" descr="DSC_0368.JPG"/>
          <p:cNvPicPr>
            <a:picLocks noChangeAspect="1"/>
          </p:cNvPicPr>
          <p:nvPr/>
        </p:nvPicPr>
        <p:blipFill>
          <a:blip r:embed="rId2" cstate="print"/>
          <a:stretch>
            <a:fillRect/>
          </a:stretch>
        </p:blipFill>
        <p:spPr>
          <a:xfrm>
            <a:off x="2143108" y="3919880"/>
            <a:ext cx="4714908" cy="2660015"/>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274638"/>
            <a:ext cx="8186766" cy="4440246"/>
          </a:xfrm>
        </p:spPr>
        <p:txBody>
          <a:bodyPr>
            <a:noAutofit/>
          </a:bodyPr>
          <a:lstStyle/>
          <a:p>
            <a:pPr algn="l"/>
            <a:r>
              <a:rPr lang="ru-RU" sz="1800" dirty="0" smtClean="0"/>
              <a:t/>
            </a:r>
            <a:br>
              <a:rPr lang="ru-RU" sz="1800" dirty="0" smtClean="0"/>
            </a:br>
            <a:r>
              <a:rPr lang="ru-RU" sz="1800" b="1" dirty="0" smtClean="0"/>
              <a:t>Нова </a:t>
            </a:r>
            <a:r>
              <a:rPr lang="ru-RU" sz="1800" b="1" dirty="0"/>
              <a:t>українська школа </a:t>
            </a:r>
            <a:r>
              <a:rPr lang="ru-RU" sz="1800" dirty="0"/>
              <a:t>потребує нових підходів до навчання, які ґрунтуються на </a:t>
            </a:r>
            <a:r>
              <a:rPr lang="ru-RU" sz="1800" dirty="0" smtClean="0"/>
              <a:t>засадах </a:t>
            </a:r>
            <a:r>
              <a:rPr lang="ru-RU" sz="1800" dirty="0"/>
              <a:t>педагогіки партнерства, співпраці між учнями та вчительством, відходу від авторитарної моделі </a:t>
            </a:r>
            <a:r>
              <a:rPr lang="ru-RU" sz="1800" dirty="0" smtClean="0"/>
              <a:t>комунікації</a:t>
            </a:r>
            <a:r>
              <a:rPr lang="ru-RU" sz="1800" dirty="0"/>
              <a:t>, що вимагає переосмислення ролі і педагога, і </a:t>
            </a:r>
            <a:r>
              <a:rPr lang="ru-RU" sz="1800" dirty="0" smtClean="0"/>
              <a:t>учня.</a:t>
            </a:r>
            <a:br>
              <a:rPr lang="ru-RU" sz="1800" dirty="0" smtClean="0"/>
            </a:br>
            <a:r>
              <a:rPr lang="ru-RU" sz="1800" dirty="0" smtClean="0"/>
              <a:t>Передусім, це орієнтація освітнього процесу на досягнення результату, що відображається ключовими компетентностями, але не обмежується ними. </a:t>
            </a:r>
            <a:br>
              <a:rPr lang="ru-RU" sz="1800" dirty="0" smtClean="0"/>
            </a:br>
            <a:r>
              <a:rPr lang="ru-RU" sz="1800" dirty="0" smtClean="0"/>
              <a:t/>
            </a:r>
            <a:br>
              <a:rPr lang="ru-RU" sz="1800" dirty="0" smtClean="0"/>
            </a:br>
            <a:r>
              <a:rPr lang="ru-RU" sz="1800" b="1" u="sng" dirty="0" smtClean="0"/>
              <a:t> Компетентності </a:t>
            </a:r>
            <a:r>
              <a:rPr lang="ru-RU" sz="1800" dirty="0" smtClean="0"/>
              <a:t>– це ядро знань, необхідних дитині, вміння їх застосовувати, навички для вирішення життєвих проблем, а також ставлення і цінності, які потрібно засвоїти сучасній людині. </a:t>
            </a:r>
            <a:br>
              <a:rPr lang="ru-RU" sz="1800" dirty="0" smtClean="0"/>
            </a:br>
            <a:r>
              <a:rPr lang="ru-RU" sz="1800" dirty="0" smtClean="0"/>
              <a:t/>
            </a:r>
            <a:br>
              <a:rPr lang="ru-RU" sz="1800" dirty="0" smtClean="0"/>
            </a:br>
            <a:r>
              <a:rPr lang="ru-RU" sz="1800" dirty="0" smtClean="0"/>
              <a:t> </a:t>
            </a:r>
            <a:br>
              <a:rPr lang="ru-RU" sz="1800" dirty="0" smtClean="0"/>
            </a:br>
            <a:endParaRPr lang="ru-RU" sz="1800" dirty="0"/>
          </a:p>
        </p:txBody>
      </p:sp>
      <p:pic>
        <p:nvPicPr>
          <p:cNvPr id="20484" name="Picture 4" descr="Ð ÐµÐ·ÑÐ»ÑÑÐ°Ñ Ð¿Ð¾ÑÑÐºÑ Ð·Ð¾Ð±ÑÐ°Ð¶ÐµÐ½Ñ Ð·Ð° Ð·Ð°Ð¿Ð¸ÑÐ¾Ð¼ &quot;Ð½Ð¾Ð²Ð° ÑÐºÑÐ°ÑÐ½ÑÑÐºÐ° ÑÐºÐ¾Ð»Ð°&quot;"/>
          <p:cNvPicPr>
            <a:picLocks noChangeAspect="1" noChangeArrowheads="1"/>
          </p:cNvPicPr>
          <p:nvPr/>
        </p:nvPicPr>
        <p:blipFill>
          <a:blip r:embed="rId2"/>
          <a:srcRect/>
          <a:stretch>
            <a:fillRect/>
          </a:stretch>
        </p:blipFill>
        <p:spPr bwMode="auto">
          <a:xfrm>
            <a:off x="2071670" y="3714752"/>
            <a:ext cx="4800600" cy="2743201"/>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274638"/>
            <a:ext cx="8329642" cy="6297634"/>
          </a:xfrm>
        </p:spPr>
        <p:txBody>
          <a:bodyPr>
            <a:normAutofit/>
          </a:bodyPr>
          <a:lstStyle/>
          <a:p>
            <a:pPr algn="l"/>
            <a:r>
              <a:rPr lang="ru-RU" sz="1400" b="1" dirty="0"/>
              <a:t>Airplane competition</a:t>
            </a:r>
            <a:r>
              <a:rPr lang="ru-RU" sz="1400" dirty="0"/>
              <a:t>: First, have your Ss make some paper airplanes. Stand the Ss in a line and let them test fly their planes. For the competition, assign different classroom objects points (e.g. table 5 points, door 10 points, trash can 20 points). Ask a S a question and if s/he answers correctly then s/he can throw and try to hit one of the target objects to win points. This works well as a team game.</a:t>
            </a:r>
            <a:br>
              <a:rPr lang="ru-RU" sz="1400" dirty="0"/>
            </a:br>
            <a:r>
              <a:rPr lang="ru-RU" sz="1400" dirty="0" smtClean="0"/>
              <a:t/>
            </a:r>
            <a:br>
              <a:rPr lang="ru-RU" sz="1400" dirty="0" smtClean="0"/>
            </a:br>
            <a:r>
              <a:rPr lang="ru-RU" sz="1400" b="1" dirty="0" smtClean="0"/>
              <a:t>Apple </a:t>
            </a:r>
            <a:r>
              <a:rPr lang="ru-RU" sz="1400" b="1" dirty="0"/>
              <a:t>Pass</a:t>
            </a:r>
            <a:r>
              <a:rPr lang="ru-RU" sz="1400" dirty="0"/>
              <a:t>: Have all Ss sit in a circle. Use a fake apple and toss it to one S. But you must say one English word as you pass. The S then throws to another S and says a different English word. If the student you threw it to drops it, he/she is out. And the game keeps going until you have one winner. It can be played with different categories, such as Food, Animals, Etc. My students love it! (Submitted by Kim.S.)</a:t>
            </a:r>
            <a:br>
              <a:rPr lang="ru-RU" sz="1400" dirty="0"/>
            </a:br>
            <a:r>
              <a:rPr lang="ru-RU" sz="1400" dirty="0" smtClean="0"/>
              <a:t/>
            </a:r>
            <a:br>
              <a:rPr lang="ru-RU" sz="1400" dirty="0" smtClean="0"/>
            </a:br>
            <a:r>
              <a:rPr lang="ru-RU" sz="1400" b="1" dirty="0" smtClean="0"/>
              <a:t>Banana </a:t>
            </a:r>
            <a:r>
              <a:rPr lang="ru-RU" sz="1400" b="1" dirty="0"/>
              <a:t>Race</a:t>
            </a:r>
            <a:r>
              <a:rPr lang="ru-RU" sz="1400" dirty="0"/>
              <a:t>: Children just love this! It is basically a QUIZ game in which you ask children questions (Target Vocabulary) like: "What's this? What fruit is red and round? How many chairs are there in the classroom?" or the T simply draws items on the board, makes animal noises so that they guess. You can work with Ss or split the class into small groups/teams if you have a large class. The T draws on the board a race track and each team or S will be a BANANA waiting at the Starting Line. They will approach the Goal line as they answer each question. Each right answer equals a step towards the Goal Line. The BANANA who arrives there first, WINS!</a:t>
            </a:r>
            <a:br>
              <a:rPr lang="ru-RU" sz="1400" dirty="0"/>
            </a:br>
            <a:r>
              <a:rPr lang="ru-RU" sz="1400" dirty="0" smtClean="0"/>
              <a:t/>
            </a:r>
            <a:br>
              <a:rPr lang="ru-RU" sz="1400" dirty="0" smtClean="0"/>
            </a:br>
            <a:r>
              <a:rPr lang="ru-RU" sz="1400" b="1" dirty="0" smtClean="0"/>
              <a:t>Bang</a:t>
            </a:r>
            <a:r>
              <a:rPr lang="ru-RU" sz="1400" b="1" dirty="0"/>
              <a:t>!</a:t>
            </a:r>
            <a:r>
              <a:rPr lang="ru-RU" sz="1400" dirty="0"/>
              <a:t>: Materials: Small piece of paper, shoe box or coffee can. Write words on pieces of paper and fold them in half (sight words, vocab, blends etc.). Also add a few cards that say "BANG!". Ss take turns picking cards and if they read the word correctly they get to keep the word. If they draw a BANG! card they yell BANG! and then return all their cards (except the BANG! card) to the can/box. Very simple but the kids love it and there are many variations for the game</a:t>
            </a:r>
            <a:r>
              <a:rPr lang="ru-RU" sz="1400" dirty="0" smtClean="0"/>
              <a:t>!</a:t>
            </a:r>
            <a:br>
              <a:rPr lang="ru-RU" sz="1400" dirty="0" smtClean="0"/>
            </a:br>
            <a:r>
              <a:rPr lang="ru-RU" sz="1400" dirty="0" smtClean="0"/>
              <a:t/>
            </a:r>
            <a:br>
              <a:rPr lang="ru-RU" sz="1400" dirty="0" smtClean="0"/>
            </a:br>
            <a:r>
              <a:rPr lang="en-US" sz="1400" b="1" dirty="0" smtClean="0"/>
              <a:t> Give me 5 </a:t>
            </a:r>
            <a:r>
              <a:rPr lang="en-US" sz="1400" dirty="0" smtClean="0"/>
              <a:t>In this language game, the teacher calls out a student to give 5 things on a given category in 30 seconds! This is a good activity for reviewing vocabulary. </a:t>
            </a:r>
            <a:r>
              <a:rPr lang="ru-RU" sz="1400" dirty="0"/>
              <a:t/>
            </a:r>
            <a:br>
              <a:rPr lang="ru-RU" sz="1400" dirty="0"/>
            </a:br>
            <a:r>
              <a:rPr lang="ru-RU" sz="1100" dirty="0"/>
              <a:t/>
            </a:r>
            <a:br>
              <a:rPr lang="ru-RU" sz="1100" dirty="0"/>
            </a:br>
            <a:r>
              <a:rPr lang="ru-RU" sz="1100" dirty="0"/>
              <a:t/>
            </a:r>
            <a:br>
              <a:rPr lang="ru-RU" sz="1100" dirty="0"/>
            </a:br>
            <a:endParaRPr lang="ru-RU" sz="11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274638"/>
            <a:ext cx="8258204" cy="5940444"/>
          </a:xfrm>
        </p:spPr>
        <p:txBody>
          <a:bodyPr>
            <a:noAutofit/>
          </a:bodyPr>
          <a:lstStyle/>
          <a:p>
            <a:pPr algn="l"/>
            <a:r>
              <a:rPr lang="ru-RU" sz="1400" b="1" dirty="0" smtClean="0"/>
              <a:t>Category Spin: </a:t>
            </a:r>
            <a:r>
              <a:rPr lang="ru-RU" sz="1400" dirty="0" smtClean="0"/>
              <a:t>Sit Ss in a circle.  Spin a bottle or an arrow - the S that the arrow points to is first.  The S needs to say a word from a pre-decided category.  The next S will say last word plus his own and so on until it gets to the one who fails.  For example: S1:"zebra", S2: "zebra cat", S3: "zebra cat dog"</a:t>
            </a:r>
            <a:br>
              <a:rPr lang="ru-RU" sz="1400" dirty="0" smtClean="0"/>
            </a:br>
            <a:r>
              <a:rPr lang="ru-RU" sz="1400" dirty="0" smtClean="0"/>
              <a:t/>
            </a:r>
            <a:br>
              <a:rPr lang="ru-RU" sz="1400" dirty="0" smtClean="0"/>
            </a:br>
            <a:r>
              <a:rPr lang="ru-RU" sz="1400" b="1" dirty="0" smtClean="0"/>
              <a:t>Pictionary: </a:t>
            </a:r>
            <a:r>
              <a:rPr lang="ru-RU" sz="1400" dirty="0" smtClean="0"/>
              <a:t>Good for reviewing vocab.  Pick a S and show him/her a picture or whisper a word into his/her ear.  The S draws the picture on the board and the first S to guess the picture gets to draw the next picture.  This can also be played in teams with a point system</a:t>
            </a:r>
            <a:br>
              <a:rPr lang="ru-RU" sz="1400" dirty="0" smtClean="0"/>
            </a:br>
            <a:r>
              <a:rPr lang="ru-RU" sz="1400" dirty="0" smtClean="0"/>
              <a:t/>
            </a:r>
            <a:br>
              <a:rPr lang="ru-RU" sz="1400" dirty="0" smtClean="0"/>
            </a:br>
            <a:r>
              <a:rPr lang="ru-RU" sz="1400" b="1" dirty="0" smtClean="0"/>
              <a:t>Rope Jump: </a:t>
            </a:r>
            <a:r>
              <a:rPr lang="ru-RU" sz="1400" dirty="0" smtClean="0"/>
              <a:t>you need a rope for this one!  Have Ss stand behind each other in a line.  Hold a rope (have a S hold the other end) at a height that the Ss should be able to jump over.  On the other side of the rope spread out some objects or flashcards and a box.  Call out the name of one of the objects/flashcards to the first S.  S/he has to jump over the rope, pick up the correct object and put it in the box.  For other rounds you can hold the rope down low, so Ss have to crawl/roll under.</a:t>
            </a:r>
            <a:br>
              <a:rPr lang="ru-RU" sz="1400" dirty="0" smtClean="0"/>
            </a:br>
            <a:r>
              <a:rPr lang="ru-RU" sz="1400" dirty="0" smtClean="0"/>
              <a:t/>
            </a:r>
            <a:br>
              <a:rPr lang="ru-RU" sz="1400" dirty="0" smtClean="0"/>
            </a:br>
            <a:r>
              <a:rPr lang="ru-RU" sz="1400" b="1" dirty="0" smtClean="0"/>
              <a:t>Shirt Game:</a:t>
            </a:r>
            <a:r>
              <a:rPr lang="ru-RU" sz="1400" dirty="0" smtClean="0"/>
              <a:t>  Divide the children into two teams and give a man's shirt to each team.  Be sure each shirt has the same amount of buttons down the front.  At the signal, the first person on each team puts on the shirt and buttons all of the buttons down the front.  The one who is buttoned-up first gets to answer the question you ask.  Of course a question equals points.  If the answer is incorrect, the person from the other team gets a chance to answer.</a:t>
            </a:r>
            <a:br>
              <a:rPr lang="ru-RU" sz="1400" dirty="0" smtClean="0"/>
            </a:br>
            <a:r>
              <a:rPr lang="ru-RU" sz="1400" dirty="0" smtClean="0"/>
              <a:t/>
            </a:r>
            <a:br>
              <a:rPr lang="ru-RU" sz="1400" dirty="0" smtClean="0"/>
            </a:br>
            <a:r>
              <a:rPr lang="ru-RU" sz="1400" b="1" dirty="0" smtClean="0"/>
              <a:t>Time Bomb: </a:t>
            </a:r>
            <a:r>
              <a:rPr lang="ru-RU" sz="1400" dirty="0" smtClean="0"/>
              <a:t>you need a timer (such as an egg timer) for this exciting game.  Set the timer, ask a question and then throw it to a S.  S/he must answer and then throw the timer to another S, who in turn answers and then throws it to another S.  The S holding the timer when it goes off loses a life.  This can also be done with categories</a:t>
            </a:r>
            <a:br>
              <a:rPr lang="ru-RU" sz="1400" dirty="0" smtClean="0"/>
            </a:br>
            <a:endParaRPr lang="ru-RU" sz="14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274638"/>
            <a:ext cx="8258204" cy="3011486"/>
          </a:xfrm>
        </p:spPr>
        <p:txBody>
          <a:bodyPr>
            <a:normAutofit/>
          </a:bodyPr>
          <a:lstStyle/>
          <a:p>
            <a:r>
              <a:rPr lang="uk-UA" sz="2000" b="1" i="1" u="sng" dirty="0" smtClean="0">
                <a:hlinkClick r:id="rId2"/>
              </a:rPr>
              <a:t>Використані джерела</a:t>
            </a:r>
            <a:r>
              <a:rPr lang="uk-UA" sz="2000" dirty="0" smtClean="0">
                <a:hlinkClick r:id="rId2"/>
              </a:rPr>
              <a:t/>
            </a:r>
            <a:br>
              <a:rPr lang="uk-UA" sz="2000" dirty="0" smtClean="0">
                <a:hlinkClick r:id="rId2"/>
              </a:rPr>
            </a:br>
            <a:r>
              <a:rPr lang="en-US" sz="2000" dirty="0" smtClean="0">
                <a:hlinkClick r:id="rId2"/>
              </a:rPr>
              <a:t>https://www.ed-era.com/mon.htm</a:t>
            </a:r>
            <a:r>
              <a:rPr lang="uk-UA" sz="2000" dirty="0" smtClean="0"/>
              <a:t/>
            </a:r>
            <a:br>
              <a:rPr lang="uk-UA" sz="2000" dirty="0" smtClean="0"/>
            </a:br>
            <a:r>
              <a:rPr lang="en-US" sz="2000" dirty="0" smtClean="0"/>
              <a:t> nus.org.ua/</a:t>
            </a:r>
            <a:r>
              <a:rPr lang="uk-UA" sz="2000" dirty="0" smtClean="0"/>
              <a:t/>
            </a:r>
            <a:br>
              <a:rPr lang="uk-UA" sz="2000" dirty="0" smtClean="0"/>
            </a:br>
            <a:r>
              <a:rPr lang="en-US" sz="2000" dirty="0" smtClean="0"/>
              <a:t> </a:t>
            </a:r>
            <a:r>
              <a:rPr lang="en-US" sz="2000" dirty="0" smtClean="0">
                <a:hlinkClick r:id="rId3"/>
              </a:rPr>
              <a:t>https://osvita.ua</a:t>
            </a:r>
            <a:r>
              <a:rPr lang="uk-UA" sz="2000" dirty="0" smtClean="0"/>
              <a:t/>
            </a:r>
            <a:br>
              <a:rPr lang="uk-UA" sz="2000" dirty="0" smtClean="0"/>
            </a:br>
            <a:r>
              <a:rPr lang="en-US" sz="2000" dirty="0" smtClean="0"/>
              <a:t> </a:t>
            </a:r>
            <a:r>
              <a:rPr lang="en-US" sz="2000" dirty="0" smtClean="0">
                <a:hlinkClick r:id="rId4"/>
              </a:rPr>
              <a:t>https://osvitoria.media</a:t>
            </a:r>
            <a:r>
              <a:rPr lang="en-US" sz="2000" dirty="0" smtClean="0"/>
              <a:t/>
            </a:r>
            <a:br>
              <a:rPr lang="en-US" sz="2000" dirty="0" smtClean="0"/>
            </a:br>
            <a:r>
              <a:rPr lang="uk-UA" sz="1600" dirty="0" smtClean="0"/>
              <a:t/>
            </a:r>
            <a:br>
              <a:rPr lang="uk-UA" sz="1600" dirty="0" smtClean="0"/>
            </a:br>
            <a:r>
              <a:rPr lang="en-US" sz="1600" dirty="0" smtClean="0"/>
              <a:t> </a:t>
            </a:r>
            <a:r>
              <a:rPr lang="en-US" sz="1600" dirty="0" smtClean="0">
                <a:hlinkClick r:id="rId5"/>
              </a:rPr>
              <a:t>https://englishteaching101.com</a:t>
            </a:r>
            <a:r>
              <a:rPr lang="en-US" sz="1600" dirty="0" smtClean="0"/>
              <a:t/>
            </a:r>
            <a:br>
              <a:rPr lang="en-US" sz="1600" dirty="0" smtClean="0"/>
            </a:br>
            <a:r>
              <a:rPr lang="en-US" sz="1600" dirty="0" smtClean="0"/>
              <a:t> </a:t>
            </a:r>
            <a:r>
              <a:rPr lang="en-US" sz="1600" dirty="0" smtClean="0">
                <a:hlinkClick r:id="rId6"/>
              </a:rPr>
              <a:t>https://www.teachingenglish.org.uk</a:t>
            </a:r>
            <a:r>
              <a:rPr lang="en-US" sz="1600" dirty="0" smtClean="0"/>
              <a:t/>
            </a:r>
            <a:br>
              <a:rPr lang="en-US" sz="1600" dirty="0" smtClean="0"/>
            </a:br>
            <a:endParaRPr lang="ru-RU" sz="1800" dirty="0"/>
          </a:p>
        </p:txBody>
      </p:sp>
      <p:pic>
        <p:nvPicPr>
          <p:cNvPr id="2052" name="Picture 4" descr="ÐÐ¾Ð²âÑÐ·Ð°Ð½Ðµ Ð·Ð¾Ð±ÑÐ°Ð¶ÐµÐ½Ð½Ñ"/>
          <p:cNvPicPr>
            <a:picLocks noChangeAspect="1" noChangeArrowheads="1"/>
          </p:cNvPicPr>
          <p:nvPr/>
        </p:nvPicPr>
        <p:blipFill>
          <a:blip r:embed="rId7"/>
          <a:srcRect/>
          <a:stretch>
            <a:fillRect/>
          </a:stretch>
        </p:blipFill>
        <p:spPr bwMode="auto">
          <a:xfrm>
            <a:off x="2000232" y="3071810"/>
            <a:ext cx="5238750" cy="3219451"/>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Ð ÐµÐ·ÑÐ»ÑÑÐ°Ñ Ð¿Ð¾ÑÑÐºÑ Ð·Ð¾Ð±ÑÐ°Ð¶ÐµÐ½Ñ Ð·Ð° Ð·Ð°Ð¿Ð¸ÑÐ¾Ð¼ &quot;10 ÐºÐ»ÑÑÐ¾Ð²Ð¸Ñ ÐºÐ¾Ð¼Ð¿ÐµÑÐµÐ½ÑÐ½Ð¾ÑÑÐµÐ¹ Ð½Ð¾Ð²Ð¾Ñ ÑÐºÑÐ°ÑÐ½ÑÑÐºÐ¾Ñ ÑÐºÐ¾Ð»Ð¸&quot;"/>
          <p:cNvPicPr>
            <a:picLocks noChangeAspect="1" noChangeArrowheads="1"/>
          </p:cNvPicPr>
          <p:nvPr/>
        </p:nvPicPr>
        <p:blipFill>
          <a:blip r:embed="rId2"/>
          <a:srcRect/>
          <a:stretch>
            <a:fillRect/>
          </a:stretch>
        </p:blipFill>
        <p:spPr bwMode="auto">
          <a:xfrm>
            <a:off x="857225" y="642918"/>
            <a:ext cx="7385950" cy="5545252"/>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28662" y="285728"/>
            <a:ext cx="8072494" cy="2500330"/>
          </a:xfrm>
        </p:spPr>
        <p:txBody>
          <a:bodyPr>
            <a:normAutofit/>
          </a:bodyPr>
          <a:lstStyle/>
          <a:p>
            <a:pPr algn="l"/>
            <a:r>
              <a:rPr lang="ru-RU" sz="2200" dirty="0" smtClean="0"/>
              <a:t/>
            </a:r>
            <a:br>
              <a:rPr lang="ru-RU" sz="2200" dirty="0" smtClean="0"/>
            </a:br>
            <a:r>
              <a:rPr lang="ru-RU" sz="1800" dirty="0" smtClean="0"/>
              <a:t/>
            </a:r>
            <a:br>
              <a:rPr lang="ru-RU" sz="1800" dirty="0" smtClean="0"/>
            </a:br>
            <a:r>
              <a:rPr lang="ru-RU" sz="1800" dirty="0" smtClean="0"/>
              <a:t/>
            </a:r>
            <a:br>
              <a:rPr lang="ru-RU" sz="1800" dirty="0" smtClean="0"/>
            </a:br>
            <a:r>
              <a:rPr lang="uk-UA" sz="1800" dirty="0" smtClean="0"/>
              <a:t> </a:t>
            </a:r>
            <a:r>
              <a:rPr lang="ru-RU" dirty="0"/>
              <a:t/>
            </a:r>
            <a:br>
              <a:rPr lang="ru-RU" dirty="0"/>
            </a:br>
            <a:endParaRPr lang="ru-RU" dirty="0"/>
          </a:p>
        </p:txBody>
      </p:sp>
      <p:sp>
        <p:nvSpPr>
          <p:cNvPr id="11" name="Прямокутник 10"/>
          <p:cNvSpPr/>
          <p:nvPr/>
        </p:nvSpPr>
        <p:spPr>
          <a:xfrm>
            <a:off x="1571604" y="785794"/>
            <a:ext cx="6072230" cy="157163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400" b="1" dirty="0" smtClean="0">
                <a:solidFill>
                  <a:schemeClr val="tx1"/>
                </a:solidFill>
              </a:rPr>
              <a:t>Формування ключових компетентностей учнів сприятиме</a:t>
            </a:r>
            <a:r>
              <a:rPr lang="uk-UA" b="1" dirty="0" smtClean="0">
                <a:solidFill>
                  <a:schemeClr val="tx1"/>
                </a:solidFill>
              </a:rPr>
              <a:t>:</a:t>
            </a:r>
            <a:endParaRPr lang="ru-RU" b="1" dirty="0">
              <a:solidFill>
                <a:schemeClr val="tx1"/>
              </a:solidFill>
            </a:endParaRPr>
          </a:p>
        </p:txBody>
      </p:sp>
      <p:sp>
        <p:nvSpPr>
          <p:cNvPr id="12" name="Прямокутник 11"/>
          <p:cNvSpPr/>
          <p:nvPr/>
        </p:nvSpPr>
        <p:spPr>
          <a:xfrm>
            <a:off x="714348" y="3000372"/>
            <a:ext cx="2071702" cy="3071834"/>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1600" dirty="0" smtClean="0">
                <a:solidFill>
                  <a:schemeClr val="tx1"/>
                </a:solidFill>
              </a:rPr>
              <a:t>Продуктивному засвоєнню навчального матеріалу та розвитку навичок його практичного використання;</a:t>
            </a:r>
            <a:endParaRPr lang="ru-RU" sz="1600" dirty="0">
              <a:solidFill>
                <a:schemeClr val="tx1"/>
              </a:solidFill>
            </a:endParaRPr>
          </a:p>
        </p:txBody>
      </p:sp>
      <p:sp>
        <p:nvSpPr>
          <p:cNvPr id="13" name="Прямокутник 12"/>
          <p:cNvSpPr/>
          <p:nvPr/>
        </p:nvSpPr>
        <p:spPr>
          <a:xfrm>
            <a:off x="3214678" y="3000372"/>
            <a:ext cx="2428892" cy="3071834"/>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1600" dirty="0" smtClean="0">
                <a:solidFill>
                  <a:schemeClr val="tx1"/>
                </a:solidFill>
              </a:rPr>
              <a:t>Збагаченню соціального та  комунікативного досвіду школярів;</a:t>
            </a:r>
            <a:endParaRPr lang="ru-RU" sz="1600" dirty="0">
              <a:solidFill>
                <a:schemeClr val="tx1"/>
              </a:solidFill>
            </a:endParaRPr>
          </a:p>
        </p:txBody>
      </p:sp>
      <p:sp>
        <p:nvSpPr>
          <p:cNvPr id="14" name="Прямокутник 13"/>
          <p:cNvSpPr/>
          <p:nvPr/>
        </p:nvSpPr>
        <p:spPr>
          <a:xfrm>
            <a:off x="6000760" y="3000372"/>
            <a:ext cx="2143140" cy="3071834"/>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1600" dirty="0" smtClean="0">
                <a:solidFill>
                  <a:schemeClr val="tx1"/>
                </a:solidFill>
              </a:rPr>
              <a:t>Підвищення пізнавальної активності та мотивації навчання в учнів.</a:t>
            </a:r>
            <a:endParaRPr lang="ru-RU" sz="1600" dirty="0">
              <a:solidFill>
                <a:schemeClr val="tx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20" name="Picture 4" descr="ÐÐ¾Ð²âÑÐ·Ð°Ð½Ðµ Ð·Ð¾Ð±ÑÐ°Ð¶ÐµÐ½Ð½Ñ"/>
          <p:cNvPicPr>
            <a:picLocks noChangeAspect="1" noChangeArrowheads="1"/>
          </p:cNvPicPr>
          <p:nvPr/>
        </p:nvPicPr>
        <p:blipFill>
          <a:blip r:embed="rId2"/>
          <a:srcRect/>
          <a:stretch>
            <a:fillRect/>
          </a:stretch>
        </p:blipFill>
        <p:spPr bwMode="auto">
          <a:xfrm>
            <a:off x="571472" y="428604"/>
            <a:ext cx="8104793" cy="5929353"/>
          </a:xfrm>
          <a:prstGeom prst="rect">
            <a:avLst/>
          </a:prstGeom>
          <a:noFill/>
        </p:spPr>
      </p:pic>
      <p:sp>
        <p:nvSpPr>
          <p:cNvPr id="4" name="Прямокутник 3"/>
          <p:cNvSpPr/>
          <p:nvPr/>
        </p:nvSpPr>
        <p:spPr>
          <a:xfrm>
            <a:off x="285720" y="285729"/>
            <a:ext cx="8286808" cy="646331"/>
          </a:xfrm>
          <a:prstGeom prst="rect">
            <a:avLst/>
          </a:prstGeom>
        </p:spPr>
        <p:txBody>
          <a:bodyPr wrap="square">
            <a:spAutoFit/>
          </a:bodyPr>
          <a:lstStyle/>
          <a:p>
            <a:r>
              <a:rPr lang="uk-UA" dirty="0" smtClean="0"/>
              <a:t/>
            </a:r>
            <a:br>
              <a:rPr lang="uk-UA" dirty="0" smtClean="0"/>
            </a:br>
            <a:endParaRPr lang="ru-RU"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кутник 1"/>
          <p:cNvSpPr/>
          <p:nvPr/>
        </p:nvSpPr>
        <p:spPr>
          <a:xfrm>
            <a:off x="857224" y="142852"/>
            <a:ext cx="7715304" cy="1754326"/>
          </a:xfrm>
          <a:prstGeom prst="rect">
            <a:avLst/>
          </a:prstGeom>
        </p:spPr>
        <p:txBody>
          <a:bodyPr wrap="square">
            <a:spAutoFit/>
          </a:bodyPr>
          <a:lstStyle/>
          <a:p>
            <a:r>
              <a:rPr lang="ru-RU" dirty="0" smtClean="0"/>
              <a:t>Головною метою вивчення іноземної мови є формування в учнів</a:t>
            </a:r>
            <a:br>
              <a:rPr lang="ru-RU" dirty="0" smtClean="0"/>
            </a:br>
            <a:r>
              <a:rPr lang="ru-RU" dirty="0" smtClean="0"/>
              <a:t> </a:t>
            </a:r>
            <a:r>
              <a:rPr lang="ru-RU" b="1" dirty="0" smtClean="0"/>
              <a:t>комунікативної компетентності </a:t>
            </a:r>
            <a:r>
              <a:rPr lang="ru-RU" dirty="0" smtClean="0"/>
              <a:t>з урахуванням комунікативних умінь, сформованих на основі мовних знань і навичок, оволодіння вміннями й навичками спілкуватися в усній і письмовій формі з урахуванням мотивів, цілей та соціальних норм мовленнєвої поведінки в типових сферах і ситуаціях.</a:t>
            </a:r>
            <a:endParaRPr lang="ru-RU" dirty="0"/>
          </a:p>
        </p:txBody>
      </p:sp>
      <p:pic>
        <p:nvPicPr>
          <p:cNvPr id="36866" name="Picture 2" descr="Ð ÐµÐ·ÑÐ»ÑÑÐ°Ñ Ð¿Ð¾ÑÑÐºÑ Ð·Ð¾Ð±ÑÐ°Ð¶ÐµÐ½Ñ Ð·Ð° Ð·Ð°Ð¿Ð¸ÑÐ¾Ð¼ &quot;ÐºÐ¾Ð¼ÑÐ½ÑÐºÐ°ÑÐ¸Ð²Ð½Ð° ÐºÐ¾Ð¼Ð¿ÐµÑÐµÐ½ÑÐ½ÑÑÑÑ ÑÐ° ÑÑ ÐºÐ¾Ð¼Ð¿Ð¾Ð½ÐµÐ½ÑÐ¸ Ð½Ð° ÑÑÐ¾ÐºÐ°Ñ Ð°Ð½Ð³Ð»ÑÐ¹ÑÑÐºÐ¾Ñ Ð¼Ð¾Ð²Ð¸&quot;"/>
          <p:cNvPicPr>
            <a:picLocks noChangeAspect="1" noChangeArrowheads="1"/>
          </p:cNvPicPr>
          <p:nvPr/>
        </p:nvPicPr>
        <p:blipFill>
          <a:blip r:embed="rId2"/>
          <a:srcRect/>
          <a:stretch>
            <a:fillRect/>
          </a:stretch>
        </p:blipFill>
        <p:spPr bwMode="auto">
          <a:xfrm>
            <a:off x="1214414" y="2000240"/>
            <a:ext cx="6076950" cy="4562476"/>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кутник 2"/>
          <p:cNvSpPr/>
          <p:nvPr/>
        </p:nvSpPr>
        <p:spPr>
          <a:xfrm>
            <a:off x="2071670" y="428604"/>
            <a:ext cx="5500726" cy="11430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000" b="1" u="sng" dirty="0" smtClean="0">
                <a:solidFill>
                  <a:schemeClr val="tx1"/>
                </a:solidFill>
              </a:rPr>
              <a:t>Інноваційні форми роботи,методи та технології </a:t>
            </a:r>
          </a:p>
          <a:p>
            <a:pPr algn="ctr"/>
            <a:r>
              <a:rPr lang="uk-UA" sz="2000" b="1" u="sng" dirty="0" smtClean="0">
                <a:solidFill>
                  <a:schemeClr val="tx1"/>
                </a:solidFill>
              </a:rPr>
              <a:t>для реалізації компетентнісного підходу </a:t>
            </a:r>
          </a:p>
          <a:p>
            <a:pPr algn="ctr"/>
            <a:r>
              <a:rPr lang="uk-UA" sz="2000" b="1" u="sng" dirty="0" smtClean="0">
                <a:solidFill>
                  <a:schemeClr val="tx1"/>
                </a:solidFill>
              </a:rPr>
              <a:t>у новій українській школі</a:t>
            </a:r>
            <a:endParaRPr lang="ru-RU" sz="2000" b="1" u="sng" dirty="0">
              <a:solidFill>
                <a:schemeClr val="tx1"/>
              </a:solidFill>
            </a:endParaRPr>
          </a:p>
        </p:txBody>
      </p:sp>
      <p:sp>
        <p:nvSpPr>
          <p:cNvPr id="4" name="Горизонтальний сувій 3"/>
          <p:cNvSpPr/>
          <p:nvPr/>
        </p:nvSpPr>
        <p:spPr>
          <a:xfrm>
            <a:off x="857224" y="1785926"/>
            <a:ext cx="6072230" cy="642942"/>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1600" dirty="0" smtClean="0"/>
              <a:t>Елементи особистісно-орієнтованого навчання</a:t>
            </a:r>
            <a:endParaRPr lang="ru-RU" sz="1600" dirty="0"/>
          </a:p>
        </p:txBody>
      </p:sp>
      <p:sp>
        <p:nvSpPr>
          <p:cNvPr id="5" name="Горизонтальний сувій 4"/>
          <p:cNvSpPr/>
          <p:nvPr/>
        </p:nvSpPr>
        <p:spPr>
          <a:xfrm>
            <a:off x="857224" y="2500306"/>
            <a:ext cx="6072230" cy="642942"/>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1600" dirty="0" smtClean="0"/>
              <a:t>Елементи проектних технологій</a:t>
            </a:r>
            <a:endParaRPr lang="ru-RU" sz="1600" dirty="0"/>
          </a:p>
        </p:txBody>
      </p:sp>
      <p:sp>
        <p:nvSpPr>
          <p:cNvPr id="6" name="Горизонтальний сувій 5"/>
          <p:cNvSpPr/>
          <p:nvPr/>
        </p:nvSpPr>
        <p:spPr>
          <a:xfrm>
            <a:off x="857224" y="3214686"/>
            <a:ext cx="6143668" cy="642942"/>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1600" dirty="0" smtClean="0"/>
              <a:t>Елементи технологій критичного мислення</a:t>
            </a:r>
            <a:endParaRPr lang="ru-RU" sz="1600" dirty="0"/>
          </a:p>
        </p:txBody>
      </p:sp>
      <p:sp>
        <p:nvSpPr>
          <p:cNvPr id="7" name="Горизонтальний сувій 6"/>
          <p:cNvSpPr/>
          <p:nvPr/>
        </p:nvSpPr>
        <p:spPr>
          <a:xfrm>
            <a:off x="857224" y="4000504"/>
            <a:ext cx="6143668" cy="571504"/>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1600" dirty="0" smtClean="0"/>
              <a:t>Елементи комп</a:t>
            </a:r>
            <a:r>
              <a:rPr lang="en-US" sz="1600" dirty="0" smtClean="0"/>
              <a:t>’</a:t>
            </a:r>
            <a:r>
              <a:rPr lang="uk-UA" sz="1600" dirty="0" smtClean="0"/>
              <a:t>ютерних технологій</a:t>
            </a:r>
            <a:endParaRPr lang="ru-RU" sz="1600" dirty="0"/>
          </a:p>
        </p:txBody>
      </p:sp>
      <p:sp>
        <p:nvSpPr>
          <p:cNvPr id="8" name="Горизонтальний сувій 7"/>
          <p:cNvSpPr/>
          <p:nvPr/>
        </p:nvSpPr>
        <p:spPr>
          <a:xfrm>
            <a:off x="857224" y="4714884"/>
            <a:ext cx="6143668" cy="642942"/>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1600" dirty="0" smtClean="0"/>
              <a:t>Інтерактивні технології</a:t>
            </a:r>
            <a:endParaRPr lang="ru-RU" sz="1600" dirty="0"/>
          </a:p>
        </p:txBody>
      </p:sp>
      <p:sp>
        <p:nvSpPr>
          <p:cNvPr id="9" name="Горизонтальний сувій 8"/>
          <p:cNvSpPr/>
          <p:nvPr/>
        </p:nvSpPr>
        <p:spPr>
          <a:xfrm>
            <a:off x="857224" y="5500702"/>
            <a:ext cx="6143668" cy="642942"/>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1600" dirty="0" smtClean="0"/>
              <a:t>Комунікативно-ігрові технології</a:t>
            </a:r>
            <a:endParaRPr lang="ru-RU" sz="16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072330" y="214290"/>
            <a:ext cx="1614470" cy="3357586"/>
          </a:xfrm>
        </p:spPr>
        <p:txBody>
          <a:bodyPr>
            <a:normAutofit/>
          </a:bodyPr>
          <a:lstStyle/>
          <a:p>
            <a:r>
              <a:rPr lang="ru-RU" sz="2000" b="1" dirty="0" smtClean="0">
                <a:solidFill>
                  <a:srgbClr val="C00000"/>
                </a:solidFill>
                <a:hlinkClick r:id="rId2" action="ppaction://hlinkfile"/>
              </a:rPr>
              <a:t>"Вчитись легко, коли вчитись цікаво</a:t>
            </a:r>
            <a:r>
              <a:rPr lang="en-US" sz="2000" b="1" dirty="0" smtClean="0">
                <a:solidFill>
                  <a:srgbClr val="C00000"/>
                </a:solidFill>
                <a:hlinkClick r:id="rId2" action="ppaction://hlinkfile"/>
              </a:rPr>
              <a:t>”</a:t>
            </a:r>
            <a:br>
              <a:rPr lang="en-US" sz="2000" b="1" dirty="0" smtClean="0">
                <a:solidFill>
                  <a:srgbClr val="C00000"/>
                </a:solidFill>
                <a:hlinkClick r:id="rId2" action="ppaction://hlinkfile"/>
              </a:rPr>
            </a:br>
            <a:r>
              <a:rPr lang="ru-RU" sz="1600" dirty="0" smtClean="0"/>
              <a:t/>
            </a:r>
            <a:br>
              <a:rPr lang="ru-RU" sz="1600" dirty="0" smtClean="0"/>
            </a:br>
            <a:endParaRPr lang="ru-RU" sz="1600" dirty="0">
              <a:latin typeface="Times New Roman" pitchFamily="18" charset="0"/>
              <a:cs typeface="Times New Roman" pitchFamily="18" charset="0"/>
            </a:endParaRPr>
          </a:p>
        </p:txBody>
      </p:sp>
      <p:pic>
        <p:nvPicPr>
          <p:cNvPr id="17410" name="Picture 2" descr="ÐÐ¾Ð²âÑÐ·Ð°Ð½Ðµ Ð·Ð¾Ð±ÑÐ°Ð¶ÐµÐ½Ð½Ñ"/>
          <p:cNvPicPr>
            <a:picLocks noChangeAspect="1" noChangeArrowheads="1"/>
          </p:cNvPicPr>
          <p:nvPr/>
        </p:nvPicPr>
        <p:blipFill>
          <a:blip r:embed="rId3"/>
          <a:srcRect/>
          <a:stretch>
            <a:fillRect/>
          </a:stretch>
        </p:blipFill>
        <p:spPr bwMode="auto">
          <a:xfrm>
            <a:off x="142844" y="214290"/>
            <a:ext cx="6769084" cy="5000660"/>
          </a:xfrm>
          <a:prstGeom prst="rect">
            <a:avLst/>
          </a:prstGeom>
          <a:noFill/>
        </p:spPr>
      </p:pic>
      <p:pic>
        <p:nvPicPr>
          <p:cNvPr id="7" name="Рисунок 6" descr="DSC_0549.JPG"/>
          <p:cNvPicPr>
            <a:picLocks noChangeAspect="1"/>
          </p:cNvPicPr>
          <p:nvPr/>
        </p:nvPicPr>
        <p:blipFill>
          <a:blip r:embed="rId4" cstate="print"/>
          <a:stretch>
            <a:fillRect/>
          </a:stretch>
        </p:blipFill>
        <p:spPr>
          <a:xfrm>
            <a:off x="4714876" y="3972039"/>
            <a:ext cx="4284058" cy="2885961"/>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кутник 1"/>
          <p:cNvSpPr/>
          <p:nvPr/>
        </p:nvSpPr>
        <p:spPr>
          <a:xfrm>
            <a:off x="1142976" y="428604"/>
            <a:ext cx="7215238" cy="8572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b="1" u="sng" dirty="0" smtClean="0">
                <a:solidFill>
                  <a:schemeClr val="tx1"/>
                </a:solidFill>
              </a:rPr>
              <a:t>Що являють собою проектні технології?</a:t>
            </a:r>
            <a:endParaRPr lang="ru-RU" b="1" u="sng" dirty="0">
              <a:solidFill>
                <a:schemeClr val="tx1"/>
              </a:solidFill>
            </a:endParaRPr>
          </a:p>
        </p:txBody>
      </p:sp>
      <p:sp>
        <p:nvSpPr>
          <p:cNvPr id="3" name="Округлена прямокутна виноска 2"/>
          <p:cNvSpPr/>
          <p:nvPr/>
        </p:nvSpPr>
        <p:spPr>
          <a:xfrm>
            <a:off x="714348" y="1571612"/>
            <a:ext cx="2500330" cy="1571636"/>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sz="1600" dirty="0" smtClean="0">
                <a:solidFill>
                  <a:schemeClr val="tx1"/>
                </a:solidFill>
              </a:rPr>
              <a:t>З точки зору учня- це можливість робити щось цікаве самостійно,в групах</a:t>
            </a:r>
            <a:r>
              <a:rPr lang="uk-UA" sz="1400" dirty="0" smtClean="0"/>
              <a:t>.</a:t>
            </a:r>
            <a:endParaRPr lang="ru-RU" sz="1400" dirty="0"/>
          </a:p>
        </p:txBody>
      </p:sp>
      <p:sp>
        <p:nvSpPr>
          <p:cNvPr id="4" name="Прямокутник 3"/>
          <p:cNvSpPr/>
          <p:nvPr/>
        </p:nvSpPr>
        <p:spPr>
          <a:xfrm>
            <a:off x="3643306" y="2357430"/>
            <a:ext cx="5143536" cy="6429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b="1" dirty="0" smtClean="0">
                <a:solidFill>
                  <a:schemeClr val="tx1"/>
                </a:solidFill>
              </a:rPr>
              <a:t>Це діяльність, яка дозволяє:</a:t>
            </a:r>
            <a:endParaRPr lang="ru-RU" b="1" dirty="0">
              <a:solidFill>
                <a:schemeClr val="tx1"/>
              </a:solidFill>
            </a:endParaRPr>
          </a:p>
        </p:txBody>
      </p:sp>
      <p:sp>
        <p:nvSpPr>
          <p:cNvPr id="5" name="Округлений прямокутник 4"/>
          <p:cNvSpPr/>
          <p:nvPr/>
        </p:nvSpPr>
        <p:spPr>
          <a:xfrm>
            <a:off x="3286116" y="3500438"/>
            <a:ext cx="1643074" cy="292895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sz="1600" dirty="0" smtClean="0">
                <a:solidFill>
                  <a:schemeClr val="tx1"/>
                </a:solidFill>
              </a:rPr>
              <a:t>Проявити себе,</a:t>
            </a:r>
          </a:p>
          <a:p>
            <a:r>
              <a:rPr lang="uk-UA" sz="1600" dirty="0" smtClean="0">
                <a:solidFill>
                  <a:schemeClr val="tx1"/>
                </a:solidFill>
              </a:rPr>
              <a:t>спробувати свої сили,</a:t>
            </a:r>
          </a:p>
          <a:p>
            <a:r>
              <a:rPr lang="uk-UA" sz="1600" dirty="0" smtClean="0">
                <a:solidFill>
                  <a:schemeClr val="tx1"/>
                </a:solidFill>
              </a:rPr>
              <a:t>використати свої знання;</a:t>
            </a:r>
            <a:endParaRPr lang="ru-RU" sz="1600" dirty="0">
              <a:solidFill>
                <a:schemeClr val="tx1"/>
              </a:solidFill>
            </a:endParaRPr>
          </a:p>
        </p:txBody>
      </p:sp>
      <p:sp>
        <p:nvSpPr>
          <p:cNvPr id="6" name="Округлений прямокутник 5"/>
          <p:cNvSpPr/>
          <p:nvPr/>
        </p:nvSpPr>
        <p:spPr>
          <a:xfrm>
            <a:off x="5214942" y="3571876"/>
            <a:ext cx="1643074" cy="28575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sz="1600" dirty="0" smtClean="0">
                <a:solidFill>
                  <a:schemeClr val="tx1"/>
                </a:solidFill>
              </a:rPr>
              <a:t>Направити знання івміння на вирішення проблеми,коли результат носить практичний характер;</a:t>
            </a:r>
            <a:endParaRPr lang="ru-RU" sz="1600" dirty="0">
              <a:solidFill>
                <a:schemeClr val="tx1"/>
              </a:solidFill>
            </a:endParaRPr>
          </a:p>
        </p:txBody>
      </p:sp>
      <p:sp>
        <p:nvSpPr>
          <p:cNvPr id="7" name="Округлений прямокутник 6"/>
          <p:cNvSpPr/>
          <p:nvPr/>
        </p:nvSpPr>
        <p:spPr>
          <a:xfrm>
            <a:off x="7143768" y="3571876"/>
            <a:ext cx="1714512" cy="28575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sz="1600" dirty="0" smtClean="0">
                <a:solidFill>
                  <a:schemeClr val="tx1"/>
                </a:solidFill>
              </a:rPr>
              <a:t>Принести користь,</a:t>
            </a:r>
          </a:p>
          <a:p>
            <a:r>
              <a:rPr lang="uk-UA" sz="1600" dirty="0" smtClean="0">
                <a:solidFill>
                  <a:schemeClr val="tx1"/>
                </a:solidFill>
              </a:rPr>
              <a:t>показати досягнутий результат.</a:t>
            </a:r>
            <a:endParaRPr lang="ru-RU" sz="1600" dirty="0">
              <a:solidFill>
                <a:schemeClr val="tx1"/>
              </a:solidFill>
            </a:endParaRPr>
          </a:p>
        </p:txBody>
      </p:sp>
      <p:pic>
        <p:nvPicPr>
          <p:cNvPr id="8" name="Picture 1"/>
          <p:cNvPicPr>
            <a:picLocks noChangeAspect="1" noChangeArrowheads="1"/>
          </p:cNvPicPr>
          <p:nvPr/>
        </p:nvPicPr>
        <p:blipFill>
          <a:blip r:embed="rId2" cstate="print"/>
          <a:srcRect/>
          <a:stretch>
            <a:fillRect/>
          </a:stretch>
        </p:blipFill>
        <p:spPr bwMode="auto">
          <a:xfrm>
            <a:off x="142844" y="4000504"/>
            <a:ext cx="3071833" cy="228599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1151</TotalTime>
  <Words>478</Words>
  <Application>Microsoft Office PowerPoint</Application>
  <PresentationFormat>Экран (4:3)</PresentationFormat>
  <Paragraphs>146</Paragraphs>
  <Slides>22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22</vt:i4>
      </vt:variant>
    </vt:vector>
  </HeadingPairs>
  <TitlesOfParts>
    <vt:vector size="23" baseType="lpstr">
      <vt:lpstr>Тема Office</vt:lpstr>
      <vt:lpstr>Реалізація компетентнісного підходу до вивчення іноземної мови в умовах  Нової української школи</vt:lpstr>
      <vt:lpstr> Нова українська школа потребує нових підходів до навчання, які ґрунтуються на засадах педагогіки партнерства, співпраці між учнями та вчительством, відходу від авторитарної моделі комунікації, що вимагає переосмислення ролі і педагога, і учня. Передусім, це орієнтація освітнього процесу на досягнення результату, що відображається ключовими компетентностями, але не обмежується ними.    Компетентності – це ядро знань, необхідних дитині, вміння їх застосовувати, навички для вирішення життєвих проблем, а також ставлення і цінності, які потрібно засвоїти сучасній людині.     </vt:lpstr>
      <vt:lpstr>Слайд 3</vt:lpstr>
      <vt:lpstr>     </vt:lpstr>
      <vt:lpstr>Слайд 5</vt:lpstr>
      <vt:lpstr>Слайд 6</vt:lpstr>
      <vt:lpstr>Слайд 7</vt:lpstr>
      <vt:lpstr>"Вчитись легко, коли вчитись цікаво”  </vt:lpstr>
      <vt:lpstr>Слайд 9</vt:lpstr>
      <vt:lpstr>Слайд 10</vt:lpstr>
      <vt:lpstr>Слайд 11</vt:lpstr>
      <vt:lpstr>Слайд 12</vt:lpstr>
      <vt:lpstr>Основним підхідом до вивчення іноземної мови в умовах Нової української школи є  комунікативно-ігровий метод навчання.   </vt:lpstr>
      <vt:lpstr>Якими повинні бути підручники у початковій школі? У початковій школі важливо зацікавити учнів вивченням іноземної мов, викликати в них позитивне ставлення до предмета, вмотивовувати необхідність і значущість володіння іноземною мовою як неповторним засобом міжкультурного спілкування.  Підручники, як основні носії змісту навчання повинні сприяти вихованню комунікативних потреб у пізнанні інших країн і народів, у пошуку друзів не тільки для спілкування, а й для розв’язання певних проблем власної життєдіяльності. Комунікативна, освітня, виховна і розвивальна цілі оволодіння змістом реалізуються через навчальні тексти й діалоги як основні мовленнєві одиниці. </vt:lpstr>
      <vt:lpstr>Слайд 15</vt:lpstr>
      <vt:lpstr>  </vt:lpstr>
      <vt:lpstr>Слайд 17</vt:lpstr>
      <vt:lpstr> </vt:lpstr>
      <vt:lpstr>Практичні дослідження показують, що вивчення іноземних мов з раннього віку сприяє розвитку: - інтелекту дитини в цілому - розширенню обсягу пам’яті -розвитку фонематичного та інтонаційного слуху.   І тільки за умови зазначеного вище, практична мета навчання дітей англійської мови, тобто формування елементарної комунікативної компетенції, яка складається з лінгвістичної, мовленнєвої, соціокультурної та загальнонавчальної компетенції, буде досягнута.</vt:lpstr>
      <vt:lpstr>Airplane competition: First, have your Ss make some paper airplanes. Stand the Ss in a line and let them test fly their planes. For the competition, assign different classroom objects points (e.g. table 5 points, door 10 points, trash can 20 points). Ask a S a question and if s/he answers correctly then s/he can throw and try to hit one of the target objects to win points. This works well as a team game.  Apple Pass: Have all Ss sit in a circle. Use a fake apple and toss it to one S. But you must say one English word as you pass. The S then throws to another S and says a different English word. If the student you threw it to drops it, he/she is out. And the game keeps going until you have one winner. It can be played with different categories, such as Food, Animals, Etc. My students love it! (Submitted by Kim.S.)  Banana Race: Children just love this! It is basically a QUIZ game in which you ask children questions (Target Vocabulary) like: "What's this? What fruit is red and round? How many chairs are there in the classroom?" or the T simply draws items on the board, makes animal noises so that they guess. You can work with Ss or split the class into small groups/teams if you have a large class. The T draws on the board a race track and each team or S will be a BANANA waiting at the Starting Line. They will approach the Goal line as they answer each question. Each right answer equals a step towards the Goal Line. The BANANA who arrives there first, WINS!  Bang!: Materials: Small piece of paper, shoe box or coffee can. Write words on pieces of paper and fold them in half (sight words, vocab, blends etc.). Also add a few cards that say "BANG!". Ss take turns picking cards and if they read the word correctly they get to keep the word. If they draw a BANG! card they yell BANG! and then return all their cards (except the BANG! card) to the can/box. Very simple but the kids love it and there are many variations for the game!   Give me 5 In this language game, the teacher calls out a student to give 5 things on a given category in 30 seconds! This is a good activity for reviewing vocabulary.    </vt:lpstr>
      <vt:lpstr>Category Spin: Sit Ss in a circle.  Spin a bottle or an arrow - the S that the arrow points to is first.  The S needs to say a word from a pre-decided category.  The next S will say last word plus his own and so on until it gets to the one who fails.  For example: S1:"zebra", S2: "zebra cat", S3: "zebra cat dog"  Pictionary: Good for reviewing vocab.  Pick a S and show him/her a picture or whisper a word into his/her ear.  The S draws the picture on the board and the first S to guess the picture gets to draw the next picture.  This can also be played in teams with a point system  Rope Jump: you need a rope for this one!  Have Ss stand behind each other in a line.  Hold a rope (have a S hold the other end) at a height that the Ss should be able to jump over.  On the other side of the rope spread out some objects or flashcards and a box.  Call out the name of one of the objects/flashcards to the first S.  S/he has to jump over the rope, pick up the correct object and put it in the box.  For other rounds you can hold the rope down low, so Ss have to crawl/roll under.  Shirt Game:  Divide the children into two teams and give a man's shirt to each team.  Be sure each shirt has the same amount of buttons down the front.  At the signal, the first person on each team puts on the shirt and buttons all of the buttons down the front.  The one who is buttoned-up first gets to answer the question you ask.  Of course a question equals points.  If the answer is incorrect, the person from the other team gets a chance to answer.  Time Bomb: you need a timer (such as an egg timer) for this exciting game.  Set the timer, ask a question and then throw it to a S.  S/he must answer and then throw the timer to another S, who in turn answers and then throws it to another S.  The S holding the timer when it goes off loses a life.  This can also be done with categories </vt:lpstr>
      <vt:lpstr>Використані джерела https://www.ed-era.com/mon.htm  nus.org.ua/  https://osvita.ua  https://osvitoria.media   https://englishteaching101.com  https://www.teachingenglish.org.uk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Pampuh</dc:creator>
  <cp:lastModifiedBy>Таня</cp:lastModifiedBy>
  <cp:revision>111</cp:revision>
  <dcterms:created xsi:type="dcterms:W3CDTF">2018-04-22T17:16:17Z</dcterms:created>
  <dcterms:modified xsi:type="dcterms:W3CDTF">2019-02-06T20:55:43Z</dcterms:modified>
</cp:coreProperties>
</file>