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E65C090-A5CC-4F46-A9C5-D9D3110D85A5}" type="datetimeFigureOut">
              <a:rPr lang="ru-RU" smtClean="0"/>
              <a:pPr/>
              <a:t>03.12.2016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CFCFD-D219-41B1-AE64-45C3DFC3394C}"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65C090-A5CC-4F46-A9C5-D9D3110D85A5}" type="datetimeFigureOut">
              <a:rPr lang="ru-RU" smtClean="0"/>
              <a:pPr/>
              <a:t>03.12.2016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CFCFD-D219-41B1-AE64-45C3DFC3394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65C090-A5CC-4F46-A9C5-D9D3110D85A5}" type="datetimeFigureOut">
              <a:rPr lang="ru-RU" smtClean="0"/>
              <a:pPr/>
              <a:t>03.12.2016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CFCFD-D219-41B1-AE64-45C3DFC3394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E65C090-A5CC-4F46-A9C5-D9D3110D85A5}" type="datetimeFigureOut">
              <a:rPr lang="ru-RU" smtClean="0"/>
              <a:pPr/>
              <a:t>03.12.2016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CFCFD-D219-41B1-AE64-45C3DFC3394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E65C090-A5CC-4F46-A9C5-D9D3110D85A5}" type="datetimeFigureOut">
              <a:rPr lang="ru-RU" smtClean="0"/>
              <a:pPr/>
              <a:t>03.12.2016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BACFCFD-D219-41B1-AE64-45C3DFC3394C}"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E65C090-A5CC-4F46-A9C5-D9D3110D85A5}" type="datetimeFigureOut">
              <a:rPr lang="ru-RU" smtClean="0"/>
              <a:pPr/>
              <a:t>03.12.2016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ACFCFD-D219-41B1-AE64-45C3DFC3394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E65C090-A5CC-4F46-A9C5-D9D3110D85A5}" type="datetimeFigureOut">
              <a:rPr lang="ru-RU" smtClean="0"/>
              <a:pPr/>
              <a:t>03.12.2016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BACFCFD-D219-41B1-AE64-45C3DFC3394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E65C090-A5CC-4F46-A9C5-D9D3110D85A5}" type="datetimeFigureOut">
              <a:rPr lang="ru-RU" smtClean="0"/>
              <a:pPr/>
              <a:t>03.12.2016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BACFCFD-D219-41B1-AE64-45C3DFC3394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E65C090-A5CC-4F46-A9C5-D9D3110D85A5}" type="datetimeFigureOut">
              <a:rPr lang="ru-RU" smtClean="0"/>
              <a:pPr/>
              <a:t>03.12.2016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BACFCFD-D219-41B1-AE64-45C3DFC3394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65C090-A5CC-4F46-A9C5-D9D3110D85A5}" type="datetimeFigureOut">
              <a:rPr lang="ru-RU" smtClean="0"/>
              <a:pPr/>
              <a:t>03.12.2016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ACFCFD-D219-41B1-AE64-45C3DFC3394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E65C090-A5CC-4F46-A9C5-D9D3110D85A5}" type="datetimeFigureOut">
              <a:rPr lang="ru-RU" smtClean="0"/>
              <a:pPr/>
              <a:t>03.12.2016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BACFCFD-D219-41B1-AE64-45C3DFC3394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5C090-A5CC-4F46-A9C5-D9D3110D85A5}" type="datetimeFigureOut">
              <a:rPr lang="ru-RU" smtClean="0"/>
              <a:pPr/>
              <a:t>03.12.2016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ACFCFD-D219-41B1-AE64-45C3DFC3394C}"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video" Target="file:///C:\Users\&#1052;&#1080;&#1082;&#1086;&#1083;&#1072;\Favorites\Downloads\&#1057;&#1072;&#1084;&#1099;&#1081;%20&#1074;&#1099;&#1089;&#1086;&#1082;&#1080;&#1081;%20&#1074;&#1086;&#1076;&#1086;&#1087;&#1072;&#1076;%20&#1074;%20&#1084;&#1080;&#1088;&#1077;%20&#1040;&#1085;&#1093;&#1077;&#1083;&#1100;%20-%20240p.mpeg" TargetMode="External"/><Relationship Id="rId5" Type="http://schemas.openxmlformats.org/officeDocument/2006/relationships/image" Target="../media/image27.pn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7" name="Picture 13"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0" cy="6883561"/>
          </a:xfrm>
          <a:prstGeom prst="rect">
            <a:avLst/>
          </a:prstGeom>
          <a:noFill/>
        </p:spPr>
      </p:pic>
      <p:sp>
        <p:nvSpPr>
          <p:cNvPr id="1025" name="Rectangle 1"/>
          <p:cNvSpPr>
            <a:spLocks noGrp="1" noChangeArrowheads="1"/>
          </p:cNvSpPr>
          <p:nvPr>
            <p:ph type="title"/>
          </p:nvPr>
        </p:nvSpPr>
        <p:spPr bwMode="auto">
          <a:xfrm>
            <a:off x="755576" y="2132856"/>
            <a:ext cx="743751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uk-UA"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Зібратись разом </a:t>
            </a:r>
            <a:r>
              <a:rPr kumimoji="0" lang="uk-UA" sz="4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це початок,</a:t>
            </a:r>
            <a:endParaRPr kumimoji="0" lang="ru-RU" sz="4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uk-UA"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Триматись разом </a:t>
            </a:r>
            <a:r>
              <a:rPr kumimoji="0" lang="uk-UA" sz="4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це прогрес,</a:t>
            </a:r>
            <a:endParaRPr kumimoji="0" lang="ru-RU" sz="4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uk-UA"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Працювати разом </a:t>
            </a:r>
            <a:r>
              <a:rPr kumimoji="0" lang="uk-UA" sz="40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uk-UA"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це успіх.</a:t>
            </a:r>
          </a:p>
          <a:p>
            <a:pPr marL="0" marR="0" lvl="0" indent="0" algn="r" defTabSz="914400" rtl="0" eaLnBrk="0" fontAlgn="base" latinLnBrk="0" hangingPunct="0">
              <a:lnSpc>
                <a:spcPct val="100000"/>
              </a:lnSpc>
              <a:spcBef>
                <a:spcPct val="0"/>
              </a:spcBef>
              <a:spcAft>
                <a:spcPct val="0"/>
              </a:spcAft>
              <a:buClrTx/>
              <a:buSzTx/>
              <a:buFontTx/>
              <a:buNone/>
              <a:tabLst/>
            </a:pPr>
            <a:r>
              <a:rPr kumimoji="0" lang="uk-UA"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Генрі Форд</a:t>
            </a:r>
            <a:r>
              <a:rPr kumimoji="0" lang="ru-RU" sz="4000" b="1"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p:wipe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611560" y="274638"/>
            <a:ext cx="8075240" cy="922114"/>
          </a:xfrm>
        </p:spPr>
        <p:txBody>
          <a:bodyPr>
            <a:noAutofit/>
          </a:bodyPr>
          <a:lstStyle/>
          <a:p>
            <a:r>
              <a:rPr lang="uk-UA" sz="3600" b="1" dirty="0"/>
              <a:t>Річкові системи Південної Америки </a:t>
            </a:r>
            <a:endParaRPr lang="ru-RU" sz="3200" b="1" dirty="0"/>
          </a:p>
        </p:txBody>
      </p:sp>
      <p:pic>
        <p:nvPicPr>
          <p:cNvPr id="31748" name="Picture 4" descr="Результат пошуку зображень за запитом &quot;Річкові системи Південної Америки&quot;"/>
          <p:cNvPicPr>
            <a:picLocks noChangeAspect="1" noChangeArrowheads="1"/>
          </p:cNvPicPr>
          <p:nvPr/>
        </p:nvPicPr>
        <p:blipFill>
          <a:blip r:embed="rId3" cstate="print"/>
          <a:srcRect/>
          <a:stretch>
            <a:fillRect/>
          </a:stretch>
        </p:blipFill>
        <p:spPr bwMode="auto">
          <a:xfrm>
            <a:off x="1043608" y="1340768"/>
            <a:ext cx="7344816" cy="4860202"/>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1748"/>
                                        </p:tgtEl>
                                        <p:attrNameLst>
                                          <p:attrName>style.visibility</p:attrName>
                                        </p:attrNameLst>
                                      </p:cBhvr>
                                      <p:to>
                                        <p:strVal val="visible"/>
                                      </p:to>
                                    </p:set>
                                    <p:anim calcmode="lin" valueType="num">
                                      <p:cBhvr>
                                        <p:cTn id="7" dur="1000" fill="hold"/>
                                        <p:tgtEl>
                                          <p:spTgt spid="31748"/>
                                        </p:tgtEl>
                                        <p:attrNameLst>
                                          <p:attrName>ppt_w</p:attrName>
                                        </p:attrNameLst>
                                      </p:cBhvr>
                                      <p:tavLst>
                                        <p:tav tm="0">
                                          <p:val>
                                            <p:fltVal val="0"/>
                                          </p:val>
                                        </p:tav>
                                        <p:tav tm="100000">
                                          <p:val>
                                            <p:strVal val="#ppt_w"/>
                                          </p:val>
                                        </p:tav>
                                      </p:tavLst>
                                    </p:anim>
                                    <p:anim calcmode="lin" valueType="num">
                                      <p:cBhvr>
                                        <p:cTn id="8" dur="1000" fill="hold"/>
                                        <p:tgtEl>
                                          <p:spTgt spid="31748"/>
                                        </p:tgtEl>
                                        <p:attrNameLst>
                                          <p:attrName>ppt_h</p:attrName>
                                        </p:attrNameLst>
                                      </p:cBhvr>
                                      <p:tavLst>
                                        <p:tav tm="0">
                                          <p:val>
                                            <p:fltVal val="0"/>
                                          </p:val>
                                        </p:tav>
                                        <p:tav tm="100000">
                                          <p:val>
                                            <p:strVal val="#ppt_h"/>
                                          </p:val>
                                        </p:tav>
                                      </p:tavLst>
                                    </p:anim>
                                    <p:anim calcmode="lin" valueType="num">
                                      <p:cBhvr>
                                        <p:cTn id="9" dur="1000" fill="hold"/>
                                        <p:tgtEl>
                                          <p:spTgt spid="31748"/>
                                        </p:tgtEl>
                                        <p:attrNameLst>
                                          <p:attrName>style.rotation</p:attrName>
                                        </p:attrNameLst>
                                      </p:cBhvr>
                                      <p:tavLst>
                                        <p:tav tm="0">
                                          <p:val>
                                            <p:fltVal val="90"/>
                                          </p:val>
                                        </p:tav>
                                        <p:tav tm="100000">
                                          <p:val>
                                            <p:fltVal val="0"/>
                                          </p:val>
                                        </p:tav>
                                      </p:tavLst>
                                    </p:anim>
                                    <p:animEffect transition="in" filter="fade">
                                      <p:cBhvr>
                                        <p:cTn id="10" dur="1000"/>
                                        <p:tgtEl>
                                          <p:spTgt spid="31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1043608" y="404664"/>
            <a:ext cx="7643192" cy="1224136"/>
          </a:xfrm>
        </p:spPr>
        <p:txBody>
          <a:bodyPr/>
          <a:lstStyle/>
          <a:p>
            <a:r>
              <a:rPr lang="uk-UA" dirty="0"/>
              <a:t>«Встанови співвідношення» </a:t>
            </a:r>
            <a:endParaRPr lang="ru-RU" dirty="0"/>
          </a:p>
        </p:txBody>
      </p:sp>
      <p:pic>
        <p:nvPicPr>
          <p:cNvPr id="4" name="Рисунок 3" descr="Записати.PNG"/>
          <p:cNvPicPr>
            <a:picLocks noChangeAspect="1"/>
          </p:cNvPicPr>
          <p:nvPr/>
        </p:nvPicPr>
        <p:blipFill>
          <a:blip r:embed="rId3" cstate="print"/>
          <a:stretch>
            <a:fillRect/>
          </a:stretch>
        </p:blipFill>
        <p:spPr>
          <a:xfrm>
            <a:off x="539552" y="1988840"/>
            <a:ext cx="8028384" cy="38908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404664"/>
            <a:ext cx="8229600" cy="5818658"/>
          </a:xfrm>
        </p:spPr>
        <p:txBody>
          <a:bodyPr>
            <a:normAutofit/>
          </a:bodyPr>
          <a:lstStyle/>
          <a:p>
            <a:pPr algn="l"/>
            <a:r>
              <a:rPr lang="uk-UA" b="1" dirty="0"/>
              <a:t>План характеристики </a:t>
            </a:r>
            <a:r>
              <a:rPr lang="uk-UA" b="1" dirty="0" smtClean="0"/>
              <a:t>річки</a:t>
            </a:r>
            <a:r>
              <a:rPr lang="ru-RU" sz="3600" dirty="0"/>
              <a:t/>
            </a:r>
            <a:br>
              <a:rPr lang="ru-RU" sz="3600" dirty="0"/>
            </a:br>
            <a:r>
              <a:rPr lang="uk-UA" sz="3600" dirty="0"/>
              <a:t>1.До басейну якого океану належить.</a:t>
            </a:r>
            <a:r>
              <a:rPr lang="ru-RU" sz="3600" dirty="0"/>
              <a:t/>
            </a:r>
            <a:br>
              <a:rPr lang="ru-RU" sz="3600" dirty="0"/>
            </a:br>
            <a:r>
              <a:rPr lang="uk-UA" sz="3600" dirty="0"/>
              <a:t>2.Місце витоку.</a:t>
            </a:r>
            <a:r>
              <a:rPr lang="ru-RU" sz="3600" dirty="0"/>
              <a:t/>
            </a:r>
            <a:br>
              <a:rPr lang="ru-RU" sz="3600" dirty="0"/>
            </a:br>
            <a:r>
              <a:rPr lang="uk-UA" sz="3600" dirty="0"/>
              <a:t>3.Куди впадає.</a:t>
            </a:r>
            <a:r>
              <a:rPr lang="ru-RU" sz="3600" dirty="0"/>
              <a:t/>
            </a:r>
            <a:br>
              <a:rPr lang="ru-RU" sz="3600" dirty="0"/>
            </a:br>
            <a:r>
              <a:rPr lang="uk-UA" sz="3600" dirty="0"/>
              <a:t>4.Напрямок течії.</a:t>
            </a:r>
            <a:r>
              <a:rPr lang="ru-RU" sz="3600" dirty="0"/>
              <a:t/>
            </a:r>
            <a:br>
              <a:rPr lang="ru-RU" sz="3600" dirty="0"/>
            </a:br>
            <a:r>
              <a:rPr lang="uk-UA" sz="3600" dirty="0"/>
              <a:t>5.Особливості будови річкової долини.</a:t>
            </a:r>
            <a:r>
              <a:rPr lang="ru-RU" sz="3600" dirty="0"/>
              <a:t/>
            </a:r>
            <a:br>
              <a:rPr lang="ru-RU" sz="3600" dirty="0"/>
            </a:br>
            <a:r>
              <a:rPr lang="uk-UA" sz="3600" dirty="0"/>
              <a:t>6.Основні притоки.</a:t>
            </a:r>
            <a:r>
              <a:rPr lang="ru-RU" sz="3600" dirty="0"/>
              <a:t/>
            </a:r>
            <a:br>
              <a:rPr lang="ru-RU" sz="3600" dirty="0"/>
            </a:br>
            <a:r>
              <a:rPr lang="uk-UA" sz="3600" dirty="0"/>
              <a:t>7.Режим та живлення.</a:t>
            </a:r>
            <a:r>
              <a:rPr lang="ru-RU" sz="3600" dirty="0"/>
              <a:t/>
            </a:r>
            <a:br>
              <a:rPr lang="ru-RU" sz="3600" dirty="0"/>
            </a:br>
            <a:r>
              <a:rPr lang="uk-UA" sz="3600" dirty="0"/>
              <a:t>8.Господарське використання.</a:t>
            </a:r>
            <a:r>
              <a:rPr lang="ru-RU" sz="2000" dirty="0"/>
              <a:t/>
            </a:r>
            <a:br>
              <a:rPr lang="ru-RU" sz="2000" dirty="0"/>
            </a:b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1498178"/>
          </a:xfrm>
        </p:spPr>
        <p:txBody>
          <a:bodyPr>
            <a:normAutofit/>
          </a:bodyPr>
          <a:lstStyle/>
          <a:p>
            <a:r>
              <a:rPr lang="uk-UA" sz="4800" b="1" dirty="0" smtClean="0"/>
              <a:t>Амазонка</a:t>
            </a:r>
            <a:endParaRPr lang="ru-RU" sz="4800" b="1" dirty="0"/>
          </a:p>
        </p:txBody>
      </p:sp>
      <p:pic>
        <p:nvPicPr>
          <p:cNvPr id="28674" name="Picture 2" descr="Результат пошуку зображень за запитом &quot;амазонка&quot;"/>
          <p:cNvPicPr>
            <a:picLocks noChangeAspect="1" noChangeArrowheads="1"/>
          </p:cNvPicPr>
          <p:nvPr/>
        </p:nvPicPr>
        <p:blipFill>
          <a:blip r:embed="rId3" cstate="print"/>
          <a:srcRect/>
          <a:stretch>
            <a:fillRect/>
          </a:stretch>
        </p:blipFill>
        <p:spPr bwMode="auto">
          <a:xfrm>
            <a:off x="755576" y="1844824"/>
            <a:ext cx="7808868" cy="4392488"/>
          </a:xfrm>
          <a:prstGeom prst="rect">
            <a:avLst/>
          </a:prstGeom>
          <a:noFill/>
        </p:spPr>
      </p:pic>
    </p:spTree>
  </p:cSld>
  <p:clrMapOvr>
    <a:masterClrMapping/>
  </p:clrMapOvr>
  <p:transition>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
                                        <p:tgtEl>
                                          <p:spTgt spid="28674"/>
                                        </p:tgtEl>
                                      </p:cBhvr>
                                    </p:animEffect>
                                    <p:anim calcmode="lin" valueType="num">
                                      <p:cBhvr>
                                        <p:cTn id="8" dur="800" fill="hold"/>
                                        <p:tgtEl>
                                          <p:spTgt spid="28674"/>
                                        </p:tgtEl>
                                        <p:attrNameLst>
                                          <p:attrName>ppt_x</p:attrName>
                                        </p:attrNameLst>
                                      </p:cBhvr>
                                      <p:tavLst>
                                        <p:tav tm="0">
                                          <p:val>
                                            <p:strVal val="#ppt_x"/>
                                          </p:val>
                                        </p:tav>
                                        <p:tav tm="100000">
                                          <p:val>
                                            <p:strVal val="#ppt_x"/>
                                          </p:val>
                                        </p:tav>
                                      </p:tavLst>
                                    </p:anim>
                                    <p:anim calcmode="lin" valueType="num">
                                      <p:cBhvr>
                                        <p:cTn id="9" dur="800" fill="hold"/>
                                        <p:tgtEl>
                                          <p:spTgt spid="28674"/>
                                        </p:tgtEl>
                                        <p:attrNameLst>
                                          <p:attrName>ppt_y</p:attrName>
                                        </p:attrNameLst>
                                      </p:cBhvr>
                                      <p:tavLst>
                                        <p:tav tm="0">
                                          <p:val>
                                            <p:strVal val="#ppt_y+0.31"/>
                                          </p:val>
                                        </p:tav>
                                        <p:tav tm="100000">
                                          <p:val>
                                            <p:strVal val="#ppt_y+0.31"/>
                                          </p:val>
                                        </p:tav>
                                      </p:tavLst>
                                    </p:anim>
                                    <p:anim calcmode="lin" valueType="num">
                                      <p:cBhvr>
                                        <p:cTn id="10" dur="1200" decel="50000" fill="hold">
                                          <p:stCondLst>
                                            <p:cond delay="800"/>
                                          </p:stCondLst>
                                        </p:cTn>
                                        <p:tgtEl>
                                          <p:spTgt spid="2867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200" decel="50000" fill="hold">
                                          <p:stCondLst>
                                            <p:cond delay="800"/>
                                          </p:stCondLst>
                                        </p:cTn>
                                        <p:tgtEl>
                                          <p:spTgt spid="2867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uk-UA" sz="4800" b="1" dirty="0" smtClean="0"/>
              <a:t>Парана</a:t>
            </a:r>
            <a:endParaRPr lang="ru-RU" sz="4800" b="1" dirty="0"/>
          </a:p>
        </p:txBody>
      </p:sp>
      <p:pic>
        <p:nvPicPr>
          <p:cNvPr id="27650" name="Picture 2" descr="Результат пошуку зображень за запитом &quot;парана&quot;"/>
          <p:cNvPicPr>
            <a:picLocks noChangeAspect="1" noChangeArrowheads="1"/>
          </p:cNvPicPr>
          <p:nvPr/>
        </p:nvPicPr>
        <p:blipFill>
          <a:blip r:embed="rId3" cstate="print"/>
          <a:srcRect/>
          <a:stretch>
            <a:fillRect/>
          </a:stretch>
        </p:blipFill>
        <p:spPr bwMode="auto">
          <a:xfrm>
            <a:off x="4355976" y="3645024"/>
            <a:ext cx="4139952" cy="2695570"/>
          </a:xfrm>
          <a:prstGeom prst="rect">
            <a:avLst/>
          </a:prstGeom>
          <a:noFill/>
        </p:spPr>
      </p:pic>
      <p:pic>
        <p:nvPicPr>
          <p:cNvPr id="27652" name="Picture 4" descr="Результат пошуку зображень за запитом &quot;парана&quot;"/>
          <p:cNvPicPr>
            <a:picLocks noChangeAspect="1" noChangeArrowheads="1"/>
          </p:cNvPicPr>
          <p:nvPr/>
        </p:nvPicPr>
        <p:blipFill>
          <a:blip r:embed="rId4" cstate="print"/>
          <a:srcRect/>
          <a:stretch>
            <a:fillRect/>
          </a:stretch>
        </p:blipFill>
        <p:spPr bwMode="auto">
          <a:xfrm>
            <a:off x="611560" y="1340768"/>
            <a:ext cx="4284965" cy="3233936"/>
          </a:xfrm>
          <a:prstGeom prst="rect">
            <a:avLst/>
          </a:prstGeom>
          <a:noFill/>
        </p:spPr>
      </p:pic>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circle(in)">
                                      <p:cBhvr>
                                        <p:cTn id="7" dur="2000"/>
                                        <p:tgtEl>
                                          <p:spTgt spid="27652"/>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27650"/>
                                        </p:tgtEl>
                                        <p:attrNameLst>
                                          <p:attrName>style.visibility</p:attrName>
                                        </p:attrNameLst>
                                      </p:cBhvr>
                                      <p:to>
                                        <p:strVal val="visible"/>
                                      </p:to>
                                    </p:set>
                                    <p:animEffect transition="in" filter="wheel(4)">
                                      <p:cBhvr>
                                        <p:cTn id="11"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uk-UA" sz="4800" b="1" dirty="0" smtClean="0"/>
              <a:t>Оріноко</a:t>
            </a:r>
            <a:endParaRPr lang="ru-RU" sz="4800" b="1" dirty="0"/>
          </a:p>
        </p:txBody>
      </p:sp>
      <p:pic>
        <p:nvPicPr>
          <p:cNvPr id="26628" name="Picture 4" descr="Результат пошуку зображень за запитом &quot;оріноко&quot;"/>
          <p:cNvPicPr>
            <a:picLocks noChangeAspect="1" noChangeArrowheads="1"/>
          </p:cNvPicPr>
          <p:nvPr/>
        </p:nvPicPr>
        <p:blipFill>
          <a:blip r:embed="rId3" cstate="print"/>
          <a:srcRect/>
          <a:stretch>
            <a:fillRect/>
          </a:stretch>
        </p:blipFill>
        <p:spPr bwMode="auto">
          <a:xfrm>
            <a:off x="2843808" y="1268760"/>
            <a:ext cx="5545857" cy="2895601"/>
          </a:xfrm>
          <a:prstGeom prst="rect">
            <a:avLst/>
          </a:prstGeom>
          <a:noFill/>
        </p:spPr>
      </p:pic>
      <p:pic>
        <p:nvPicPr>
          <p:cNvPr id="26626" name="Picture 2" descr="Результат пошуку зображень за запитом &quot;оріноко&quot;"/>
          <p:cNvPicPr>
            <a:picLocks noChangeAspect="1" noChangeArrowheads="1"/>
          </p:cNvPicPr>
          <p:nvPr/>
        </p:nvPicPr>
        <p:blipFill>
          <a:blip r:embed="rId4" cstate="print"/>
          <a:srcRect/>
          <a:stretch>
            <a:fillRect/>
          </a:stretch>
        </p:blipFill>
        <p:spPr bwMode="auto">
          <a:xfrm>
            <a:off x="683568" y="3717032"/>
            <a:ext cx="3744416" cy="2584312"/>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26628"/>
                                        </p:tgtEl>
                                        <p:attrNameLst>
                                          <p:attrName>style.visibility</p:attrName>
                                        </p:attrNameLst>
                                      </p:cBhvr>
                                      <p:to>
                                        <p:strVal val="visible"/>
                                      </p:to>
                                    </p:set>
                                    <p:animEffect transition="in" filter="blinds(vertical)">
                                      <p:cBhvr>
                                        <p:cTn id="7" dur="500"/>
                                        <p:tgtEl>
                                          <p:spTgt spid="26628"/>
                                        </p:tgtEl>
                                      </p:cBhvr>
                                    </p:animEffect>
                                  </p:childTnLst>
                                </p:cTn>
                              </p:par>
                            </p:childTnLst>
                          </p:cTn>
                        </p:par>
                        <p:par>
                          <p:cTn id="8" fill="hold">
                            <p:stCondLst>
                              <p:cond delay="500"/>
                            </p:stCondLst>
                            <p:childTnLst>
                              <p:par>
                                <p:cTn id="9" presetID="6" presetClass="entr" presetSubtype="16" fill="hold" nodeType="afterEffect">
                                  <p:stCondLst>
                                    <p:cond delay="0"/>
                                  </p:stCondLst>
                                  <p:childTnLst>
                                    <p:set>
                                      <p:cBhvr>
                                        <p:cTn id="10" dur="1" fill="hold">
                                          <p:stCondLst>
                                            <p:cond delay="0"/>
                                          </p:stCondLst>
                                        </p:cTn>
                                        <p:tgtEl>
                                          <p:spTgt spid="26626"/>
                                        </p:tgtEl>
                                        <p:attrNameLst>
                                          <p:attrName>style.visibility</p:attrName>
                                        </p:attrNameLst>
                                      </p:cBhvr>
                                      <p:to>
                                        <p:strVal val="visible"/>
                                      </p:to>
                                    </p:set>
                                    <p:animEffect transition="in" filter="circle(in)">
                                      <p:cBhvr>
                                        <p:cTn id="11"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0" y="1772816"/>
            <a:ext cx="5652120" cy="3600400"/>
          </a:xfrm>
        </p:spPr>
        <p:txBody>
          <a:bodyPr>
            <a:normAutofit/>
          </a:bodyPr>
          <a:lstStyle/>
          <a:p>
            <a:pPr lvl="0"/>
            <a:r>
              <a:rPr lang="uk-UA" sz="4000" b="1" dirty="0"/>
              <a:t>10 ̊ пн. ш. 72 ̊ зх. д</a:t>
            </a:r>
            <a:r>
              <a:rPr lang="uk-UA" sz="4000" b="1" dirty="0" smtClean="0"/>
              <a:t>. </a:t>
            </a:r>
            <a:r>
              <a:rPr lang="ru-RU" sz="4000" b="1" dirty="0"/>
              <a:t/>
            </a:r>
            <a:br>
              <a:rPr lang="ru-RU" sz="4000" b="1" dirty="0"/>
            </a:br>
            <a:r>
              <a:rPr lang="uk-UA" sz="4000" b="1" dirty="0"/>
              <a:t>26 ̊ пд. ш. 55 ̊ зх. д. </a:t>
            </a:r>
            <a:r>
              <a:rPr lang="ru-RU" sz="4000" b="1" dirty="0"/>
              <a:t/>
            </a:r>
            <a:br>
              <a:rPr lang="ru-RU" sz="4000" b="1" dirty="0"/>
            </a:br>
            <a:r>
              <a:rPr lang="uk-UA" sz="4000" b="1" dirty="0"/>
              <a:t>6 ̊ </a:t>
            </a:r>
            <a:r>
              <a:rPr lang="uk-UA" sz="4000" b="1" dirty="0" smtClean="0"/>
              <a:t>пн. </a:t>
            </a:r>
            <a:r>
              <a:rPr lang="uk-UA" sz="4000" b="1" dirty="0"/>
              <a:t>ш. 63 ̊ зх. д. </a:t>
            </a:r>
            <a:r>
              <a:rPr lang="ru-RU" sz="4000" b="1" dirty="0"/>
              <a:t/>
            </a:r>
            <a:br>
              <a:rPr lang="ru-RU" sz="4000" b="1" dirty="0"/>
            </a:br>
            <a:r>
              <a:rPr lang="uk-UA" sz="4000" b="1" dirty="0"/>
              <a:t>16 ̊ пд. ш. 69 ̊ зх. д. </a:t>
            </a:r>
            <a:endParaRPr lang="ru-RU" sz="4000" b="1" dirty="0"/>
          </a:p>
        </p:txBody>
      </p:sp>
      <p:sp>
        <p:nvSpPr>
          <p:cNvPr id="4" name="Прямоугольник 3"/>
          <p:cNvSpPr/>
          <p:nvPr/>
        </p:nvSpPr>
        <p:spPr>
          <a:xfrm>
            <a:off x="4860032" y="2348880"/>
            <a:ext cx="3923928" cy="2831544"/>
          </a:xfrm>
          <a:prstGeom prst="rect">
            <a:avLst/>
          </a:prstGeom>
        </p:spPr>
        <p:txBody>
          <a:bodyPr wrap="square">
            <a:spAutoFit/>
          </a:bodyPr>
          <a:lstStyle/>
          <a:p>
            <a:r>
              <a:rPr lang="uk-UA" sz="4000" b="1" dirty="0" smtClean="0"/>
              <a:t>(оз. Маракайбо)</a:t>
            </a:r>
            <a:r>
              <a:rPr lang="ru-RU" sz="4000" b="1" dirty="0" smtClean="0"/>
              <a:t/>
            </a:r>
            <a:br>
              <a:rPr lang="ru-RU" sz="4000" b="1" dirty="0" smtClean="0"/>
            </a:br>
            <a:r>
              <a:rPr lang="uk-UA" sz="4000" b="1" dirty="0" smtClean="0"/>
              <a:t>(</a:t>
            </a:r>
            <a:r>
              <a:rPr lang="uk-UA" sz="4000" b="1" dirty="0" err="1" smtClean="0"/>
              <a:t>вдсп</a:t>
            </a:r>
            <a:r>
              <a:rPr lang="uk-UA" sz="4000" b="1" dirty="0" smtClean="0"/>
              <a:t>. Ігуасу) (</a:t>
            </a:r>
            <a:r>
              <a:rPr lang="uk-UA" sz="4000" b="1" dirty="0" err="1" smtClean="0"/>
              <a:t>вдсп</a:t>
            </a:r>
            <a:r>
              <a:rPr lang="uk-UA" sz="4000" b="1" dirty="0" smtClean="0"/>
              <a:t>. Анхель)</a:t>
            </a:r>
            <a:r>
              <a:rPr lang="ru-RU" sz="4000" b="1" dirty="0" smtClean="0"/>
              <a:t/>
            </a:r>
            <a:br>
              <a:rPr lang="ru-RU" sz="4000" b="1" dirty="0" smtClean="0"/>
            </a:br>
            <a:r>
              <a:rPr lang="uk-UA" sz="4000" b="1" dirty="0" smtClean="0"/>
              <a:t>(оз. Тітікака)</a:t>
            </a:r>
            <a:r>
              <a:rPr lang="ru-RU" b="1" dirty="0" smtClean="0"/>
              <a:t/>
            </a:r>
            <a:br>
              <a:rPr lang="ru-RU" b="1" dirty="0" smtClean="0"/>
            </a:br>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strVal val="#ppt_w+.3"/>
                                          </p:val>
                                        </p:tav>
                                        <p:tav tm="100000">
                                          <p:val>
                                            <p:strVal val="#ppt_w"/>
                                          </p:val>
                                        </p:tav>
                                      </p:tavLst>
                                    </p:anim>
                                    <p:anim calcmode="lin" valueType="num">
                                      <p:cBhvr>
                                        <p:cTn id="8" dur="2000" fill="hold"/>
                                        <p:tgtEl>
                                          <p:spTgt spid="4"/>
                                        </p:tgtEl>
                                        <p:attrNameLst>
                                          <p:attrName>ppt_h</p:attrName>
                                        </p:attrNameLst>
                                      </p:cBhvr>
                                      <p:tavLst>
                                        <p:tav tm="0">
                                          <p:val>
                                            <p:strVal val="#ppt_h"/>
                                          </p:val>
                                        </p:tav>
                                        <p:tav tm="100000">
                                          <p:val>
                                            <p:strVal val="#ppt_h"/>
                                          </p:val>
                                        </p:tav>
                                      </p:tavLst>
                                    </p:anim>
                                    <p:animEffect transition="in" filter="fade">
                                      <p:cBhvr>
                                        <p:cTn id="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611560" y="3933056"/>
            <a:ext cx="3384376" cy="2520280"/>
          </a:xfrm>
        </p:spPr>
        <p:txBody>
          <a:bodyPr>
            <a:normAutofit/>
          </a:bodyPr>
          <a:lstStyle/>
          <a:p>
            <a:r>
              <a:rPr lang="uk-UA" sz="5400" b="1" dirty="0"/>
              <a:t>о</a:t>
            </a:r>
            <a:r>
              <a:rPr lang="uk-UA" sz="5400" b="1" dirty="0" smtClean="0"/>
              <a:t>зеро</a:t>
            </a:r>
            <a:r>
              <a:rPr lang="uk-UA" sz="4800" b="1" dirty="0" smtClean="0"/>
              <a:t> Маракайбо</a:t>
            </a:r>
            <a:endParaRPr lang="ru-RU" sz="4800" b="1" dirty="0"/>
          </a:p>
        </p:txBody>
      </p:sp>
      <p:pic>
        <p:nvPicPr>
          <p:cNvPr id="24578" name="Picture 2" descr="Результат пошуку зображень за запитом &quot;маракайбо&quot;"/>
          <p:cNvPicPr>
            <a:picLocks noChangeAspect="1" noChangeArrowheads="1"/>
          </p:cNvPicPr>
          <p:nvPr/>
        </p:nvPicPr>
        <p:blipFill>
          <a:blip r:embed="rId3" cstate="print"/>
          <a:srcRect/>
          <a:stretch>
            <a:fillRect/>
          </a:stretch>
        </p:blipFill>
        <p:spPr bwMode="auto">
          <a:xfrm>
            <a:off x="4139952" y="3068960"/>
            <a:ext cx="4392488" cy="3294366"/>
          </a:xfrm>
          <a:prstGeom prst="rect">
            <a:avLst/>
          </a:prstGeom>
          <a:noFill/>
        </p:spPr>
      </p:pic>
      <p:pic>
        <p:nvPicPr>
          <p:cNvPr id="24580" name="Picture 4" descr="Результат пошуку зображень за запитом &quot;маракайбо&quot;"/>
          <p:cNvPicPr>
            <a:picLocks noChangeAspect="1" noChangeArrowheads="1"/>
          </p:cNvPicPr>
          <p:nvPr/>
        </p:nvPicPr>
        <p:blipFill>
          <a:blip r:embed="rId4" cstate="print"/>
          <a:srcRect/>
          <a:stretch>
            <a:fillRect/>
          </a:stretch>
        </p:blipFill>
        <p:spPr bwMode="auto">
          <a:xfrm>
            <a:off x="1331640" y="548680"/>
            <a:ext cx="4705350" cy="3133726"/>
          </a:xfrm>
          <a:prstGeom prst="rect">
            <a:avLst/>
          </a:prstGeom>
          <a:noFill/>
        </p:spPr>
      </p:pic>
    </p:spTree>
  </p:cSld>
  <p:clrMapOvr>
    <a:masterClrMapping/>
  </p:clrMapOvr>
  <p:transition>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additive="base">
                                        <p:cTn id="7" dur="500" fill="hold"/>
                                        <p:tgtEl>
                                          <p:spTgt spid="24580"/>
                                        </p:tgtEl>
                                        <p:attrNameLst>
                                          <p:attrName>ppt_x</p:attrName>
                                        </p:attrNameLst>
                                      </p:cBhvr>
                                      <p:tavLst>
                                        <p:tav tm="0">
                                          <p:val>
                                            <p:strVal val="0-#ppt_w/2"/>
                                          </p:val>
                                        </p:tav>
                                        <p:tav tm="100000">
                                          <p:val>
                                            <p:strVal val="#ppt_x"/>
                                          </p:val>
                                        </p:tav>
                                      </p:tavLst>
                                    </p:anim>
                                    <p:anim calcmode="lin" valueType="num">
                                      <p:cBhvr additive="base">
                                        <p:cTn id="8" dur="500" fill="hold"/>
                                        <p:tgtEl>
                                          <p:spTgt spid="24580"/>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4578"/>
                                        </p:tgtEl>
                                        <p:attrNameLst>
                                          <p:attrName>style.visibility</p:attrName>
                                        </p:attrNameLst>
                                      </p:cBhvr>
                                      <p:to>
                                        <p:strVal val="visible"/>
                                      </p:to>
                                    </p:set>
                                    <p:animEffect transition="in" filter="wipe(down)">
                                      <p:cBhvr>
                                        <p:cTn id="12"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Результат пошуку зображень за запитом &quot;фон для презентации&quot;"/>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uk-UA" sz="4800" b="1" dirty="0" smtClean="0"/>
              <a:t>Анхель</a:t>
            </a:r>
            <a:endParaRPr lang="ru-RU" sz="4800" b="1" dirty="0"/>
          </a:p>
        </p:txBody>
      </p:sp>
      <p:pic>
        <p:nvPicPr>
          <p:cNvPr id="23554" name="Picture 2" descr="Результат пошуку зображень за запитом &quot;анхель водопад&quot;"/>
          <p:cNvPicPr>
            <a:picLocks noChangeAspect="1" noChangeArrowheads="1"/>
          </p:cNvPicPr>
          <p:nvPr/>
        </p:nvPicPr>
        <p:blipFill>
          <a:blip r:embed="rId4" cstate="print"/>
          <a:srcRect/>
          <a:stretch>
            <a:fillRect/>
          </a:stretch>
        </p:blipFill>
        <p:spPr bwMode="auto">
          <a:xfrm>
            <a:off x="611560" y="1196752"/>
            <a:ext cx="4248472" cy="2660606"/>
          </a:xfrm>
          <a:prstGeom prst="rect">
            <a:avLst/>
          </a:prstGeom>
          <a:noFill/>
        </p:spPr>
      </p:pic>
      <p:pic>
        <p:nvPicPr>
          <p:cNvPr id="5" name="Самый высокий водопад в мире Анхель - 240p.mpeg">
            <a:hlinkClick r:id="" action="ppaction://media"/>
          </p:cNvPr>
          <p:cNvPicPr>
            <a:picLocks noRot="1" noChangeAspect="1"/>
          </p:cNvPicPr>
          <p:nvPr>
            <a:videoFile r:link="rId1"/>
          </p:nvPr>
        </p:nvPicPr>
        <p:blipFill>
          <a:blip r:embed="rId5" cstate="print"/>
          <a:stretch>
            <a:fillRect/>
          </a:stretch>
        </p:blipFill>
        <p:spPr>
          <a:xfrm>
            <a:off x="4355976" y="3158971"/>
            <a:ext cx="3984103" cy="2988077"/>
          </a:xfrm>
          <a:prstGeom prst="rect">
            <a:avLst/>
          </a:prstGeom>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wheel(4)">
                                      <p:cBhvr>
                                        <p:cTn id="7" dur="1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video>
              <p:cMediaNode>
                <p:cTn id="13"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539552" y="476672"/>
            <a:ext cx="3384376" cy="1215008"/>
          </a:xfrm>
        </p:spPr>
        <p:txBody>
          <a:bodyPr>
            <a:normAutofit/>
          </a:bodyPr>
          <a:lstStyle/>
          <a:p>
            <a:r>
              <a:rPr lang="uk-UA" sz="6000" b="1" dirty="0" smtClean="0"/>
              <a:t>Ігуасу</a:t>
            </a:r>
            <a:endParaRPr lang="ru-RU" sz="4800" b="1" dirty="0"/>
          </a:p>
        </p:txBody>
      </p:sp>
      <p:pic>
        <p:nvPicPr>
          <p:cNvPr id="22530" name="Picture 2" descr="Результат пошуку зображень за запитом &quot;ігуасу&quot;"/>
          <p:cNvPicPr>
            <a:picLocks noChangeAspect="1" noChangeArrowheads="1"/>
          </p:cNvPicPr>
          <p:nvPr/>
        </p:nvPicPr>
        <p:blipFill>
          <a:blip r:embed="rId3" cstate="print"/>
          <a:srcRect/>
          <a:stretch>
            <a:fillRect/>
          </a:stretch>
        </p:blipFill>
        <p:spPr bwMode="auto">
          <a:xfrm>
            <a:off x="539552" y="2060848"/>
            <a:ext cx="4248472" cy="2825234"/>
          </a:xfrm>
          <a:prstGeom prst="rect">
            <a:avLst/>
          </a:prstGeom>
          <a:noFill/>
        </p:spPr>
      </p:pic>
      <p:pic>
        <p:nvPicPr>
          <p:cNvPr id="22532" name="Picture 4" descr="Результат пошуку зображень за запитом &quot;ігуасу&quot;"/>
          <p:cNvPicPr>
            <a:picLocks noChangeAspect="1" noChangeArrowheads="1"/>
          </p:cNvPicPr>
          <p:nvPr/>
        </p:nvPicPr>
        <p:blipFill>
          <a:blip r:embed="rId4" cstate="print"/>
          <a:srcRect/>
          <a:stretch>
            <a:fillRect/>
          </a:stretch>
        </p:blipFill>
        <p:spPr bwMode="auto">
          <a:xfrm>
            <a:off x="4139952" y="260648"/>
            <a:ext cx="4589459" cy="2808312"/>
          </a:xfrm>
          <a:prstGeom prst="rect">
            <a:avLst/>
          </a:prstGeom>
          <a:noFill/>
        </p:spPr>
      </p:pic>
      <p:pic>
        <p:nvPicPr>
          <p:cNvPr id="22534" name="Picture 6" descr="Результат пошуку зображень за запитом &quot;ігуасу&quot;"/>
          <p:cNvPicPr>
            <a:picLocks noChangeAspect="1" noChangeArrowheads="1"/>
          </p:cNvPicPr>
          <p:nvPr/>
        </p:nvPicPr>
        <p:blipFill>
          <a:blip r:embed="rId5" cstate="print"/>
          <a:srcRect/>
          <a:stretch>
            <a:fillRect/>
          </a:stretch>
        </p:blipFill>
        <p:spPr bwMode="auto">
          <a:xfrm>
            <a:off x="4355976" y="3501008"/>
            <a:ext cx="4473062" cy="2996952"/>
          </a:xfrm>
          <a:prstGeom prst="rect">
            <a:avLst/>
          </a:prstGeom>
          <a:noFill/>
        </p:spPr>
      </p:pic>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wipe(down)">
                                      <p:cBhvr>
                                        <p:cTn id="12" dur="500"/>
                                        <p:tgtEl>
                                          <p:spTgt spid="22532"/>
                                        </p:tgtEl>
                                      </p:cBhvr>
                                    </p:animEffect>
                                  </p:childTnLst>
                                </p:cTn>
                              </p:par>
                            </p:childTnLst>
                          </p:cTn>
                        </p:par>
                        <p:par>
                          <p:cTn id="13" fill="hold">
                            <p:stCondLst>
                              <p:cond delay="1000"/>
                            </p:stCondLst>
                            <p:childTnLst>
                              <p:par>
                                <p:cTn id="14" presetID="8" presetClass="entr" presetSubtype="16" fill="hold" nodeType="afterEffect">
                                  <p:stCondLst>
                                    <p:cond delay="0"/>
                                  </p:stCondLst>
                                  <p:childTnLst>
                                    <p:set>
                                      <p:cBhvr>
                                        <p:cTn id="15" dur="1" fill="hold">
                                          <p:stCondLst>
                                            <p:cond delay="0"/>
                                          </p:stCondLst>
                                        </p:cTn>
                                        <p:tgtEl>
                                          <p:spTgt spid="22534"/>
                                        </p:tgtEl>
                                        <p:attrNameLst>
                                          <p:attrName>style.visibility</p:attrName>
                                        </p:attrNameLst>
                                      </p:cBhvr>
                                      <p:to>
                                        <p:strVal val="visible"/>
                                      </p:to>
                                    </p:set>
                                    <p:animEffect transition="in" filter="diamond(in)">
                                      <p:cBhvr>
                                        <p:cTn id="16" dur="1000"/>
                                        <p:tgtEl>
                                          <p:spTgt spid="225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1" cy="6858000"/>
          </a:xfrm>
          <a:prstGeom prst="rect">
            <a:avLst/>
          </a:prstGeom>
          <a:noFill/>
        </p:spPr>
      </p:pic>
      <p:sp>
        <p:nvSpPr>
          <p:cNvPr id="15361" name="Rectangle 1"/>
          <p:cNvSpPr>
            <a:spLocks noGrp="1" noChangeArrowheads="1"/>
          </p:cNvSpPr>
          <p:nvPr>
            <p:ph type="title"/>
          </p:nvPr>
        </p:nvSpPr>
        <p:spPr bwMode="auto">
          <a:xfrm>
            <a:off x="539552" y="1052736"/>
            <a:ext cx="8085584"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 typeface="Arial" pitchFamily="34" charset="0"/>
              <a:buChar char="•"/>
              <a:tabLst/>
            </a:pP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яких кліматичних поясах розташована Південна Америка?</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Які спільні кліматичні пояси Південної Америки та Африки ви можете назвати?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Південь якого материка холодніший: Африки чи Південної Америки? Встановіть причину цього явища.</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Який океан відіграє найважливішу роль у зволожені материка? Встановіть причину цього явища.</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uk-U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Що входить до складу вод суходолу материка?</a:t>
            </a:r>
            <a:endParaRPr kumimoji="0" lang="uk-UA"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p:wipe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uk-UA" sz="4800" b="1" dirty="0" smtClean="0"/>
              <a:t>Тітікака</a:t>
            </a:r>
            <a:endParaRPr lang="ru-RU" sz="4800" b="1" dirty="0"/>
          </a:p>
        </p:txBody>
      </p:sp>
      <p:pic>
        <p:nvPicPr>
          <p:cNvPr id="21506" name="Picture 2" descr="Результат пошуку зображень за запитом &quot;тітікака&quot;"/>
          <p:cNvPicPr>
            <a:picLocks noChangeAspect="1" noChangeArrowheads="1"/>
          </p:cNvPicPr>
          <p:nvPr/>
        </p:nvPicPr>
        <p:blipFill>
          <a:blip r:embed="rId3" cstate="print"/>
          <a:srcRect/>
          <a:stretch>
            <a:fillRect/>
          </a:stretch>
        </p:blipFill>
        <p:spPr bwMode="auto">
          <a:xfrm>
            <a:off x="3995936" y="1340768"/>
            <a:ext cx="4466872" cy="2952328"/>
          </a:xfrm>
          <a:prstGeom prst="rect">
            <a:avLst/>
          </a:prstGeom>
          <a:noFill/>
        </p:spPr>
      </p:pic>
      <p:pic>
        <p:nvPicPr>
          <p:cNvPr id="21508" name="Picture 4" descr="Результат пошуку зображень за запитом &quot;тітікака&quot;"/>
          <p:cNvPicPr>
            <a:picLocks noChangeAspect="1" noChangeArrowheads="1"/>
          </p:cNvPicPr>
          <p:nvPr/>
        </p:nvPicPr>
        <p:blipFill>
          <a:blip r:embed="rId4" cstate="print"/>
          <a:srcRect/>
          <a:stretch>
            <a:fillRect/>
          </a:stretch>
        </p:blipFill>
        <p:spPr bwMode="auto">
          <a:xfrm>
            <a:off x="683568" y="3359271"/>
            <a:ext cx="4104456" cy="3078341"/>
          </a:xfrm>
          <a:prstGeom prst="rect">
            <a:avLst/>
          </a:prstGeom>
          <a:noFill/>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dissolve">
                                      <p:cBhvr>
                                        <p:cTn id="7" dur="500"/>
                                        <p:tgtEl>
                                          <p:spTgt spid="21506"/>
                                        </p:tgtEl>
                                      </p:cBhvr>
                                    </p:animEffect>
                                  </p:childTnLst>
                                </p:cTn>
                              </p:par>
                            </p:childTnLst>
                          </p:cTn>
                        </p:par>
                        <p:par>
                          <p:cTn id="8" fill="hold">
                            <p:stCondLst>
                              <p:cond delay="500"/>
                            </p:stCondLst>
                            <p:childTnLst>
                              <p:par>
                                <p:cTn id="9" presetID="2" presetClass="entr" presetSubtype="12" fill="hold" nodeType="afterEffect">
                                  <p:stCondLst>
                                    <p:cond delay="0"/>
                                  </p:stCondLst>
                                  <p:childTnLst>
                                    <p:set>
                                      <p:cBhvr>
                                        <p:cTn id="10" dur="1" fill="hold">
                                          <p:stCondLst>
                                            <p:cond delay="0"/>
                                          </p:stCondLst>
                                        </p:cTn>
                                        <p:tgtEl>
                                          <p:spTgt spid="21508"/>
                                        </p:tgtEl>
                                        <p:attrNameLst>
                                          <p:attrName>style.visibility</p:attrName>
                                        </p:attrNameLst>
                                      </p:cBhvr>
                                      <p:to>
                                        <p:strVal val="visible"/>
                                      </p:to>
                                    </p:set>
                                    <p:anim calcmode="lin" valueType="num">
                                      <p:cBhvr additive="base">
                                        <p:cTn id="11" dur="500" fill="hold"/>
                                        <p:tgtEl>
                                          <p:spTgt spid="21508"/>
                                        </p:tgtEl>
                                        <p:attrNameLst>
                                          <p:attrName>ppt_x</p:attrName>
                                        </p:attrNameLst>
                                      </p:cBhvr>
                                      <p:tavLst>
                                        <p:tav tm="0">
                                          <p:val>
                                            <p:strVal val="0-#ppt_w/2"/>
                                          </p:val>
                                        </p:tav>
                                        <p:tav tm="100000">
                                          <p:val>
                                            <p:strVal val="#ppt_x"/>
                                          </p:val>
                                        </p:tav>
                                      </p:tavLst>
                                    </p:anim>
                                    <p:anim calcmode="lin" valueType="num">
                                      <p:cBhvr additive="base">
                                        <p:cTn id="12" dur="500" fill="hold"/>
                                        <p:tgtEl>
                                          <p:spTgt spid="215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644008" y="274638"/>
            <a:ext cx="4042792" cy="1642194"/>
          </a:xfrm>
        </p:spPr>
        <p:txBody>
          <a:bodyPr>
            <a:normAutofit/>
          </a:bodyPr>
          <a:lstStyle/>
          <a:p>
            <a:r>
              <a:rPr lang="uk-UA" sz="5400" b="1" dirty="0" smtClean="0"/>
              <a:t>Болота</a:t>
            </a:r>
            <a:endParaRPr lang="ru-RU" sz="5400" b="1" dirty="0"/>
          </a:p>
        </p:txBody>
      </p:sp>
      <p:pic>
        <p:nvPicPr>
          <p:cNvPr id="20482" name="Picture 2" descr="Результат пошуку зображень за запитом &quot;болота південної америки&quot;"/>
          <p:cNvPicPr>
            <a:picLocks noChangeAspect="1" noChangeArrowheads="1"/>
          </p:cNvPicPr>
          <p:nvPr/>
        </p:nvPicPr>
        <p:blipFill>
          <a:blip r:embed="rId3" cstate="print"/>
          <a:srcRect/>
          <a:stretch>
            <a:fillRect/>
          </a:stretch>
        </p:blipFill>
        <p:spPr bwMode="auto">
          <a:xfrm>
            <a:off x="611560" y="548680"/>
            <a:ext cx="4608512" cy="3113923"/>
          </a:xfrm>
          <a:prstGeom prst="rect">
            <a:avLst/>
          </a:prstGeom>
          <a:noFill/>
        </p:spPr>
      </p:pic>
      <p:pic>
        <p:nvPicPr>
          <p:cNvPr id="20484" name="Picture 4" descr="Результат пошуку зображень за запитом &quot;болота південної америки&quot;"/>
          <p:cNvPicPr>
            <a:picLocks noChangeAspect="1" noChangeArrowheads="1"/>
          </p:cNvPicPr>
          <p:nvPr/>
        </p:nvPicPr>
        <p:blipFill>
          <a:blip r:embed="rId4" cstate="print"/>
          <a:srcRect/>
          <a:stretch>
            <a:fillRect/>
          </a:stretch>
        </p:blipFill>
        <p:spPr bwMode="auto">
          <a:xfrm>
            <a:off x="4644008" y="1988840"/>
            <a:ext cx="4274840" cy="2849893"/>
          </a:xfrm>
          <a:prstGeom prst="rect">
            <a:avLst/>
          </a:prstGeom>
          <a:noFill/>
        </p:spPr>
      </p:pic>
      <p:pic>
        <p:nvPicPr>
          <p:cNvPr id="20486" name="Picture 6" descr="Результат пошуку зображень за запитом &quot;крокодили південної америки&quot;"/>
          <p:cNvPicPr>
            <a:picLocks noChangeAspect="1" noChangeArrowheads="1"/>
          </p:cNvPicPr>
          <p:nvPr/>
        </p:nvPicPr>
        <p:blipFill>
          <a:blip r:embed="rId5" cstate="print"/>
          <a:srcRect/>
          <a:stretch>
            <a:fillRect/>
          </a:stretch>
        </p:blipFill>
        <p:spPr bwMode="auto">
          <a:xfrm>
            <a:off x="971600" y="3645024"/>
            <a:ext cx="4379233" cy="2769866"/>
          </a:xfrm>
          <a:prstGeom prst="rect">
            <a:avLst/>
          </a:prstGeom>
          <a:noFill/>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1000"/>
                                        <p:tgtEl>
                                          <p:spTgt spid="20482"/>
                                        </p:tgtEl>
                                      </p:cBhvr>
                                    </p:animEffect>
                                    <p:anim calcmode="lin" valueType="num">
                                      <p:cBhvr>
                                        <p:cTn id="8" dur="1000" fill="hold"/>
                                        <p:tgtEl>
                                          <p:spTgt spid="20482"/>
                                        </p:tgtEl>
                                        <p:attrNameLst>
                                          <p:attrName>ppt_x</p:attrName>
                                        </p:attrNameLst>
                                      </p:cBhvr>
                                      <p:tavLst>
                                        <p:tav tm="0">
                                          <p:val>
                                            <p:strVal val="#ppt_x"/>
                                          </p:val>
                                        </p:tav>
                                        <p:tav tm="100000">
                                          <p:val>
                                            <p:strVal val="#ppt_x"/>
                                          </p:val>
                                        </p:tav>
                                      </p:tavLst>
                                    </p:anim>
                                    <p:anim calcmode="lin" valueType="num">
                                      <p:cBhvr>
                                        <p:cTn id="9" dur="900" decel="100000" fill="hold"/>
                                        <p:tgtEl>
                                          <p:spTgt spid="2048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48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0" presetClass="entr" presetSubtype="0" decel="100000" fill="hold" nodeType="afterEffect">
                                  <p:stCondLst>
                                    <p:cond delay="0"/>
                                  </p:stCondLst>
                                  <p:childTnLst>
                                    <p:set>
                                      <p:cBhvr>
                                        <p:cTn id="13" dur="1" fill="hold">
                                          <p:stCondLst>
                                            <p:cond delay="0"/>
                                          </p:stCondLst>
                                        </p:cTn>
                                        <p:tgtEl>
                                          <p:spTgt spid="20484"/>
                                        </p:tgtEl>
                                        <p:attrNameLst>
                                          <p:attrName>style.visibility</p:attrName>
                                        </p:attrNameLst>
                                      </p:cBhvr>
                                      <p:to>
                                        <p:strVal val="visible"/>
                                      </p:to>
                                    </p:set>
                                    <p:anim calcmode="lin" valueType="num">
                                      <p:cBhvr>
                                        <p:cTn id="14" dur="1000" fill="hold"/>
                                        <p:tgtEl>
                                          <p:spTgt spid="20484"/>
                                        </p:tgtEl>
                                        <p:attrNameLst>
                                          <p:attrName>ppt_w</p:attrName>
                                        </p:attrNameLst>
                                      </p:cBhvr>
                                      <p:tavLst>
                                        <p:tav tm="0">
                                          <p:val>
                                            <p:strVal val="#ppt_w+.3"/>
                                          </p:val>
                                        </p:tav>
                                        <p:tav tm="100000">
                                          <p:val>
                                            <p:strVal val="#ppt_w"/>
                                          </p:val>
                                        </p:tav>
                                      </p:tavLst>
                                    </p:anim>
                                    <p:anim calcmode="lin" valueType="num">
                                      <p:cBhvr>
                                        <p:cTn id="15" dur="1000" fill="hold"/>
                                        <p:tgtEl>
                                          <p:spTgt spid="20484"/>
                                        </p:tgtEl>
                                        <p:attrNameLst>
                                          <p:attrName>ppt_h</p:attrName>
                                        </p:attrNameLst>
                                      </p:cBhvr>
                                      <p:tavLst>
                                        <p:tav tm="0">
                                          <p:val>
                                            <p:strVal val="#ppt_h"/>
                                          </p:val>
                                        </p:tav>
                                        <p:tav tm="100000">
                                          <p:val>
                                            <p:strVal val="#ppt_h"/>
                                          </p:val>
                                        </p:tav>
                                      </p:tavLst>
                                    </p:anim>
                                    <p:animEffect transition="in" filter="fade">
                                      <p:cBhvr>
                                        <p:cTn id="16" dur="1000"/>
                                        <p:tgtEl>
                                          <p:spTgt spid="20484"/>
                                        </p:tgtEl>
                                      </p:cBhvr>
                                    </p:animEffect>
                                  </p:childTnLst>
                                </p:cTn>
                              </p:par>
                            </p:childTnLst>
                          </p:cTn>
                        </p:par>
                        <p:par>
                          <p:cTn id="17" fill="hold">
                            <p:stCondLst>
                              <p:cond delay="2000"/>
                            </p:stCondLst>
                            <p:childTnLst>
                              <p:par>
                                <p:cTn id="18" presetID="35" presetClass="entr" presetSubtype="0" fill="hold" nodeType="afterEffect">
                                  <p:stCondLst>
                                    <p:cond delay="0"/>
                                  </p:stCondLst>
                                  <p:childTnLst>
                                    <p:set>
                                      <p:cBhvr>
                                        <p:cTn id="19" dur="1" fill="hold">
                                          <p:stCondLst>
                                            <p:cond delay="0"/>
                                          </p:stCondLst>
                                        </p:cTn>
                                        <p:tgtEl>
                                          <p:spTgt spid="20486"/>
                                        </p:tgtEl>
                                        <p:attrNameLst>
                                          <p:attrName>style.visibility</p:attrName>
                                        </p:attrNameLst>
                                      </p:cBhvr>
                                      <p:to>
                                        <p:strVal val="visible"/>
                                      </p:to>
                                    </p:set>
                                    <p:animEffect transition="in" filter="fade">
                                      <p:cBhvr>
                                        <p:cTn id="20" dur="1000"/>
                                        <p:tgtEl>
                                          <p:spTgt spid="20486"/>
                                        </p:tgtEl>
                                      </p:cBhvr>
                                    </p:animEffect>
                                    <p:anim calcmode="lin" valueType="num">
                                      <p:cBhvr>
                                        <p:cTn id="21" dur="1000" fill="hold"/>
                                        <p:tgtEl>
                                          <p:spTgt spid="20486"/>
                                        </p:tgtEl>
                                        <p:attrNameLst>
                                          <p:attrName>style.rotation</p:attrName>
                                        </p:attrNameLst>
                                      </p:cBhvr>
                                      <p:tavLst>
                                        <p:tav tm="0">
                                          <p:val>
                                            <p:fltVal val="720"/>
                                          </p:val>
                                        </p:tav>
                                        <p:tav tm="100000">
                                          <p:val>
                                            <p:fltVal val="0"/>
                                          </p:val>
                                        </p:tav>
                                      </p:tavLst>
                                    </p:anim>
                                    <p:anim calcmode="lin" valueType="num">
                                      <p:cBhvr>
                                        <p:cTn id="22" dur="1000" fill="hold"/>
                                        <p:tgtEl>
                                          <p:spTgt spid="20486"/>
                                        </p:tgtEl>
                                        <p:attrNameLst>
                                          <p:attrName>ppt_h</p:attrName>
                                        </p:attrNameLst>
                                      </p:cBhvr>
                                      <p:tavLst>
                                        <p:tav tm="0">
                                          <p:val>
                                            <p:fltVal val="0"/>
                                          </p:val>
                                        </p:tav>
                                        <p:tav tm="100000">
                                          <p:val>
                                            <p:strVal val="#ppt_h"/>
                                          </p:val>
                                        </p:tav>
                                      </p:tavLst>
                                    </p:anim>
                                    <p:anim calcmode="lin" valueType="num">
                                      <p:cBhvr>
                                        <p:cTn id="23" dur="1000" fill="hold"/>
                                        <p:tgtEl>
                                          <p:spTgt spid="2048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67544" y="5301208"/>
            <a:ext cx="8229600" cy="1143000"/>
          </a:xfrm>
        </p:spPr>
        <p:txBody>
          <a:bodyPr>
            <a:normAutofit/>
          </a:bodyPr>
          <a:lstStyle/>
          <a:p>
            <a:r>
              <a:rPr lang="uk-UA" sz="4800" b="1" dirty="0" smtClean="0"/>
              <a:t>Гірські льодовики Анд</a:t>
            </a:r>
            <a:endParaRPr lang="ru-RU" sz="4800" b="1" dirty="0"/>
          </a:p>
        </p:txBody>
      </p:sp>
      <p:pic>
        <p:nvPicPr>
          <p:cNvPr id="19460" name="Picture 4" descr="Результат пошуку зображень за запитом &quot;гірські льодовики анд&quot;"/>
          <p:cNvPicPr>
            <a:picLocks noChangeAspect="1" noChangeArrowheads="1"/>
          </p:cNvPicPr>
          <p:nvPr/>
        </p:nvPicPr>
        <p:blipFill>
          <a:blip r:embed="rId3" cstate="print"/>
          <a:srcRect/>
          <a:stretch>
            <a:fillRect/>
          </a:stretch>
        </p:blipFill>
        <p:spPr bwMode="auto">
          <a:xfrm>
            <a:off x="3779912" y="476672"/>
            <a:ext cx="4896541" cy="3672408"/>
          </a:xfrm>
          <a:prstGeom prst="rect">
            <a:avLst/>
          </a:prstGeom>
          <a:noFill/>
        </p:spPr>
      </p:pic>
      <p:pic>
        <p:nvPicPr>
          <p:cNvPr id="19458" name="Picture 2" descr="Результат пошуку зображень за запитом &quot;гірські льодовики анд&quot;"/>
          <p:cNvPicPr>
            <a:picLocks noChangeAspect="1" noChangeArrowheads="1"/>
          </p:cNvPicPr>
          <p:nvPr/>
        </p:nvPicPr>
        <p:blipFill>
          <a:blip r:embed="rId4" cstate="print"/>
          <a:srcRect/>
          <a:stretch>
            <a:fillRect/>
          </a:stretch>
        </p:blipFill>
        <p:spPr bwMode="auto">
          <a:xfrm>
            <a:off x="755576" y="2420888"/>
            <a:ext cx="4104456" cy="2927846"/>
          </a:xfrm>
          <a:prstGeom prst="rect">
            <a:avLst/>
          </a:prstGeom>
          <a:noFill/>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1000" fill="hold"/>
                                        <p:tgtEl>
                                          <p:spTgt spid="19460"/>
                                        </p:tgtEl>
                                        <p:attrNameLst>
                                          <p:attrName>ppt_w</p:attrName>
                                        </p:attrNameLst>
                                      </p:cBhvr>
                                      <p:tavLst>
                                        <p:tav tm="0">
                                          <p:val>
                                            <p:fltVal val="0"/>
                                          </p:val>
                                        </p:tav>
                                        <p:tav tm="100000">
                                          <p:val>
                                            <p:strVal val="#ppt_w"/>
                                          </p:val>
                                        </p:tav>
                                      </p:tavLst>
                                    </p:anim>
                                    <p:anim calcmode="lin" valueType="num">
                                      <p:cBhvr>
                                        <p:cTn id="8" dur="1000" fill="hold"/>
                                        <p:tgtEl>
                                          <p:spTgt spid="19460"/>
                                        </p:tgtEl>
                                        <p:attrNameLst>
                                          <p:attrName>ppt_h</p:attrName>
                                        </p:attrNameLst>
                                      </p:cBhvr>
                                      <p:tavLst>
                                        <p:tav tm="0">
                                          <p:val>
                                            <p:fltVal val="0"/>
                                          </p:val>
                                        </p:tav>
                                        <p:tav tm="100000">
                                          <p:val>
                                            <p:strVal val="#ppt_h"/>
                                          </p:val>
                                        </p:tav>
                                      </p:tavLst>
                                    </p:anim>
                                    <p:anim calcmode="lin" valueType="num">
                                      <p:cBhvr>
                                        <p:cTn id="9" dur="1000" fill="hold"/>
                                        <p:tgtEl>
                                          <p:spTgt spid="1946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9460"/>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39" presetClass="entr" presetSubtype="0" accel="100000" fill="hold" nodeType="afterEffect">
                                  <p:stCondLst>
                                    <p:cond delay="0"/>
                                  </p:stCondLst>
                                  <p:childTnLst>
                                    <p:set>
                                      <p:cBhvr>
                                        <p:cTn id="13" dur="1" fill="hold">
                                          <p:stCondLst>
                                            <p:cond delay="0"/>
                                          </p:stCondLst>
                                        </p:cTn>
                                        <p:tgtEl>
                                          <p:spTgt spid="19458"/>
                                        </p:tgtEl>
                                        <p:attrNameLst>
                                          <p:attrName>style.visibility</p:attrName>
                                        </p:attrNameLst>
                                      </p:cBhvr>
                                      <p:to>
                                        <p:strVal val="visible"/>
                                      </p:to>
                                    </p:set>
                                    <p:anim calcmode="lin" valueType="num">
                                      <p:cBhvr>
                                        <p:cTn id="14" dur="500" fill="hold"/>
                                        <p:tgtEl>
                                          <p:spTgt spid="19458"/>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19458"/>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19458"/>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194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28596" y="571480"/>
            <a:ext cx="6858048" cy="5818658"/>
          </a:xfrm>
        </p:spPr>
        <p:txBody>
          <a:bodyPr>
            <a:noAutofit/>
          </a:bodyPr>
          <a:lstStyle/>
          <a:p>
            <a:pPr algn="l"/>
            <a:r>
              <a:rPr lang="uk-UA" sz="2000" b="1" dirty="0" smtClean="0"/>
              <a:t> </a:t>
            </a:r>
            <a:r>
              <a:rPr lang="uk-UA" sz="3200" b="1" dirty="0" smtClean="0"/>
              <a:t>«Закінчи речення» </a:t>
            </a:r>
            <a:r>
              <a:rPr lang="ru-RU" sz="2000" b="1" dirty="0" smtClean="0"/>
              <a:t/>
            </a:r>
            <a:br>
              <a:rPr lang="ru-RU" sz="2000" b="1" dirty="0" smtClean="0"/>
            </a:br>
            <a:r>
              <a:rPr lang="uk-UA" sz="2200" dirty="0" smtClean="0"/>
              <a:t>1.Друга за довжиною річка Південної Америки …  </a:t>
            </a:r>
            <a:r>
              <a:rPr lang="ru-RU" sz="2200" dirty="0" smtClean="0"/>
              <a:t/>
            </a:r>
            <a:br>
              <a:rPr lang="ru-RU" sz="2200" dirty="0" smtClean="0"/>
            </a:br>
            <a:r>
              <a:rPr lang="uk-UA" sz="2200" dirty="0" smtClean="0"/>
              <a:t>2.Найвищий водоспад світу … </a:t>
            </a:r>
            <a:r>
              <a:rPr lang="ru-RU" sz="2200" dirty="0" smtClean="0"/>
              <a:t/>
            </a:r>
            <a:br>
              <a:rPr lang="ru-RU" sz="2200" dirty="0" smtClean="0"/>
            </a:br>
            <a:r>
              <a:rPr lang="uk-UA" sz="2200" dirty="0" smtClean="0"/>
              <a:t>3.Назва найбільшого високогірного озера світу … </a:t>
            </a:r>
            <a:r>
              <a:rPr lang="ru-RU" sz="2200" dirty="0" smtClean="0"/>
              <a:t/>
            </a:r>
            <a:br>
              <a:rPr lang="ru-RU" sz="2200" dirty="0" smtClean="0"/>
            </a:br>
            <a:r>
              <a:rPr lang="uk-UA" sz="2200" dirty="0" smtClean="0"/>
              <a:t>4.Хижа риба Амазонки…</a:t>
            </a:r>
            <a:r>
              <a:rPr lang="ru-RU" sz="2200" dirty="0" smtClean="0"/>
              <a:t/>
            </a:r>
            <a:br>
              <a:rPr lang="ru-RU" sz="2200" dirty="0" smtClean="0"/>
            </a:br>
            <a:r>
              <a:rPr lang="uk-UA" sz="2200" dirty="0" smtClean="0"/>
              <a:t>5.Річка яка має найбільший у світі басейн водозабору … </a:t>
            </a:r>
            <a:r>
              <a:rPr lang="ru-RU" sz="2200" dirty="0" smtClean="0"/>
              <a:t/>
            </a:r>
            <a:br>
              <a:rPr lang="ru-RU" sz="2200" dirty="0" smtClean="0"/>
            </a:br>
            <a:r>
              <a:rPr lang="uk-UA" sz="2200" dirty="0" smtClean="0"/>
              <a:t>6.Більшість річок материка належать до басейну … океану </a:t>
            </a:r>
            <a:r>
              <a:rPr lang="ru-RU" sz="2200" dirty="0" smtClean="0"/>
              <a:t/>
            </a:r>
            <a:br>
              <a:rPr lang="ru-RU" sz="2200" dirty="0" smtClean="0"/>
            </a:br>
            <a:r>
              <a:rPr lang="uk-UA" sz="2200" dirty="0" smtClean="0"/>
              <a:t>7.Річка, яку корінне населення називає «матір`ю моря» … </a:t>
            </a:r>
            <a:r>
              <a:rPr lang="ru-RU" sz="2200" dirty="0" smtClean="0"/>
              <a:t/>
            </a:r>
            <a:br>
              <a:rPr lang="ru-RU" sz="2200" dirty="0" smtClean="0"/>
            </a:br>
            <a:r>
              <a:rPr lang="uk-UA" sz="2200" dirty="0" smtClean="0"/>
              <a:t>8.На добре зволожених низинах формуються великі … </a:t>
            </a:r>
            <a:r>
              <a:rPr lang="ru-RU" sz="2200" dirty="0" smtClean="0"/>
              <a:t/>
            </a:r>
            <a:br>
              <a:rPr lang="ru-RU" sz="2200" dirty="0" smtClean="0"/>
            </a:br>
            <a:r>
              <a:rPr lang="uk-UA" sz="2200" dirty="0" smtClean="0"/>
              <a:t>9.Який водоспад розташований на притоці Парани, спадає з висоти 72 м. … </a:t>
            </a:r>
            <a:r>
              <a:rPr lang="ru-RU" sz="2200" dirty="0" smtClean="0"/>
              <a:t/>
            </a:r>
            <a:br>
              <a:rPr lang="ru-RU" sz="2200" dirty="0" smtClean="0"/>
            </a:br>
            <a:r>
              <a:rPr lang="uk-UA" sz="2200" dirty="0" smtClean="0"/>
              <a:t>10.Річка, що бере початок на Гвіанському плоскогір`ї … </a:t>
            </a:r>
            <a:r>
              <a:rPr lang="ru-RU" sz="2200" dirty="0" smtClean="0"/>
              <a:t/>
            </a:r>
            <a:br>
              <a:rPr lang="ru-RU" sz="2200" dirty="0" smtClean="0"/>
            </a:br>
            <a:r>
              <a:rPr lang="uk-UA" sz="2200" dirty="0" smtClean="0"/>
              <a:t>11.У міру просування на південь висота снігової лінії поступово … </a:t>
            </a:r>
            <a:r>
              <a:rPr lang="ru-RU" sz="2200" dirty="0" smtClean="0"/>
              <a:t/>
            </a:r>
            <a:br>
              <a:rPr lang="ru-RU" sz="2200" dirty="0" smtClean="0"/>
            </a:br>
            <a:r>
              <a:rPr lang="uk-UA" sz="2200" dirty="0" smtClean="0"/>
              <a:t>12.Річка на якій відбувається явище </a:t>
            </a:r>
            <a:r>
              <a:rPr lang="uk-UA" sz="2200" dirty="0" err="1" smtClean="0"/>
              <a:t>поророка</a:t>
            </a:r>
            <a:r>
              <a:rPr lang="uk-UA" sz="2200" dirty="0" smtClean="0"/>
              <a:t> </a:t>
            </a:r>
            <a:r>
              <a:rPr lang="uk-UA" sz="2200" dirty="0" smtClean="0"/>
              <a:t>… </a:t>
            </a:r>
            <a:r>
              <a:rPr lang="ru-RU" sz="2000" b="1" dirty="0" smtClean="0"/>
              <a:t/>
            </a:r>
            <a:br>
              <a:rPr lang="ru-RU" sz="2000" b="1" dirty="0" smtClean="0"/>
            </a:br>
            <a:endParaRPr lang="ru-RU" sz="2000" b="1" dirty="0"/>
          </a:p>
        </p:txBody>
      </p:sp>
      <p:sp>
        <p:nvSpPr>
          <p:cNvPr id="4" name="Прямоугольник 3"/>
          <p:cNvSpPr/>
          <p:nvPr/>
        </p:nvSpPr>
        <p:spPr>
          <a:xfrm>
            <a:off x="6500826" y="785794"/>
            <a:ext cx="1714512" cy="430887"/>
          </a:xfrm>
          <a:prstGeom prst="rect">
            <a:avLst/>
          </a:prstGeom>
        </p:spPr>
        <p:txBody>
          <a:bodyPr wrap="square">
            <a:spAutoFit/>
          </a:bodyPr>
          <a:lstStyle/>
          <a:p>
            <a:r>
              <a:rPr lang="uk-UA" sz="2200" dirty="0" smtClean="0"/>
              <a:t>(Парана)</a:t>
            </a:r>
            <a:endParaRPr lang="ru-RU" sz="2200" dirty="0"/>
          </a:p>
        </p:txBody>
      </p:sp>
      <p:sp>
        <p:nvSpPr>
          <p:cNvPr id="5" name="Прямоугольник 4"/>
          <p:cNvSpPr/>
          <p:nvPr/>
        </p:nvSpPr>
        <p:spPr>
          <a:xfrm>
            <a:off x="4143372" y="1142984"/>
            <a:ext cx="1199880" cy="430887"/>
          </a:xfrm>
          <a:prstGeom prst="rect">
            <a:avLst/>
          </a:prstGeom>
        </p:spPr>
        <p:txBody>
          <a:bodyPr wrap="none">
            <a:spAutoFit/>
          </a:bodyPr>
          <a:lstStyle/>
          <a:p>
            <a:r>
              <a:rPr lang="uk-UA" sz="2200" dirty="0" smtClean="0"/>
              <a:t>(</a:t>
            </a:r>
            <a:r>
              <a:rPr lang="uk-UA" sz="2200" dirty="0" err="1" smtClean="0"/>
              <a:t>Анхель</a:t>
            </a:r>
            <a:r>
              <a:rPr lang="uk-UA" sz="2200" dirty="0" smtClean="0"/>
              <a:t>)</a:t>
            </a:r>
            <a:endParaRPr lang="ru-RU" sz="2200" dirty="0"/>
          </a:p>
        </p:txBody>
      </p:sp>
      <p:sp>
        <p:nvSpPr>
          <p:cNvPr id="6" name="Прямоугольник 5"/>
          <p:cNvSpPr/>
          <p:nvPr/>
        </p:nvSpPr>
        <p:spPr>
          <a:xfrm>
            <a:off x="6357950" y="1500174"/>
            <a:ext cx="1224822" cy="430887"/>
          </a:xfrm>
          <a:prstGeom prst="rect">
            <a:avLst/>
          </a:prstGeom>
        </p:spPr>
        <p:txBody>
          <a:bodyPr wrap="none">
            <a:spAutoFit/>
          </a:bodyPr>
          <a:lstStyle/>
          <a:p>
            <a:r>
              <a:rPr lang="uk-UA" dirty="0" smtClean="0"/>
              <a:t>(</a:t>
            </a:r>
            <a:r>
              <a:rPr lang="uk-UA" sz="2200" dirty="0" smtClean="0"/>
              <a:t>Тітікака</a:t>
            </a:r>
            <a:r>
              <a:rPr lang="uk-UA" dirty="0" smtClean="0"/>
              <a:t>)</a:t>
            </a:r>
            <a:endParaRPr lang="ru-RU" dirty="0"/>
          </a:p>
        </p:txBody>
      </p:sp>
      <p:sp>
        <p:nvSpPr>
          <p:cNvPr id="7" name="Прямоугольник 6"/>
          <p:cNvSpPr/>
          <p:nvPr/>
        </p:nvSpPr>
        <p:spPr>
          <a:xfrm>
            <a:off x="3428992" y="1785926"/>
            <a:ext cx="1292341" cy="430887"/>
          </a:xfrm>
          <a:prstGeom prst="rect">
            <a:avLst/>
          </a:prstGeom>
        </p:spPr>
        <p:txBody>
          <a:bodyPr wrap="none">
            <a:spAutoFit/>
          </a:bodyPr>
          <a:lstStyle/>
          <a:p>
            <a:r>
              <a:rPr lang="uk-UA" sz="2200" dirty="0" smtClean="0"/>
              <a:t>(Піранья)</a:t>
            </a:r>
            <a:endParaRPr lang="ru-RU" sz="2200" dirty="0"/>
          </a:p>
        </p:txBody>
      </p:sp>
      <p:sp>
        <p:nvSpPr>
          <p:cNvPr id="8" name="Прямоугольник 7"/>
          <p:cNvSpPr/>
          <p:nvPr/>
        </p:nvSpPr>
        <p:spPr>
          <a:xfrm>
            <a:off x="7143768" y="2143116"/>
            <a:ext cx="1523879" cy="430887"/>
          </a:xfrm>
          <a:prstGeom prst="rect">
            <a:avLst/>
          </a:prstGeom>
        </p:spPr>
        <p:txBody>
          <a:bodyPr wrap="none">
            <a:spAutoFit/>
          </a:bodyPr>
          <a:lstStyle/>
          <a:p>
            <a:r>
              <a:rPr lang="uk-UA" sz="2200" dirty="0" smtClean="0"/>
              <a:t>(Амазонка)</a:t>
            </a:r>
            <a:endParaRPr lang="ru-RU" sz="2200" dirty="0"/>
          </a:p>
        </p:txBody>
      </p:sp>
      <p:sp>
        <p:nvSpPr>
          <p:cNvPr id="9" name="Прямоугольник 8"/>
          <p:cNvSpPr/>
          <p:nvPr/>
        </p:nvSpPr>
        <p:spPr>
          <a:xfrm>
            <a:off x="6715140" y="2500306"/>
            <a:ext cx="1973169" cy="430887"/>
          </a:xfrm>
          <a:prstGeom prst="rect">
            <a:avLst/>
          </a:prstGeom>
        </p:spPr>
        <p:txBody>
          <a:bodyPr wrap="none">
            <a:spAutoFit/>
          </a:bodyPr>
          <a:lstStyle/>
          <a:p>
            <a:r>
              <a:rPr lang="uk-UA" sz="2200" dirty="0" smtClean="0"/>
              <a:t>(Атлантичного)</a:t>
            </a:r>
          </a:p>
        </p:txBody>
      </p:sp>
      <p:sp>
        <p:nvSpPr>
          <p:cNvPr id="10" name="Прямоугольник 9"/>
          <p:cNvSpPr/>
          <p:nvPr/>
        </p:nvSpPr>
        <p:spPr>
          <a:xfrm>
            <a:off x="785786" y="3500438"/>
            <a:ext cx="1231427" cy="430887"/>
          </a:xfrm>
          <a:prstGeom prst="rect">
            <a:avLst/>
          </a:prstGeom>
        </p:spPr>
        <p:txBody>
          <a:bodyPr wrap="none">
            <a:spAutoFit/>
          </a:bodyPr>
          <a:lstStyle/>
          <a:p>
            <a:r>
              <a:rPr lang="uk-UA" sz="2200" dirty="0" smtClean="0"/>
              <a:t>(Парана)</a:t>
            </a:r>
            <a:endParaRPr lang="ru-RU" sz="2200" dirty="0"/>
          </a:p>
        </p:txBody>
      </p:sp>
      <p:sp>
        <p:nvSpPr>
          <p:cNvPr id="11" name="Прямоугольник 10"/>
          <p:cNvSpPr/>
          <p:nvPr/>
        </p:nvSpPr>
        <p:spPr>
          <a:xfrm>
            <a:off x="6929454" y="3786190"/>
            <a:ext cx="1184042" cy="430887"/>
          </a:xfrm>
          <a:prstGeom prst="rect">
            <a:avLst/>
          </a:prstGeom>
        </p:spPr>
        <p:txBody>
          <a:bodyPr wrap="none">
            <a:spAutoFit/>
          </a:bodyPr>
          <a:lstStyle/>
          <a:p>
            <a:r>
              <a:rPr lang="uk-UA" sz="2200" dirty="0" smtClean="0"/>
              <a:t>(болота)</a:t>
            </a:r>
            <a:endParaRPr lang="ru-RU" sz="2200" dirty="0"/>
          </a:p>
        </p:txBody>
      </p:sp>
      <p:sp>
        <p:nvSpPr>
          <p:cNvPr id="12" name="Прямоугольник 11"/>
          <p:cNvSpPr/>
          <p:nvPr/>
        </p:nvSpPr>
        <p:spPr>
          <a:xfrm>
            <a:off x="3357554" y="4500570"/>
            <a:ext cx="1032655" cy="430887"/>
          </a:xfrm>
          <a:prstGeom prst="rect">
            <a:avLst/>
          </a:prstGeom>
        </p:spPr>
        <p:txBody>
          <a:bodyPr wrap="none">
            <a:spAutoFit/>
          </a:bodyPr>
          <a:lstStyle/>
          <a:p>
            <a:r>
              <a:rPr lang="uk-UA" sz="2200" dirty="0" smtClean="0"/>
              <a:t>(</a:t>
            </a:r>
            <a:r>
              <a:rPr lang="uk-UA" sz="2200" dirty="0" err="1" smtClean="0"/>
              <a:t>Ігуасу</a:t>
            </a:r>
            <a:r>
              <a:rPr lang="uk-UA" sz="2200" dirty="0" smtClean="0"/>
              <a:t>)</a:t>
            </a:r>
            <a:endParaRPr lang="ru-RU" sz="2200" dirty="0"/>
          </a:p>
        </p:txBody>
      </p:sp>
      <p:sp>
        <p:nvSpPr>
          <p:cNvPr id="13" name="Прямоугольник 12"/>
          <p:cNvSpPr/>
          <p:nvPr/>
        </p:nvSpPr>
        <p:spPr>
          <a:xfrm>
            <a:off x="7072330" y="4786322"/>
            <a:ext cx="2286000" cy="707886"/>
          </a:xfrm>
          <a:prstGeom prst="rect">
            <a:avLst/>
          </a:prstGeom>
        </p:spPr>
        <p:txBody>
          <a:bodyPr wrap="square">
            <a:spAutoFit/>
          </a:bodyPr>
          <a:lstStyle/>
          <a:p>
            <a:r>
              <a:rPr lang="uk-UA" sz="2200" dirty="0" smtClean="0"/>
              <a:t>(Оріноко)</a:t>
            </a:r>
            <a:r>
              <a:rPr lang="uk-UA" dirty="0" smtClean="0"/>
              <a:t/>
            </a:r>
            <a:br>
              <a:rPr lang="uk-UA" dirty="0" smtClean="0"/>
            </a:br>
            <a:endParaRPr lang="ru-RU" dirty="0"/>
          </a:p>
        </p:txBody>
      </p:sp>
      <p:sp>
        <p:nvSpPr>
          <p:cNvPr id="14" name="Прямоугольник 13"/>
          <p:cNvSpPr/>
          <p:nvPr/>
        </p:nvSpPr>
        <p:spPr>
          <a:xfrm>
            <a:off x="2071670" y="5500702"/>
            <a:ext cx="1714252" cy="430887"/>
          </a:xfrm>
          <a:prstGeom prst="rect">
            <a:avLst/>
          </a:prstGeom>
        </p:spPr>
        <p:txBody>
          <a:bodyPr wrap="none">
            <a:spAutoFit/>
          </a:bodyPr>
          <a:lstStyle/>
          <a:p>
            <a:r>
              <a:rPr lang="uk-UA" sz="2200" dirty="0" smtClean="0"/>
              <a:t>(знижується)</a:t>
            </a:r>
            <a:endParaRPr lang="ru-RU" sz="2200" dirty="0"/>
          </a:p>
        </p:txBody>
      </p:sp>
      <p:sp>
        <p:nvSpPr>
          <p:cNvPr id="15" name="Прямоугольник 14"/>
          <p:cNvSpPr/>
          <p:nvPr/>
        </p:nvSpPr>
        <p:spPr>
          <a:xfrm>
            <a:off x="6215074" y="5786454"/>
            <a:ext cx="1523879" cy="430887"/>
          </a:xfrm>
          <a:prstGeom prst="rect">
            <a:avLst/>
          </a:prstGeom>
        </p:spPr>
        <p:txBody>
          <a:bodyPr wrap="none">
            <a:spAutoFit/>
          </a:bodyPr>
          <a:lstStyle/>
          <a:p>
            <a:r>
              <a:rPr lang="uk-UA" sz="2200" dirty="0" smtClean="0"/>
              <a:t>(Амазонка)</a:t>
            </a:r>
            <a:endParaRPr lang="ru-RU" sz="22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 presetClass="entr" presetSubtype="2"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2"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2" presetClass="entr" presetSubtype="2"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1+#ppt_w/2"/>
                                          </p:val>
                                        </p:tav>
                                        <p:tav tm="100000">
                                          <p:val>
                                            <p:strVal val="#ppt_x"/>
                                          </p:val>
                                        </p:tav>
                                      </p:tavLst>
                                    </p:anim>
                                    <p:anim calcmode="lin" valueType="num">
                                      <p:cBhvr additive="base">
                                        <p:cTn id="31" dur="500" fill="hold"/>
                                        <p:tgtEl>
                                          <p:spTgt spid="7"/>
                                        </p:tgtEl>
                                        <p:attrNameLst>
                                          <p:attrName>ppt_y</p:attrName>
                                        </p:attrNameLst>
                                      </p:cBhvr>
                                      <p:tavLst>
                                        <p:tav tm="0">
                                          <p:val>
                                            <p:strVal val="#ppt_y"/>
                                          </p:val>
                                        </p:tav>
                                        <p:tav tm="100000">
                                          <p:val>
                                            <p:strVal val="#ppt_y"/>
                                          </p:val>
                                        </p:tav>
                                      </p:tavLst>
                                    </p:anim>
                                  </p:childTnLst>
                                </p:cTn>
                              </p:par>
                            </p:childTnLst>
                          </p:cTn>
                        </p:par>
                        <p:par>
                          <p:cTn id="32" fill="hold">
                            <p:stCondLst>
                              <p:cond delay="2000"/>
                            </p:stCondLst>
                            <p:childTnLst>
                              <p:par>
                                <p:cTn id="33" presetID="2" presetClass="entr" presetSubtype="2"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500" fill="hold"/>
                                        <p:tgtEl>
                                          <p:spTgt spid="8"/>
                                        </p:tgtEl>
                                        <p:attrNameLst>
                                          <p:attrName>ppt_x</p:attrName>
                                        </p:attrNameLst>
                                      </p:cBhvr>
                                      <p:tavLst>
                                        <p:tav tm="0">
                                          <p:val>
                                            <p:strVal val="1+#ppt_w/2"/>
                                          </p:val>
                                        </p:tav>
                                        <p:tav tm="100000">
                                          <p:val>
                                            <p:strVal val="#ppt_x"/>
                                          </p:val>
                                        </p:tav>
                                      </p:tavLst>
                                    </p:anim>
                                    <p:anim calcmode="lin" valueType="num">
                                      <p:cBhvr additive="base">
                                        <p:cTn id="36" dur="500" fill="hold"/>
                                        <p:tgtEl>
                                          <p:spTgt spid="8"/>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childTnLst>
                          </p:cTn>
                        </p:par>
                        <p:par>
                          <p:cTn id="42" fill="hold">
                            <p:stCondLst>
                              <p:cond delay="3000"/>
                            </p:stCondLst>
                            <p:childTnLst>
                              <p:par>
                                <p:cTn id="43" presetID="2" presetClass="entr" presetSubtype="2"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1+#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2" presetClass="entr" presetSubtype="2"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additive="base">
                                        <p:cTn id="50" dur="500" fill="hold"/>
                                        <p:tgtEl>
                                          <p:spTgt spid="11"/>
                                        </p:tgtEl>
                                        <p:attrNameLst>
                                          <p:attrName>ppt_x</p:attrName>
                                        </p:attrNameLst>
                                      </p:cBhvr>
                                      <p:tavLst>
                                        <p:tav tm="0">
                                          <p:val>
                                            <p:strVal val="1+#ppt_w/2"/>
                                          </p:val>
                                        </p:tav>
                                        <p:tav tm="100000">
                                          <p:val>
                                            <p:strVal val="#ppt_x"/>
                                          </p:val>
                                        </p:tav>
                                      </p:tavLst>
                                    </p:anim>
                                    <p:anim calcmode="lin" valueType="num">
                                      <p:cBhvr additive="base">
                                        <p:cTn id="51" dur="500" fill="hold"/>
                                        <p:tgtEl>
                                          <p:spTgt spid="11"/>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2" presetClass="entr" presetSubtype="2"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1+#ppt_w/2"/>
                                          </p:val>
                                        </p:tav>
                                        <p:tav tm="100000">
                                          <p:val>
                                            <p:strVal val="#ppt_x"/>
                                          </p:val>
                                        </p:tav>
                                      </p:tavLst>
                                    </p:anim>
                                    <p:anim calcmode="lin" valueType="num">
                                      <p:cBhvr additive="base">
                                        <p:cTn id="56" dur="500" fill="hold"/>
                                        <p:tgtEl>
                                          <p:spTgt spid="12"/>
                                        </p:tgtEl>
                                        <p:attrNameLst>
                                          <p:attrName>ppt_y</p:attrName>
                                        </p:attrNameLst>
                                      </p:cBhvr>
                                      <p:tavLst>
                                        <p:tav tm="0">
                                          <p:val>
                                            <p:strVal val="#ppt_y"/>
                                          </p:val>
                                        </p:tav>
                                        <p:tav tm="100000">
                                          <p:val>
                                            <p:strVal val="#ppt_y"/>
                                          </p:val>
                                        </p:tav>
                                      </p:tavLst>
                                    </p:anim>
                                  </p:childTnLst>
                                </p:cTn>
                              </p:par>
                            </p:childTnLst>
                          </p:cTn>
                        </p:par>
                        <p:par>
                          <p:cTn id="57" fill="hold">
                            <p:stCondLst>
                              <p:cond delay="4500"/>
                            </p:stCondLst>
                            <p:childTnLst>
                              <p:par>
                                <p:cTn id="58" presetID="2" presetClass="entr" presetSubtype="2"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1+#ppt_w/2"/>
                                          </p:val>
                                        </p:tav>
                                        <p:tav tm="100000">
                                          <p:val>
                                            <p:strVal val="#ppt_x"/>
                                          </p:val>
                                        </p:tav>
                                      </p:tavLst>
                                    </p:anim>
                                    <p:anim calcmode="lin" valueType="num">
                                      <p:cBhvr additive="base">
                                        <p:cTn id="61" dur="500" fill="hold"/>
                                        <p:tgtEl>
                                          <p:spTgt spid="13"/>
                                        </p:tgtEl>
                                        <p:attrNameLst>
                                          <p:attrName>ppt_y</p:attrName>
                                        </p:attrNameLst>
                                      </p:cBhvr>
                                      <p:tavLst>
                                        <p:tav tm="0">
                                          <p:val>
                                            <p:strVal val="#ppt_y"/>
                                          </p:val>
                                        </p:tav>
                                        <p:tav tm="100000">
                                          <p:val>
                                            <p:strVal val="#ppt_y"/>
                                          </p:val>
                                        </p:tav>
                                      </p:tavLst>
                                    </p:anim>
                                  </p:childTnLst>
                                </p:cTn>
                              </p:par>
                            </p:childTnLst>
                          </p:cTn>
                        </p:par>
                        <p:par>
                          <p:cTn id="62" fill="hold">
                            <p:stCondLst>
                              <p:cond delay="5000"/>
                            </p:stCondLst>
                            <p:childTnLst>
                              <p:par>
                                <p:cTn id="63" presetID="2" presetClass="entr" presetSubtype="2"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fill="hold"/>
                                        <p:tgtEl>
                                          <p:spTgt spid="14"/>
                                        </p:tgtEl>
                                        <p:attrNameLst>
                                          <p:attrName>ppt_x</p:attrName>
                                        </p:attrNameLst>
                                      </p:cBhvr>
                                      <p:tavLst>
                                        <p:tav tm="0">
                                          <p:val>
                                            <p:strVal val="1+#ppt_w/2"/>
                                          </p:val>
                                        </p:tav>
                                        <p:tav tm="100000">
                                          <p:val>
                                            <p:strVal val="#ppt_x"/>
                                          </p:val>
                                        </p:tav>
                                      </p:tavLst>
                                    </p:anim>
                                    <p:anim calcmode="lin" valueType="num">
                                      <p:cBhvr additive="base">
                                        <p:cTn id="66" dur="500" fill="hold"/>
                                        <p:tgtEl>
                                          <p:spTgt spid="14"/>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additive="base">
                                        <p:cTn id="70" dur="500" fill="hold"/>
                                        <p:tgtEl>
                                          <p:spTgt spid="15"/>
                                        </p:tgtEl>
                                        <p:attrNameLst>
                                          <p:attrName>ppt_x</p:attrName>
                                        </p:attrNameLst>
                                      </p:cBhvr>
                                      <p:tavLst>
                                        <p:tav tm="0">
                                          <p:val>
                                            <p:strVal val="1+#ppt_w/2"/>
                                          </p:val>
                                        </p:tav>
                                        <p:tav tm="100000">
                                          <p:val>
                                            <p:strVal val="#ppt_x"/>
                                          </p:val>
                                        </p:tav>
                                      </p:tavLst>
                                    </p:anim>
                                    <p:anim calcmode="lin" valueType="num">
                                      <p:cBhvr additive="base">
                                        <p:cTn id="71"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476672"/>
            <a:ext cx="3682752" cy="6048672"/>
          </a:xfrm>
        </p:spPr>
        <p:txBody>
          <a:bodyPr>
            <a:noAutofit/>
          </a:bodyPr>
          <a:lstStyle/>
          <a:p>
            <a:pPr algn="l"/>
            <a:r>
              <a:rPr lang="uk-UA" sz="2000" b="1" dirty="0"/>
              <a:t>Кросворд «АМАЗОНКА</a:t>
            </a:r>
            <a:r>
              <a:rPr lang="uk-UA" sz="2000" b="1" dirty="0" smtClean="0"/>
              <a:t>»</a:t>
            </a:r>
            <a:r>
              <a:rPr lang="ru-RU" sz="2000" dirty="0"/>
              <a:t/>
            </a:r>
            <a:br>
              <a:rPr lang="ru-RU" sz="2000" dirty="0"/>
            </a:br>
            <a:r>
              <a:rPr lang="ru-RU" sz="2000" dirty="0"/>
              <a:t>1. Гори, в </a:t>
            </a:r>
            <a:r>
              <a:rPr lang="ru-RU" sz="2000" dirty="0" err="1"/>
              <a:t>яких</a:t>
            </a:r>
            <a:r>
              <a:rPr lang="ru-RU" sz="2000" dirty="0"/>
              <a:t> </a:t>
            </a:r>
            <a:r>
              <a:rPr lang="ru-RU" sz="2000" dirty="0" err="1"/>
              <a:t>бере</a:t>
            </a:r>
            <a:r>
              <a:rPr lang="ru-RU" sz="2000" dirty="0"/>
              <a:t> початок </a:t>
            </a:r>
            <a:r>
              <a:rPr lang="ru-RU" sz="2000" dirty="0" err="1"/>
              <a:t>річка</a:t>
            </a:r>
            <a:r>
              <a:rPr lang="ru-RU" sz="2000" dirty="0"/>
              <a:t> Амазонка. </a:t>
            </a:r>
            <a:br>
              <a:rPr lang="ru-RU" sz="2000" dirty="0"/>
            </a:br>
            <a:r>
              <a:rPr lang="uk-UA" sz="2000" dirty="0"/>
              <a:t>2. Найбільше лагунне озеро світу. </a:t>
            </a:r>
            <a:r>
              <a:rPr lang="ru-RU" sz="2000" dirty="0"/>
              <a:t/>
            </a:r>
            <a:br>
              <a:rPr lang="ru-RU" sz="2000" dirty="0"/>
            </a:br>
            <a:r>
              <a:rPr lang="uk-UA" sz="2000" dirty="0"/>
              <a:t>3. Річка, яку корінне населення називає «матір'ю моря». </a:t>
            </a:r>
            <a:r>
              <a:rPr lang="ru-RU" sz="2000" dirty="0"/>
              <a:t/>
            </a:r>
            <a:br>
              <a:rPr lang="ru-RU" sz="2000" dirty="0"/>
            </a:br>
            <a:r>
              <a:rPr lang="ru-RU" sz="2000" dirty="0"/>
              <a:t>4. </a:t>
            </a:r>
            <a:r>
              <a:rPr lang="ru-RU" sz="2000" dirty="0" err="1"/>
              <a:t>Природне</a:t>
            </a:r>
            <a:r>
              <a:rPr lang="ru-RU" sz="2000" dirty="0"/>
              <a:t> </a:t>
            </a:r>
            <a:r>
              <a:rPr lang="ru-RU" sz="2000" dirty="0" err="1"/>
              <a:t>заглиблення</a:t>
            </a:r>
            <a:r>
              <a:rPr lang="ru-RU" sz="2000" dirty="0"/>
              <a:t> на </a:t>
            </a:r>
            <a:r>
              <a:rPr lang="ru-RU" sz="2000" dirty="0" err="1"/>
              <a:t>суходолі</a:t>
            </a:r>
            <a:r>
              <a:rPr lang="ru-RU" sz="2000" dirty="0"/>
              <a:t> </a:t>
            </a:r>
            <a:r>
              <a:rPr lang="ru-RU" sz="2000" dirty="0" err="1"/>
              <a:t>заповнене</a:t>
            </a:r>
            <a:r>
              <a:rPr lang="ru-RU" sz="2000" dirty="0"/>
              <a:t> водою. </a:t>
            </a:r>
            <a:br>
              <a:rPr lang="ru-RU" sz="2000" dirty="0"/>
            </a:br>
            <a:r>
              <a:rPr lang="ru-RU" sz="2000" dirty="0"/>
              <a:t>5. </a:t>
            </a:r>
            <a:r>
              <a:rPr lang="ru-RU" sz="2000" dirty="0" err="1"/>
              <a:t>Річка</a:t>
            </a:r>
            <a:r>
              <a:rPr lang="ru-RU" sz="2000" dirty="0"/>
              <a:t>, </a:t>
            </a:r>
            <a:r>
              <a:rPr lang="ru-RU" sz="2000" dirty="0" err="1"/>
              <a:t>що</a:t>
            </a:r>
            <a:r>
              <a:rPr lang="ru-RU" sz="2000" dirty="0"/>
              <a:t> </a:t>
            </a:r>
            <a:r>
              <a:rPr lang="ru-RU" sz="2000" dirty="0" err="1"/>
              <a:t>бере</a:t>
            </a:r>
            <a:r>
              <a:rPr lang="ru-RU" sz="2000" dirty="0"/>
              <a:t> початок на </a:t>
            </a:r>
            <a:r>
              <a:rPr lang="ru-RU" sz="2000" dirty="0" err="1"/>
              <a:t>Гвіанському</a:t>
            </a:r>
            <a:r>
              <a:rPr lang="ru-RU" sz="2000" dirty="0"/>
              <a:t> </a:t>
            </a:r>
            <a:r>
              <a:rPr lang="ru-RU" sz="2000" dirty="0" err="1"/>
              <a:t>плоскогір’ї</a:t>
            </a:r>
            <a:r>
              <a:rPr lang="ru-RU" sz="2000" dirty="0"/>
              <a:t> . </a:t>
            </a:r>
            <a:br>
              <a:rPr lang="ru-RU" sz="2000" dirty="0"/>
            </a:br>
            <a:r>
              <a:rPr lang="ru-RU" sz="2000" dirty="0"/>
              <a:t>6. Океан, до </a:t>
            </a:r>
            <a:r>
              <a:rPr lang="ru-RU" sz="2000" dirty="0" err="1"/>
              <a:t>басейну</a:t>
            </a:r>
            <a:r>
              <a:rPr lang="ru-RU" sz="2000" dirty="0"/>
              <a:t> </a:t>
            </a:r>
            <a:r>
              <a:rPr lang="ru-RU" sz="2000" dirty="0" err="1"/>
              <a:t>якого</a:t>
            </a:r>
            <a:r>
              <a:rPr lang="ru-RU" sz="2000" dirty="0"/>
              <a:t> </a:t>
            </a:r>
            <a:r>
              <a:rPr lang="ru-RU" sz="2000" dirty="0" err="1"/>
              <a:t>впадає</a:t>
            </a:r>
            <a:r>
              <a:rPr lang="ru-RU" sz="2000" dirty="0"/>
              <a:t> </a:t>
            </a:r>
            <a:r>
              <a:rPr lang="ru-RU" sz="2000" dirty="0" err="1"/>
              <a:t>більшість</a:t>
            </a:r>
            <a:r>
              <a:rPr lang="ru-RU" sz="2000" dirty="0"/>
              <a:t> </a:t>
            </a:r>
            <a:r>
              <a:rPr lang="ru-RU" sz="2000" dirty="0" err="1"/>
              <a:t>річок</a:t>
            </a:r>
            <a:r>
              <a:rPr lang="ru-RU" sz="2000" dirty="0"/>
              <a:t> </a:t>
            </a:r>
            <a:r>
              <a:rPr lang="ru-RU" sz="2000" dirty="0" err="1"/>
              <a:t>Південної</a:t>
            </a:r>
            <a:r>
              <a:rPr lang="ru-RU" sz="2000" dirty="0"/>
              <a:t> Америки. </a:t>
            </a:r>
            <a:br>
              <a:rPr lang="ru-RU" sz="2000" dirty="0"/>
            </a:br>
            <a:r>
              <a:rPr lang="ru-RU" sz="2000" dirty="0"/>
              <a:t>7. </a:t>
            </a:r>
            <a:r>
              <a:rPr lang="ru-RU" sz="2000" dirty="0" err="1"/>
              <a:t>Найбільше</a:t>
            </a:r>
            <a:r>
              <a:rPr lang="ru-RU" sz="2000" dirty="0"/>
              <a:t> </a:t>
            </a:r>
            <a:r>
              <a:rPr lang="ru-RU" sz="2000" dirty="0" err="1"/>
              <a:t>високогірне</a:t>
            </a:r>
            <a:r>
              <a:rPr lang="ru-RU" sz="2000" dirty="0"/>
              <a:t> озеро </a:t>
            </a:r>
            <a:r>
              <a:rPr lang="ru-RU" sz="2000" dirty="0" err="1"/>
              <a:t>світу</a:t>
            </a:r>
            <a:r>
              <a:rPr lang="ru-RU" sz="2000" dirty="0"/>
              <a:t>. </a:t>
            </a:r>
            <a:br>
              <a:rPr lang="ru-RU" sz="2000" dirty="0"/>
            </a:br>
            <a:r>
              <a:rPr lang="ru-RU" sz="2000" dirty="0"/>
              <a:t>8. </a:t>
            </a:r>
            <a:r>
              <a:rPr lang="ru-RU" sz="2000" dirty="0" err="1"/>
              <a:t>Найвищий</a:t>
            </a:r>
            <a:r>
              <a:rPr lang="ru-RU" sz="2000" dirty="0"/>
              <a:t> </a:t>
            </a:r>
            <a:r>
              <a:rPr lang="ru-RU" sz="2000" dirty="0" err="1"/>
              <a:t>водоспад</a:t>
            </a:r>
            <a:r>
              <a:rPr lang="ru-RU" sz="2000" dirty="0"/>
              <a:t> </a:t>
            </a:r>
            <a:r>
              <a:rPr lang="ru-RU" sz="2000" dirty="0" err="1"/>
              <a:t>світу</a:t>
            </a:r>
            <a:r>
              <a:rPr lang="uk-UA" sz="2000" dirty="0"/>
              <a:t>.</a:t>
            </a:r>
            <a:r>
              <a:rPr lang="ru-RU" sz="2200" dirty="0"/>
              <a:t/>
            </a:r>
            <a:br>
              <a:rPr lang="ru-RU" sz="2200" dirty="0"/>
            </a:br>
            <a:endParaRPr lang="ru-RU" sz="2200" dirty="0"/>
          </a:p>
        </p:txBody>
      </p:sp>
      <p:pic>
        <p:nvPicPr>
          <p:cNvPr id="3" name="Рисунок 2" descr="Результат пошуку зображень за запитом &quot;кросворд амазонка&quot;"/>
          <p:cNvPicPr/>
          <p:nvPr/>
        </p:nvPicPr>
        <p:blipFill>
          <a:blip r:embed="rId3" cstate="print"/>
          <a:srcRect/>
          <a:stretch>
            <a:fillRect/>
          </a:stretch>
        </p:blipFill>
        <p:spPr bwMode="auto">
          <a:xfrm>
            <a:off x="4067944" y="1268760"/>
            <a:ext cx="4536504" cy="4600550"/>
          </a:xfrm>
          <a:prstGeom prst="rect">
            <a:avLst/>
          </a:prstGeom>
          <a:noFill/>
          <a:ln w="9525">
            <a:noFill/>
            <a:miter lim="800000"/>
            <a:headEnd/>
            <a:tailEnd/>
          </a:ln>
        </p:spPr>
      </p:pic>
      <p:sp>
        <p:nvSpPr>
          <p:cNvPr id="5" name="Прямоугольник 4"/>
          <p:cNvSpPr/>
          <p:nvPr/>
        </p:nvSpPr>
        <p:spPr>
          <a:xfrm>
            <a:off x="5929322" y="2285992"/>
            <a:ext cx="1071570" cy="369332"/>
          </a:xfrm>
          <a:prstGeom prst="rect">
            <a:avLst/>
          </a:prstGeom>
        </p:spPr>
        <p:txBody>
          <a:bodyPr wrap="square">
            <a:spAutoFit/>
          </a:bodyPr>
          <a:lstStyle/>
          <a:p>
            <a:r>
              <a:rPr lang="uk-UA" dirty="0" smtClean="0"/>
              <a:t> Н Д   И</a:t>
            </a:r>
            <a:endParaRPr lang="ru-RU" dirty="0"/>
          </a:p>
        </p:txBody>
      </p:sp>
      <p:sp>
        <p:nvSpPr>
          <p:cNvPr id="6" name="Прямоугольник 5"/>
          <p:cNvSpPr/>
          <p:nvPr/>
        </p:nvSpPr>
        <p:spPr>
          <a:xfrm>
            <a:off x="5929322" y="2571744"/>
            <a:ext cx="2357454" cy="369332"/>
          </a:xfrm>
          <a:prstGeom prst="rect">
            <a:avLst/>
          </a:prstGeom>
        </p:spPr>
        <p:txBody>
          <a:bodyPr wrap="square">
            <a:spAutoFit/>
          </a:bodyPr>
          <a:lstStyle/>
          <a:p>
            <a:r>
              <a:rPr lang="uk-UA" dirty="0" smtClean="0"/>
              <a:t>А   Р   А   К   А   Й   Б   О</a:t>
            </a:r>
            <a:endParaRPr lang="ru-RU" dirty="0"/>
          </a:p>
        </p:txBody>
      </p:sp>
      <p:sp>
        <p:nvSpPr>
          <p:cNvPr id="7" name="Прямоугольник 6"/>
          <p:cNvSpPr/>
          <p:nvPr/>
        </p:nvSpPr>
        <p:spPr>
          <a:xfrm>
            <a:off x="4857752" y="2928934"/>
            <a:ext cx="1785950" cy="369332"/>
          </a:xfrm>
          <a:prstGeom prst="rect">
            <a:avLst/>
          </a:prstGeom>
        </p:spPr>
        <p:txBody>
          <a:bodyPr wrap="square">
            <a:spAutoFit/>
          </a:bodyPr>
          <a:lstStyle/>
          <a:p>
            <a:r>
              <a:rPr lang="uk-UA" dirty="0" smtClean="0"/>
              <a:t>П  А   Р        Н   А</a:t>
            </a:r>
            <a:endParaRPr lang="ru-RU" dirty="0"/>
          </a:p>
        </p:txBody>
      </p:sp>
      <p:sp>
        <p:nvSpPr>
          <p:cNvPr id="8" name="Прямоугольник 7"/>
          <p:cNvSpPr/>
          <p:nvPr/>
        </p:nvSpPr>
        <p:spPr>
          <a:xfrm>
            <a:off x="5357818" y="3286124"/>
            <a:ext cx="1500198" cy="369332"/>
          </a:xfrm>
          <a:prstGeom prst="rect">
            <a:avLst/>
          </a:prstGeom>
        </p:spPr>
        <p:txBody>
          <a:bodyPr wrap="square">
            <a:spAutoFit/>
          </a:bodyPr>
          <a:lstStyle/>
          <a:p>
            <a:r>
              <a:rPr lang="uk-UA" dirty="0" smtClean="0"/>
              <a:t>О         Е   Р   О</a:t>
            </a:r>
            <a:endParaRPr lang="ru-RU" dirty="0"/>
          </a:p>
        </p:txBody>
      </p:sp>
      <p:sp>
        <p:nvSpPr>
          <p:cNvPr id="9" name="Прямоугольник 8"/>
          <p:cNvSpPr/>
          <p:nvPr/>
        </p:nvSpPr>
        <p:spPr>
          <a:xfrm>
            <a:off x="4500562" y="3643314"/>
            <a:ext cx="2214578" cy="369332"/>
          </a:xfrm>
          <a:prstGeom prst="rect">
            <a:avLst/>
          </a:prstGeom>
        </p:spPr>
        <p:txBody>
          <a:bodyPr wrap="square">
            <a:spAutoFit/>
          </a:bodyPr>
          <a:lstStyle/>
          <a:p>
            <a:r>
              <a:rPr lang="uk-UA" dirty="0" smtClean="0"/>
              <a:t>О    Р    І    Н       К  О</a:t>
            </a:r>
            <a:endParaRPr lang="ru-RU" dirty="0"/>
          </a:p>
        </p:txBody>
      </p:sp>
      <p:sp>
        <p:nvSpPr>
          <p:cNvPr id="10" name="Прямоугольник 9"/>
          <p:cNvSpPr/>
          <p:nvPr/>
        </p:nvSpPr>
        <p:spPr>
          <a:xfrm>
            <a:off x="4500562" y="3929066"/>
            <a:ext cx="3214710" cy="369332"/>
          </a:xfrm>
          <a:prstGeom prst="rect">
            <a:avLst/>
          </a:prstGeom>
        </p:spPr>
        <p:txBody>
          <a:bodyPr wrap="square">
            <a:spAutoFit/>
          </a:bodyPr>
          <a:lstStyle/>
          <a:p>
            <a:r>
              <a:rPr lang="uk-UA" dirty="0" smtClean="0"/>
              <a:t>А    Т    Л  А        Т    И  Ч   Н   И  Й</a:t>
            </a:r>
            <a:endParaRPr lang="ru-RU" dirty="0"/>
          </a:p>
        </p:txBody>
      </p:sp>
      <p:sp>
        <p:nvSpPr>
          <p:cNvPr id="11" name="Прямоугольник 10"/>
          <p:cNvSpPr/>
          <p:nvPr/>
        </p:nvSpPr>
        <p:spPr>
          <a:xfrm>
            <a:off x="4500562" y="4286256"/>
            <a:ext cx="2428892" cy="369332"/>
          </a:xfrm>
          <a:prstGeom prst="rect">
            <a:avLst/>
          </a:prstGeom>
        </p:spPr>
        <p:txBody>
          <a:bodyPr wrap="square">
            <a:spAutoFit/>
          </a:bodyPr>
          <a:lstStyle/>
          <a:p>
            <a:r>
              <a:rPr lang="uk-UA" dirty="0" smtClean="0"/>
              <a:t>Т     І    Т   І          А  К    А</a:t>
            </a:r>
            <a:endParaRPr lang="ru-RU" dirty="0"/>
          </a:p>
        </p:txBody>
      </p:sp>
      <p:sp>
        <p:nvSpPr>
          <p:cNvPr id="12" name="Прямоугольник 11"/>
          <p:cNvSpPr/>
          <p:nvPr/>
        </p:nvSpPr>
        <p:spPr>
          <a:xfrm>
            <a:off x="5929322" y="4643446"/>
            <a:ext cx="1500198" cy="369332"/>
          </a:xfrm>
          <a:prstGeom prst="rect">
            <a:avLst/>
          </a:prstGeom>
        </p:spPr>
        <p:txBody>
          <a:bodyPr wrap="square">
            <a:spAutoFit/>
          </a:bodyPr>
          <a:lstStyle/>
          <a:p>
            <a:r>
              <a:rPr lang="uk-UA" dirty="0" smtClean="0"/>
              <a:t>Н    Х   Е   Л   Ь</a:t>
            </a:r>
            <a:endParaRPr lang="ru-RU"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12"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0-#ppt_w/2"/>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9"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3"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1+#ppt_w/2"/>
                                          </p:val>
                                        </p:tav>
                                        <p:tav tm="100000">
                                          <p:val>
                                            <p:strVal val="#ppt_x"/>
                                          </p:val>
                                        </p:tav>
                                      </p:tavLst>
                                    </p:anim>
                                    <p:anim calcmode="lin" valueType="num">
                                      <p:cBhvr additive="base">
                                        <p:cTn id="6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5962674"/>
          </a:xfrm>
        </p:spPr>
        <p:txBody>
          <a:bodyPr>
            <a:normAutofit/>
          </a:bodyPr>
          <a:lstStyle/>
          <a:p>
            <a:r>
              <a:rPr lang="uk-UA" sz="3600" dirty="0" smtClean="0"/>
              <a:t>Домашнє завдання:</a:t>
            </a:r>
            <a:br>
              <a:rPr lang="uk-UA" sz="3600" dirty="0" smtClean="0"/>
            </a:br>
            <a:r>
              <a:rPr lang="uk-UA" sz="3600" dirty="0"/>
              <a:t>Опрацювати параграф 27, ст. 128-131 (В.М. Бойко, С.В.</a:t>
            </a:r>
            <a:r>
              <a:rPr lang="uk-UA" sz="3600" dirty="0" err="1"/>
              <a:t>Міхелі</a:t>
            </a:r>
            <a:r>
              <a:rPr lang="uk-UA" sz="3600" dirty="0"/>
              <a:t>); параграф 32, ст. 134-137 (В.Ю. Пестушко, Г.Ш. </a:t>
            </a:r>
            <a:r>
              <a:rPr lang="uk-UA" sz="3600" dirty="0" err="1"/>
              <a:t>Уварова</a:t>
            </a:r>
            <a:r>
              <a:rPr lang="uk-UA" sz="3600" dirty="0"/>
              <a:t>)</a:t>
            </a:r>
            <a:r>
              <a:rPr lang="ru-RU" sz="3600" dirty="0"/>
              <a:t/>
            </a:r>
            <a:br>
              <a:rPr lang="ru-RU" sz="3600" dirty="0"/>
            </a:br>
            <a:r>
              <a:rPr lang="ru-RU" sz="3600" dirty="0" smtClean="0"/>
              <a:t/>
            </a:r>
            <a:br>
              <a:rPr lang="ru-RU" sz="3600" dirty="0" smtClean="0"/>
            </a:br>
            <a:r>
              <a:rPr lang="uk-UA" sz="3600" dirty="0" smtClean="0"/>
              <a:t>Підготувати </a:t>
            </a:r>
            <a:r>
              <a:rPr lang="uk-UA" sz="3600" dirty="0"/>
              <a:t>повідомлення про </a:t>
            </a:r>
            <a:r>
              <a:rPr lang="uk-UA" sz="3200" dirty="0"/>
              <a:t>природні</a:t>
            </a:r>
            <a:r>
              <a:rPr lang="uk-UA" sz="3600" dirty="0"/>
              <a:t> об`єкти Південної Америки, занесені до списку всесвітньої спадщини ЮНЕСКО.</a:t>
            </a:r>
            <a:r>
              <a:rPr lang="ru-RU" sz="3600" dirty="0"/>
              <a:t/>
            </a:r>
            <a:br>
              <a:rPr lang="ru-RU" sz="3600" dirty="0"/>
            </a:br>
            <a:endParaRPr lang="ru-RU" sz="36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fmla="#ppt_w*sin(2.5*pi*$)">
                                          <p:val>
                                            <p:fltVal val="0"/>
                                          </p:val>
                                        </p:tav>
                                        <p:tav tm="100000">
                                          <p:val>
                                            <p:fltVal val="1"/>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25561"/>
            <a:ext cx="9144000" cy="6883561"/>
          </a:xfrm>
          <a:prstGeom prst="rect">
            <a:avLst/>
          </a:prstGeom>
          <a:noFill/>
        </p:spPr>
      </p:pic>
      <p:sp>
        <p:nvSpPr>
          <p:cNvPr id="2" name="Заголовок 1"/>
          <p:cNvSpPr>
            <a:spLocks noGrp="1"/>
          </p:cNvSpPr>
          <p:nvPr>
            <p:ph type="title"/>
          </p:nvPr>
        </p:nvSpPr>
        <p:spPr>
          <a:xfrm>
            <a:off x="457200" y="274638"/>
            <a:ext cx="8229600" cy="1282154"/>
          </a:xfrm>
        </p:spPr>
        <p:txBody>
          <a:bodyPr/>
          <a:lstStyle/>
          <a:p>
            <a:r>
              <a:rPr lang="uk-UA" b="1" dirty="0" smtClean="0"/>
              <a:t>Південна Америка</a:t>
            </a:r>
            <a:endParaRPr lang="ru-RU" b="1" dirty="0"/>
          </a:p>
        </p:txBody>
      </p:sp>
      <p:pic>
        <p:nvPicPr>
          <p:cNvPr id="38916" name="Picture 4" descr="Результат пошуку зображень за запитом &quot;південна америка&quot;"/>
          <p:cNvPicPr>
            <a:picLocks noChangeAspect="1" noChangeArrowheads="1"/>
          </p:cNvPicPr>
          <p:nvPr/>
        </p:nvPicPr>
        <p:blipFill>
          <a:blip r:embed="rId3" cstate="print"/>
          <a:srcRect/>
          <a:stretch>
            <a:fillRect/>
          </a:stretch>
        </p:blipFill>
        <p:spPr bwMode="auto">
          <a:xfrm>
            <a:off x="4932040" y="1988840"/>
            <a:ext cx="3297145" cy="3168352"/>
          </a:xfrm>
          <a:prstGeom prst="rect">
            <a:avLst/>
          </a:prstGeom>
          <a:noFill/>
        </p:spPr>
      </p:pic>
      <p:pic>
        <p:nvPicPr>
          <p:cNvPr id="38918" name="Picture 6" descr="Результат пошуку зображень за запитом &quot;південна америка материк&quot;"/>
          <p:cNvPicPr>
            <a:picLocks noChangeAspect="1" noChangeArrowheads="1"/>
          </p:cNvPicPr>
          <p:nvPr/>
        </p:nvPicPr>
        <p:blipFill>
          <a:blip r:embed="rId4" cstate="print"/>
          <a:srcRect/>
          <a:stretch>
            <a:fillRect/>
          </a:stretch>
        </p:blipFill>
        <p:spPr bwMode="auto">
          <a:xfrm>
            <a:off x="1187624" y="1700808"/>
            <a:ext cx="2752673" cy="4442557"/>
          </a:xfrm>
          <a:prstGeom prst="rect">
            <a:avLst/>
          </a:prstGeom>
          <a:noFill/>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8918"/>
                                        </p:tgtEl>
                                        <p:attrNameLst>
                                          <p:attrName>style.visibility</p:attrName>
                                        </p:attrNameLst>
                                      </p:cBhvr>
                                      <p:to>
                                        <p:strVal val="visible"/>
                                      </p:to>
                                    </p:set>
                                    <p:animEffect transition="in" filter="blinds(horizontal)">
                                      <p:cBhvr>
                                        <p:cTn id="7" dur="1000"/>
                                        <p:tgtEl>
                                          <p:spTgt spid="38918"/>
                                        </p:tgtEl>
                                      </p:cBhvr>
                                    </p:animEffect>
                                  </p:childTnLst>
                                </p:cTn>
                              </p:par>
                            </p:childTnLst>
                          </p:cTn>
                        </p:par>
                        <p:par>
                          <p:cTn id="8" fill="hold">
                            <p:stCondLst>
                              <p:cond delay="1000"/>
                            </p:stCondLst>
                            <p:childTnLst>
                              <p:par>
                                <p:cTn id="9" presetID="17" presetClass="entr" presetSubtype="10" fill="hold" nodeType="afterEffect">
                                  <p:stCondLst>
                                    <p:cond delay="0"/>
                                  </p:stCondLst>
                                  <p:childTnLst>
                                    <p:set>
                                      <p:cBhvr>
                                        <p:cTn id="10" dur="1" fill="hold">
                                          <p:stCondLst>
                                            <p:cond delay="0"/>
                                          </p:stCondLst>
                                        </p:cTn>
                                        <p:tgtEl>
                                          <p:spTgt spid="38916"/>
                                        </p:tgtEl>
                                        <p:attrNameLst>
                                          <p:attrName>style.visibility</p:attrName>
                                        </p:attrNameLst>
                                      </p:cBhvr>
                                      <p:to>
                                        <p:strVal val="visible"/>
                                      </p:to>
                                    </p:set>
                                    <p:anim calcmode="lin" valueType="num">
                                      <p:cBhvr>
                                        <p:cTn id="11" dur="1000" fill="hold"/>
                                        <p:tgtEl>
                                          <p:spTgt spid="38916"/>
                                        </p:tgtEl>
                                        <p:attrNameLst>
                                          <p:attrName>ppt_w</p:attrName>
                                        </p:attrNameLst>
                                      </p:cBhvr>
                                      <p:tavLst>
                                        <p:tav tm="0">
                                          <p:val>
                                            <p:fltVal val="0"/>
                                          </p:val>
                                        </p:tav>
                                        <p:tav tm="100000">
                                          <p:val>
                                            <p:strVal val="#ppt_w"/>
                                          </p:val>
                                        </p:tav>
                                      </p:tavLst>
                                    </p:anim>
                                    <p:anim calcmode="lin" valueType="num">
                                      <p:cBhvr>
                                        <p:cTn id="12" dur="1000" fill="hold"/>
                                        <p:tgtEl>
                                          <p:spTgt spid="389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57200" y="274638"/>
            <a:ext cx="8229600" cy="1354162"/>
          </a:xfrm>
        </p:spPr>
        <p:txBody>
          <a:bodyPr>
            <a:normAutofit/>
          </a:bodyPr>
          <a:lstStyle/>
          <a:p>
            <a:r>
              <a:rPr lang="uk-UA" b="1" dirty="0"/>
              <a:t>Н</a:t>
            </a:r>
            <a:r>
              <a:rPr lang="uk-UA" b="1" dirty="0" smtClean="0"/>
              <a:t>айповноводніша річка світу</a:t>
            </a:r>
            <a:endParaRPr lang="ru-RU" b="1" dirty="0"/>
          </a:p>
        </p:txBody>
      </p:sp>
      <p:pic>
        <p:nvPicPr>
          <p:cNvPr id="37892" name="Picture 4" descr="Результат пошуку зображень за запитом &quot;амазонка&quot;"/>
          <p:cNvPicPr>
            <a:picLocks noChangeAspect="1" noChangeArrowheads="1"/>
          </p:cNvPicPr>
          <p:nvPr/>
        </p:nvPicPr>
        <p:blipFill>
          <a:blip r:embed="rId3" cstate="print"/>
          <a:srcRect/>
          <a:stretch>
            <a:fillRect/>
          </a:stretch>
        </p:blipFill>
        <p:spPr bwMode="auto">
          <a:xfrm>
            <a:off x="395536" y="1268760"/>
            <a:ext cx="3672408" cy="3210744"/>
          </a:xfrm>
          <a:prstGeom prst="rect">
            <a:avLst/>
          </a:prstGeom>
          <a:noFill/>
        </p:spPr>
      </p:pic>
      <p:pic>
        <p:nvPicPr>
          <p:cNvPr id="37896" name="Picture 8" descr="Результат пошуку зображень за запитом &quot;гирло амазонки&quot;"/>
          <p:cNvPicPr>
            <a:picLocks noChangeAspect="1" noChangeArrowheads="1"/>
          </p:cNvPicPr>
          <p:nvPr/>
        </p:nvPicPr>
        <p:blipFill>
          <a:blip r:embed="rId4" cstate="print"/>
          <a:srcRect/>
          <a:stretch>
            <a:fillRect/>
          </a:stretch>
        </p:blipFill>
        <p:spPr bwMode="auto">
          <a:xfrm>
            <a:off x="4355976" y="1916832"/>
            <a:ext cx="4248472" cy="2768360"/>
          </a:xfrm>
          <a:prstGeom prst="rect">
            <a:avLst/>
          </a:prstGeom>
          <a:noFill/>
        </p:spPr>
      </p:pic>
      <p:pic>
        <p:nvPicPr>
          <p:cNvPr id="37898" name="Picture 10" descr="Результат пошуку зображень за запитом &quot;амазонка річка&quot;"/>
          <p:cNvPicPr>
            <a:picLocks noChangeAspect="1" noChangeArrowheads="1"/>
          </p:cNvPicPr>
          <p:nvPr/>
        </p:nvPicPr>
        <p:blipFill>
          <a:blip r:embed="rId5" cstate="print"/>
          <a:srcRect/>
          <a:stretch>
            <a:fillRect/>
          </a:stretch>
        </p:blipFill>
        <p:spPr bwMode="auto">
          <a:xfrm>
            <a:off x="1979712" y="4005064"/>
            <a:ext cx="3851920" cy="2407450"/>
          </a:xfrm>
          <a:prstGeom prst="rect">
            <a:avLst/>
          </a:prstGeom>
          <a:noFill/>
        </p:spPr>
      </p:pic>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1000" fill="hold"/>
                                        <p:tgtEl>
                                          <p:spTgt spid="37892"/>
                                        </p:tgtEl>
                                        <p:attrNameLst>
                                          <p:attrName>ppt_x</p:attrName>
                                        </p:attrNameLst>
                                      </p:cBhvr>
                                      <p:tavLst>
                                        <p:tav tm="0">
                                          <p:val>
                                            <p:strVal val="#ppt_x"/>
                                          </p:val>
                                        </p:tav>
                                        <p:tav tm="100000">
                                          <p:val>
                                            <p:strVal val="#ppt_x"/>
                                          </p:val>
                                        </p:tav>
                                      </p:tavLst>
                                    </p:anim>
                                    <p:anim calcmode="lin" valueType="num">
                                      <p:cBhvr additive="base">
                                        <p:cTn id="8" dur="1000" fill="hold"/>
                                        <p:tgtEl>
                                          <p:spTgt spid="3789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54" presetClass="entr" presetSubtype="0" accel="100000" fill="hold" nodeType="afterEffect">
                                  <p:stCondLst>
                                    <p:cond delay="0"/>
                                  </p:stCondLst>
                                  <p:childTnLst>
                                    <p:set>
                                      <p:cBhvr>
                                        <p:cTn id="11" dur="1" fill="hold">
                                          <p:stCondLst>
                                            <p:cond delay="0"/>
                                          </p:stCondLst>
                                        </p:cTn>
                                        <p:tgtEl>
                                          <p:spTgt spid="37896"/>
                                        </p:tgtEl>
                                        <p:attrNameLst>
                                          <p:attrName>style.visibility</p:attrName>
                                        </p:attrNameLst>
                                      </p:cBhvr>
                                      <p:to>
                                        <p:strVal val="visible"/>
                                      </p:to>
                                    </p:set>
                                    <p:anim calcmode="lin" valueType="num">
                                      <p:cBhvr>
                                        <p:cTn id="12" dur="1000" fill="hold"/>
                                        <p:tgtEl>
                                          <p:spTgt spid="37896"/>
                                        </p:tgtEl>
                                        <p:attrNameLst>
                                          <p:attrName>ppt_w</p:attrName>
                                        </p:attrNameLst>
                                      </p:cBhvr>
                                      <p:tavLst>
                                        <p:tav tm="0">
                                          <p:val>
                                            <p:strVal val="#ppt_w*0.05"/>
                                          </p:val>
                                        </p:tav>
                                        <p:tav tm="100000">
                                          <p:val>
                                            <p:strVal val="#ppt_w"/>
                                          </p:val>
                                        </p:tav>
                                      </p:tavLst>
                                    </p:anim>
                                    <p:anim calcmode="lin" valueType="num">
                                      <p:cBhvr>
                                        <p:cTn id="13" dur="1000" fill="hold"/>
                                        <p:tgtEl>
                                          <p:spTgt spid="37896"/>
                                        </p:tgtEl>
                                        <p:attrNameLst>
                                          <p:attrName>ppt_h</p:attrName>
                                        </p:attrNameLst>
                                      </p:cBhvr>
                                      <p:tavLst>
                                        <p:tav tm="0">
                                          <p:val>
                                            <p:strVal val="#ppt_h"/>
                                          </p:val>
                                        </p:tav>
                                        <p:tav tm="100000">
                                          <p:val>
                                            <p:strVal val="#ppt_h"/>
                                          </p:val>
                                        </p:tav>
                                      </p:tavLst>
                                    </p:anim>
                                    <p:anim calcmode="lin" valueType="num">
                                      <p:cBhvr>
                                        <p:cTn id="14" dur="1000" fill="hold"/>
                                        <p:tgtEl>
                                          <p:spTgt spid="37896"/>
                                        </p:tgtEl>
                                        <p:attrNameLst>
                                          <p:attrName>ppt_x</p:attrName>
                                        </p:attrNameLst>
                                      </p:cBhvr>
                                      <p:tavLst>
                                        <p:tav tm="0">
                                          <p:val>
                                            <p:strVal val="#ppt_x-.2"/>
                                          </p:val>
                                        </p:tav>
                                        <p:tav tm="100000">
                                          <p:val>
                                            <p:strVal val="#ppt_x"/>
                                          </p:val>
                                        </p:tav>
                                      </p:tavLst>
                                    </p:anim>
                                    <p:anim calcmode="lin" valueType="num">
                                      <p:cBhvr>
                                        <p:cTn id="15" dur="1000" fill="hold"/>
                                        <p:tgtEl>
                                          <p:spTgt spid="37896"/>
                                        </p:tgtEl>
                                        <p:attrNameLst>
                                          <p:attrName>ppt_y</p:attrName>
                                        </p:attrNameLst>
                                      </p:cBhvr>
                                      <p:tavLst>
                                        <p:tav tm="0">
                                          <p:val>
                                            <p:strVal val="#ppt_y"/>
                                          </p:val>
                                        </p:tav>
                                        <p:tav tm="100000">
                                          <p:val>
                                            <p:strVal val="#ppt_y"/>
                                          </p:val>
                                        </p:tav>
                                      </p:tavLst>
                                    </p:anim>
                                    <p:animEffect transition="in" filter="fade">
                                      <p:cBhvr>
                                        <p:cTn id="16" dur="1000"/>
                                        <p:tgtEl>
                                          <p:spTgt spid="37896"/>
                                        </p:tgtEl>
                                      </p:cBhvr>
                                    </p:animEffect>
                                  </p:childTnLst>
                                </p:cTn>
                              </p:par>
                            </p:childTnLst>
                          </p:cTn>
                        </p:par>
                        <p:par>
                          <p:cTn id="17" fill="hold">
                            <p:stCondLst>
                              <p:cond delay="2000"/>
                            </p:stCondLst>
                            <p:childTnLst>
                              <p:par>
                                <p:cTn id="18" presetID="35" presetClass="entr" presetSubtype="0" fill="hold" nodeType="afterEffect">
                                  <p:stCondLst>
                                    <p:cond delay="0"/>
                                  </p:stCondLst>
                                  <p:childTnLst>
                                    <p:set>
                                      <p:cBhvr>
                                        <p:cTn id="19" dur="1" fill="hold">
                                          <p:stCondLst>
                                            <p:cond delay="0"/>
                                          </p:stCondLst>
                                        </p:cTn>
                                        <p:tgtEl>
                                          <p:spTgt spid="37898"/>
                                        </p:tgtEl>
                                        <p:attrNameLst>
                                          <p:attrName>style.visibility</p:attrName>
                                        </p:attrNameLst>
                                      </p:cBhvr>
                                      <p:to>
                                        <p:strVal val="visible"/>
                                      </p:to>
                                    </p:set>
                                    <p:animEffect transition="in" filter="fade">
                                      <p:cBhvr>
                                        <p:cTn id="20" dur="1000"/>
                                        <p:tgtEl>
                                          <p:spTgt spid="37898"/>
                                        </p:tgtEl>
                                      </p:cBhvr>
                                    </p:animEffect>
                                    <p:anim calcmode="lin" valueType="num">
                                      <p:cBhvr>
                                        <p:cTn id="21" dur="1000" fill="hold"/>
                                        <p:tgtEl>
                                          <p:spTgt spid="37898"/>
                                        </p:tgtEl>
                                        <p:attrNameLst>
                                          <p:attrName>style.rotation</p:attrName>
                                        </p:attrNameLst>
                                      </p:cBhvr>
                                      <p:tavLst>
                                        <p:tav tm="0">
                                          <p:val>
                                            <p:fltVal val="720"/>
                                          </p:val>
                                        </p:tav>
                                        <p:tav tm="100000">
                                          <p:val>
                                            <p:fltVal val="0"/>
                                          </p:val>
                                        </p:tav>
                                      </p:tavLst>
                                    </p:anim>
                                    <p:anim calcmode="lin" valueType="num">
                                      <p:cBhvr>
                                        <p:cTn id="22" dur="1000" fill="hold"/>
                                        <p:tgtEl>
                                          <p:spTgt spid="37898"/>
                                        </p:tgtEl>
                                        <p:attrNameLst>
                                          <p:attrName>ppt_h</p:attrName>
                                        </p:attrNameLst>
                                      </p:cBhvr>
                                      <p:tavLst>
                                        <p:tav tm="0">
                                          <p:val>
                                            <p:fltVal val="0"/>
                                          </p:val>
                                        </p:tav>
                                        <p:tav tm="100000">
                                          <p:val>
                                            <p:strVal val="#ppt_h"/>
                                          </p:val>
                                        </p:tav>
                                      </p:tavLst>
                                    </p:anim>
                                    <p:anim calcmode="lin" valueType="num">
                                      <p:cBhvr>
                                        <p:cTn id="23" dur="1000" fill="hold"/>
                                        <p:tgtEl>
                                          <p:spTgt spid="3789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uk-UA" b="1" dirty="0"/>
              <a:t>Н</a:t>
            </a:r>
            <a:r>
              <a:rPr lang="uk-UA" b="1" dirty="0" smtClean="0"/>
              <a:t>айвищий водоспад світу</a:t>
            </a:r>
            <a:endParaRPr lang="ru-RU" b="1" dirty="0"/>
          </a:p>
        </p:txBody>
      </p:sp>
      <p:pic>
        <p:nvPicPr>
          <p:cNvPr id="36868" name="Picture 4" descr="Результат пошуку зображень за запитом &quot;анхель водопад&quot;"/>
          <p:cNvPicPr>
            <a:picLocks noChangeAspect="1" noChangeArrowheads="1"/>
          </p:cNvPicPr>
          <p:nvPr/>
        </p:nvPicPr>
        <p:blipFill>
          <a:blip r:embed="rId3" cstate="print"/>
          <a:srcRect/>
          <a:stretch>
            <a:fillRect/>
          </a:stretch>
        </p:blipFill>
        <p:spPr bwMode="auto">
          <a:xfrm>
            <a:off x="755576" y="3717032"/>
            <a:ext cx="3784571" cy="2516370"/>
          </a:xfrm>
          <a:prstGeom prst="rect">
            <a:avLst/>
          </a:prstGeom>
          <a:noFill/>
        </p:spPr>
      </p:pic>
      <p:pic>
        <p:nvPicPr>
          <p:cNvPr id="36870" name="Picture 6" descr="Результат пошуку зображень за запитом &quot;анхель водопад&quot;"/>
          <p:cNvPicPr>
            <a:picLocks noChangeAspect="1" noChangeArrowheads="1"/>
          </p:cNvPicPr>
          <p:nvPr/>
        </p:nvPicPr>
        <p:blipFill>
          <a:blip r:embed="rId4" cstate="print"/>
          <a:srcRect/>
          <a:stretch>
            <a:fillRect/>
          </a:stretch>
        </p:blipFill>
        <p:spPr bwMode="auto">
          <a:xfrm>
            <a:off x="539552" y="1268760"/>
            <a:ext cx="4096455" cy="2304256"/>
          </a:xfrm>
          <a:prstGeom prst="rect">
            <a:avLst/>
          </a:prstGeom>
          <a:noFill/>
        </p:spPr>
      </p:pic>
      <p:pic>
        <p:nvPicPr>
          <p:cNvPr id="36872" name="Picture 8" descr="Результат пошуку зображень за запитом &quot;анхель водопад&quot;"/>
          <p:cNvPicPr>
            <a:picLocks noChangeAspect="1" noChangeArrowheads="1"/>
          </p:cNvPicPr>
          <p:nvPr/>
        </p:nvPicPr>
        <p:blipFill>
          <a:blip r:embed="rId5" cstate="print"/>
          <a:srcRect/>
          <a:stretch>
            <a:fillRect/>
          </a:stretch>
        </p:blipFill>
        <p:spPr bwMode="auto">
          <a:xfrm>
            <a:off x="4788024" y="1268760"/>
            <a:ext cx="3810000" cy="4800601"/>
          </a:xfrm>
          <a:prstGeom prst="rect">
            <a:avLst/>
          </a:prstGeom>
          <a:noFill/>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36870"/>
                                        </p:tgtEl>
                                        <p:attrNameLst>
                                          <p:attrName>style.visibility</p:attrName>
                                        </p:attrNameLst>
                                      </p:cBhvr>
                                      <p:to>
                                        <p:strVal val="visible"/>
                                      </p:to>
                                    </p:set>
                                    <p:anim calcmode="lin" valueType="num">
                                      <p:cBhvr>
                                        <p:cTn id="7" dur="500" decel="50000" fill="hold">
                                          <p:stCondLst>
                                            <p:cond delay="0"/>
                                          </p:stCondLst>
                                        </p:cTn>
                                        <p:tgtEl>
                                          <p:spTgt spid="3687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687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6870"/>
                                        </p:tgtEl>
                                        <p:attrNameLst>
                                          <p:attrName>ppt_w</p:attrName>
                                        </p:attrNameLst>
                                      </p:cBhvr>
                                      <p:tavLst>
                                        <p:tav tm="0">
                                          <p:val>
                                            <p:strVal val="#ppt_w*.05"/>
                                          </p:val>
                                        </p:tav>
                                        <p:tav tm="100000">
                                          <p:val>
                                            <p:strVal val="#ppt_w"/>
                                          </p:val>
                                        </p:tav>
                                      </p:tavLst>
                                    </p:anim>
                                    <p:anim calcmode="lin" valueType="num">
                                      <p:cBhvr>
                                        <p:cTn id="10" dur="1000" fill="hold"/>
                                        <p:tgtEl>
                                          <p:spTgt spid="3687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687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687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687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6870"/>
                                        </p:tgtEl>
                                      </p:cBhvr>
                                    </p:animEffect>
                                  </p:childTnLst>
                                </p:cTn>
                              </p:par>
                            </p:childTnLst>
                          </p:cTn>
                        </p:par>
                        <p:par>
                          <p:cTn id="15" fill="hold">
                            <p:stCondLst>
                              <p:cond delay="1000"/>
                            </p:stCondLst>
                            <p:childTnLst>
                              <p:par>
                                <p:cTn id="16" presetID="52" presetClass="entr" presetSubtype="0" fill="hold" nodeType="afterEffect">
                                  <p:stCondLst>
                                    <p:cond delay="0"/>
                                  </p:stCondLst>
                                  <p:childTnLst>
                                    <p:set>
                                      <p:cBhvr>
                                        <p:cTn id="17" dur="1" fill="hold">
                                          <p:stCondLst>
                                            <p:cond delay="0"/>
                                          </p:stCondLst>
                                        </p:cTn>
                                        <p:tgtEl>
                                          <p:spTgt spid="36868"/>
                                        </p:tgtEl>
                                        <p:attrNameLst>
                                          <p:attrName>style.visibility</p:attrName>
                                        </p:attrNameLst>
                                      </p:cBhvr>
                                      <p:to>
                                        <p:strVal val="visible"/>
                                      </p:to>
                                    </p:set>
                                    <p:animScale>
                                      <p:cBhvr>
                                        <p:cTn id="18" dur="1000" decel="50000" fill="hold">
                                          <p:stCondLst>
                                            <p:cond delay="0"/>
                                          </p:stCondLst>
                                        </p:cTn>
                                        <p:tgtEl>
                                          <p:spTgt spid="368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36868"/>
                                        </p:tgtEl>
                                        <p:attrNameLst>
                                          <p:attrName>ppt_x</p:attrName>
                                          <p:attrName>ppt_y</p:attrName>
                                        </p:attrNameLst>
                                      </p:cBhvr>
                                    </p:animMotion>
                                    <p:animEffect transition="in" filter="fade">
                                      <p:cBhvr>
                                        <p:cTn id="20" dur="1000"/>
                                        <p:tgtEl>
                                          <p:spTgt spid="36868"/>
                                        </p:tgtEl>
                                      </p:cBhvr>
                                    </p:animEffect>
                                  </p:childTnLst>
                                </p:cTn>
                              </p:par>
                            </p:childTnLst>
                          </p:cTn>
                        </p:par>
                        <p:par>
                          <p:cTn id="21" fill="hold">
                            <p:stCondLst>
                              <p:cond delay="2000"/>
                            </p:stCondLst>
                            <p:childTnLst>
                              <p:par>
                                <p:cTn id="22" presetID="50" presetClass="entr" presetSubtype="0" decel="100000" fill="hold" nodeType="afterEffect">
                                  <p:stCondLst>
                                    <p:cond delay="0"/>
                                  </p:stCondLst>
                                  <p:childTnLst>
                                    <p:set>
                                      <p:cBhvr>
                                        <p:cTn id="23" dur="1" fill="hold">
                                          <p:stCondLst>
                                            <p:cond delay="0"/>
                                          </p:stCondLst>
                                        </p:cTn>
                                        <p:tgtEl>
                                          <p:spTgt spid="36872"/>
                                        </p:tgtEl>
                                        <p:attrNameLst>
                                          <p:attrName>style.visibility</p:attrName>
                                        </p:attrNameLst>
                                      </p:cBhvr>
                                      <p:to>
                                        <p:strVal val="visible"/>
                                      </p:to>
                                    </p:set>
                                    <p:anim calcmode="lin" valueType="num">
                                      <p:cBhvr>
                                        <p:cTn id="24" dur="1000" fill="hold"/>
                                        <p:tgtEl>
                                          <p:spTgt spid="36872"/>
                                        </p:tgtEl>
                                        <p:attrNameLst>
                                          <p:attrName>ppt_w</p:attrName>
                                        </p:attrNameLst>
                                      </p:cBhvr>
                                      <p:tavLst>
                                        <p:tav tm="0">
                                          <p:val>
                                            <p:strVal val="#ppt_w+.3"/>
                                          </p:val>
                                        </p:tav>
                                        <p:tav tm="100000">
                                          <p:val>
                                            <p:strVal val="#ppt_w"/>
                                          </p:val>
                                        </p:tav>
                                      </p:tavLst>
                                    </p:anim>
                                    <p:anim calcmode="lin" valueType="num">
                                      <p:cBhvr>
                                        <p:cTn id="25" dur="1000" fill="hold"/>
                                        <p:tgtEl>
                                          <p:spTgt spid="36872"/>
                                        </p:tgtEl>
                                        <p:attrNameLst>
                                          <p:attrName>ppt_h</p:attrName>
                                        </p:attrNameLst>
                                      </p:cBhvr>
                                      <p:tavLst>
                                        <p:tav tm="0">
                                          <p:val>
                                            <p:strVal val="#ppt_h"/>
                                          </p:val>
                                        </p:tav>
                                        <p:tav tm="100000">
                                          <p:val>
                                            <p:strVal val="#ppt_h"/>
                                          </p:val>
                                        </p:tav>
                                      </p:tavLst>
                                    </p:anim>
                                    <p:animEffect transition="in" filter="fade">
                                      <p:cBhvr>
                                        <p:cTn id="26" dur="1000"/>
                                        <p:tgtEl>
                                          <p:spTgt spid="368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p:txBody>
          <a:bodyPr>
            <a:normAutofit/>
          </a:bodyPr>
          <a:lstStyle/>
          <a:p>
            <a:r>
              <a:rPr lang="uk-UA" b="1" dirty="0" smtClean="0"/>
              <a:t>Найвисокогірніше озеро світу</a:t>
            </a:r>
            <a:endParaRPr lang="ru-RU" b="1" dirty="0"/>
          </a:p>
        </p:txBody>
      </p:sp>
      <p:pic>
        <p:nvPicPr>
          <p:cNvPr id="35842" name="Picture 2" descr="Результат пошуку зображень за запитом &quot;тітікака&quot;"/>
          <p:cNvPicPr>
            <a:picLocks noChangeAspect="1" noChangeArrowheads="1"/>
          </p:cNvPicPr>
          <p:nvPr/>
        </p:nvPicPr>
        <p:blipFill>
          <a:blip r:embed="rId3" cstate="print"/>
          <a:srcRect/>
          <a:stretch>
            <a:fillRect/>
          </a:stretch>
        </p:blipFill>
        <p:spPr bwMode="auto">
          <a:xfrm>
            <a:off x="755576" y="3717032"/>
            <a:ext cx="3512279" cy="2636912"/>
          </a:xfrm>
          <a:prstGeom prst="rect">
            <a:avLst/>
          </a:prstGeom>
          <a:noFill/>
        </p:spPr>
      </p:pic>
      <p:pic>
        <p:nvPicPr>
          <p:cNvPr id="35844" name="Picture 4" descr="Результат пошуку зображень за запитом &quot;тітікака&quot;"/>
          <p:cNvPicPr>
            <a:picLocks noChangeAspect="1" noChangeArrowheads="1"/>
          </p:cNvPicPr>
          <p:nvPr/>
        </p:nvPicPr>
        <p:blipFill>
          <a:blip r:embed="rId4" cstate="print"/>
          <a:srcRect/>
          <a:stretch>
            <a:fillRect/>
          </a:stretch>
        </p:blipFill>
        <p:spPr bwMode="auto">
          <a:xfrm>
            <a:off x="1259632" y="1196752"/>
            <a:ext cx="6480720" cy="2754306"/>
          </a:xfrm>
          <a:prstGeom prst="rect">
            <a:avLst/>
          </a:prstGeom>
          <a:noFill/>
        </p:spPr>
      </p:pic>
      <p:sp>
        <p:nvSpPr>
          <p:cNvPr id="35846" name="AutoShape 6" descr="Результат пошуку зображень за запитом &quot;тітікака&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35848" name="AutoShape 8" descr="Результат пошуку зображень за запитом &quot;тітікака&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35850" name="Picture 10" descr="Результат пошуку зображень за запитом &quot;тітікака&quot;"/>
          <p:cNvPicPr>
            <a:picLocks noChangeAspect="1" noChangeArrowheads="1"/>
          </p:cNvPicPr>
          <p:nvPr/>
        </p:nvPicPr>
        <p:blipFill>
          <a:blip r:embed="rId5" cstate="print"/>
          <a:srcRect/>
          <a:stretch>
            <a:fillRect/>
          </a:stretch>
        </p:blipFill>
        <p:spPr bwMode="auto">
          <a:xfrm>
            <a:off x="4644008" y="3645024"/>
            <a:ext cx="3490782" cy="2326620"/>
          </a:xfrm>
          <a:prstGeom prst="rect">
            <a:avLst/>
          </a:prstGeom>
          <a:noFill/>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35842"/>
                                        </p:tgtEl>
                                        <p:attrNameLst>
                                          <p:attrName>style.visibility</p:attrName>
                                        </p:attrNameLst>
                                      </p:cBhvr>
                                      <p:to>
                                        <p:strVal val="visible"/>
                                      </p:to>
                                    </p:set>
                                    <p:anim calcmode="lin" valueType="num">
                                      <p:cBhvr>
                                        <p:cTn id="7" dur="1000" fill="hold"/>
                                        <p:tgtEl>
                                          <p:spTgt spid="35842"/>
                                        </p:tgtEl>
                                        <p:attrNameLst>
                                          <p:attrName>ppt_w</p:attrName>
                                        </p:attrNameLst>
                                      </p:cBhvr>
                                      <p:tavLst>
                                        <p:tav tm="0">
                                          <p:val>
                                            <p:fltVal val="0"/>
                                          </p:val>
                                        </p:tav>
                                        <p:tav tm="100000">
                                          <p:val>
                                            <p:strVal val="#ppt_w"/>
                                          </p:val>
                                        </p:tav>
                                      </p:tavLst>
                                    </p:anim>
                                    <p:anim calcmode="lin" valueType="num">
                                      <p:cBhvr>
                                        <p:cTn id="8" dur="1000" fill="hold"/>
                                        <p:tgtEl>
                                          <p:spTgt spid="35842"/>
                                        </p:tgtEl>
                                        <p:attrNameLst>
                                          <p:attrName>ppt_h</p:attrName>
                                        </p:attrNameLst>
                                      </p:cBhvr>
                                      <p:tavLst>
                                        <p:tav tm="0">
                                          <p:val>
                                            <p:fltVal val="0"/>
                                          </p:val>
                                        </p:tav>
                                        <p:tav tm="100000">
                                          <p:val>
                                            <p:strVal val="#ppt_h"/>
                                          </p:val>
                                        </p:tav>
                                      </p:tavLst>
                                    </p:anim>
                                    <p:anim calcmode="lin" valueType="num">
                                      <p:cBhvr>
                                        <p:cTn id="9" dur="1000" fill="hold"/>
                                        <p:tgtEl>
                                          <p:spTgt spid="35842"/>
                                        </p:tgtEl>
                                        <p:attrNameLst>
                                          <p:attrName>style.rotation</p:attrName>
                                        </p:attrNameLst>
                                      </p:cBhvr>
                                      <p:tavLst>
                                        <p:tav tm="0">
                                          <p:val>
                                            <p:fltVal val="90"/>
                                          </p:val>
                                        </p:tav>
                                        <p:tav tm="100000">
                                          <p:val>
                                            <p:fltVal val="0"/>
                                          </p:val>
                                        </p:tav>
                                      </p:tavLst>
                                    </p:anim>
                                    <p:animEffect transition="in" filter="fade">
                                      <p:cBhvr>
                                        <p:cTn id="10" dur="1000"/>
                                        <p:tgtEl>
                                          <p:spTgt spid="35842"/>
                                        </p:tgtEl>
                                      </p:cBhvr>
                                    </p:animEffect>
                                  </p:childTnLst>
                                </p:cTn>
                              </p:par>
                            </p:childTnLst>
                          </p:cTn>
                        </p:par>
                        <p:par>
                          <p:cTn id="11" fill="hold">
                            <p:stCondLst>
                              <p:cond delay="1000"/>
                            </p:stCondLst>
                            <p:childTnLst>
                              <p:par>
                                <p:cTn id="12" presetID="8" presetClass="entr" presetSubtype="16" fill="hold" nodeType="afterEffect">
                                  <p:stCondLst>
                                    <p:cond delay="0"/>
                                  </p:stCondLst>
                                  <p:childTnLst>
                                    <p:set>
                                      <p:cBhvr>
                                        <p:cTn id="13" dur="1" fill="hold">
                                          <p:stCondLst>
                                            <p:cond delay="0"/>
                                          </p:stCondLst>
                                        </p:cTn>
                                        <p:tgtEl>
                                          <p:spTgt spid="35850"/>
                                        </p:tgtEl>
                                        <p:attrNameLst>
                                          <p:attrName>style.visibility</p:attrName>
                                        </p:attrNameLst>
                                      </p:cBhvr>
                                      <p:to>
                                        <p:strVal val="visible"/>
                                      </p:to>
                                    </p:set>
                                    <p:animEffect transition="in" filter="diamond(in)">
                                      <p:cBhvr>
                                        <p:cTn id="14" dur="1000"/>
                                        <p:tgtEl>
                                          <p:spTgt spid="35850"/>
                                        </p:tgtEl>
                                      </p:cBhvr>
                                    </p:animEffect>
                                  </p:childTnLst>
                                </p:cTn>
                              </p:par>
                            </p:childTnLst>
                          </p:cTn>
                        </p:par>
                        <p:par>
                          <p:cTn id="15" fill="hold">
                            <p:stCondLst>
                              <p:cond delay="2000"/>
                            </p:stCondLst>
                            <p:childTnLst>
                              <p:par>
                                <p:cTn id="16" presetID="35" presetClass="entr" presetSubtype="0" fill="hold" nodeType="afterEffect">
                                  <p:stCondLst>
                                    <p:cond delay="0"/>
                                  </p:stCondLst>
                                  <p:childTnLst>
                                    <p:set>
                                      <p:cBhvr>
                                        <p:cTn id="17" dur="1" fill="hold">
                                          <p:stCondLst>
                                            <p:cond delay="0"/>
                                          </p:stCondLst>
                                        </p:cTn>
                                        <p:tgtEl>
                                          <p:spTgt spid="35844"/>
                                        </p:tgtEl>
                                        <p:attrNameLst>
                                          <p:attrName>style.visibility</p:attrName>
                                        </p:attrNameLst>
                                      </p:cBhvr>
                                      <p:to>
                                        <p:strVal val="visible"/>
                                      </p:to>
                                    </p:set>
                                    <p:animEffect transition="in" filter="fade">
                                      <p:cBhvr>
                                        <p:cTn id="18" dur="1000"/>
                                        <p:tgtEl>
                                          <p:spTgt spid="35844"/>
                                        </p:tgtEl>
                                      </p:cBhvr>
                                    </p:animEffect>
                                    <p:anim calcmode="lin" valueType="num">
                                      <p:cBhvr>
                                        <p:cTn id="19" dur="1000" fill="hold"/>
                                        <p:tgtEl>
                                          <p:spTgt spid="35844"/>
                                        </p:tgtEl>
                                        <p:attrNameLst>
                                          <p:attrName>style.rotation</p:attrName>
                                        </p:attrNameLst>
                                      </p:cBhvr>
                                      <p:tavLst>
                                        <p:tav tm="0">
                                          <p:val>
                                            <p:fltVal val="720"/>
                                          </p:val>
                                        </p:tav>
                                        <p:tav tm="100000">
                                          <p:val>
                                            <p:fltVal val="0"/>
                                          </p:val>
                                        </p:tav>
                                      </p:tavLst>
                                    </p:anim>
                                    <p:anim calcmode="lin" valueType="num">
                                      <p:cBhvr>
                                        <p:cTn id="20" dur="1000" fill="hold"/>
                                        <p:tgtEl>
                                          <p:spTgt spid="35844"/>
                                        </p:tgtEl>
                                        <p:attrNameLst>
                                          <p:attrName>ppt_h</p:attrName>
                                        </p:attrNameLst>
                                      </p:cBhvr>
                                      <p:tavLst>
                                        <p:tav tm="0">
                                          <p:val>
                                            <p:fltVal val="0"/>
                                          </p:val>
                                        </p:tav>
                                        <p:tav tm="100000">
                                          <p:val>
                                            <p:strVal val="#ppt_h"/>
                                          </p:val>
                                        </p:tav>
                                      </p:tavLst>
                                    </p:anim>
                                    <p:anim calcmode="lin" valueType="num">
                                      <p:cBhvr>
                                        <p:cTn id="21" dur="1000" fill="hold"/>
                                        <p:tgtEl>
                                          <p:spTgt spid="3584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395536" y="188640"/>
            <a:ext cx="8229600" cy="2016224"/>
          </a:xfrm>
        </p:spPr>
        <p:txBody>
          <a:bodyPr>
            <a:normAutofit fontScale="90000"/>
          </a:bodyPr>
          <a:lstStyle/>
          <a:p>
            <a:r>
              <a:rPr lang="uk-UA" sz="6600" b="1" dirty="0"/>
              <a:t>Води суходолу Південної Америки</a:t>
            </a:r>
            <a:endParaRPr lang="ru-RU" sz="6600" dirty="0"/>
          </a:p>
        </p:txBody>
      </p:sp>
      <p:pic>
        <p:nvPicPr>
          <p:cNvPr id="34818" name="Picture 2" descr="Результат пошуку зображень за запитом &quot;річка амазонка&quot;"/>
          <p:cNvPicPr>
            <a:picLocks noChangeAspect="1" noChangeArrowheads="1"/>
          </p:cNvPicPr>
          <p:nvPr/>
        </p:nvPicPr>
        <p:blipFill>
          <a:blip r:embed="rId3" cstate="print"/>
          <a:srcRect/>
          <a:stretch>
            <a:fillRect/>
          </a:stretch>
        </p:blipFill>
        <p:spPr bwMode="auto">
          <a:xfrm>
            <a:off x="827584" y="2204864"/>
            <a:ext cx="3600400" cy="2400267"/>
          </a:xfrm>
          <a:prstGeom prst="rect">
            <a:avLst/>
          </a:prstGeom>
          <a:noFill/>
        </p:spPr>
      </p:pic>
      <p:pic>
        <p:nvPicPr>
          <p:cNvPr id="34820" name="Picture 4" descr="Результат пошуку зображень за запитом &quot;ігуасу&quot;"/>
          <p:cNvPicPr>
            <a:picLocks noChangeAspect="1" noChangeArrowheads="1"/>
          </p:cNvPicPr>
          <p:nvPr/>
        </p:nvPicPr>
        <p:blipFill>
          <a:blip r:embed="rId4" cstate="print"/>
          <a:srcRect/>
          <a:stretch>
            <a:fillRect/>
          </a:stretch>
        </p:blipFill>
        <p:spPr bwMode="auto">
          <a:xfrm>
            <a:off x="4932040" y="2276872"/>
            <a:ext cx="3833156" cy="2555437"/>
          </a:xfrm>
          <a:prstGeom prst="rect">
            <a:avLst/>
          </a:prstGeom>
          <a:noFill/>
        </p:spPr>
      </p:pic>
      <p:pic>
        <p:nvPicPr>
          <p:cNvPr id="34822" name="Picture 6" descr="Результат пошуку зображень за запитом &quot;льодовики в андах&quot;"/>
          <p:cNvPicPr>
            <a:picLocks noChangeAspect="1" noChangeArrowheads="1"/>
          </p:cNvPicPr>
          <p:nvPr/>
        </p:nvPicPr>
        <p:blipFill>
          <a:blip r:embed="rId5" cstate="print"/>
          <a:srcRect/>
          <a:stretch>
            <a:fillRect/>
          </a:stretch>
        </p:blipFill>
        <p:spPr bwMode="auto">
          <a:xfrm>
            <a:off x="2339752" y="3933056"/>
            <a:ext cx="3746190" cy="2497460"/>
          </a:xfrm>
          <a:prstGeom prst="rect">
            <a:avLst/>
          </a:prstGeom>
          <a:noFill/>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blinds(horizontal)">
                                      <p:cBhvr>
                                        <p:cTn id="7" dur="500"/>
                                        <p:tgtEl>
                                          <p:spTgt spid="34818"/>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4820"/>
                                        </p:tgtEl>
                                        <p:attrNameLst>
                                          <p:attrName>style.visibility</p:attrName>
                                        </p:attrNameLst>
                                      </p:cBhvr>
                                      <p:to>
                                        <p:strVal val="visible"/>
                                      </p:to>
                                    </p:set>
                                    <p:animEffect transition="in" filter="checkerboard(across)">
                                      <p:cBhvr>
                                        <p:cTn id="11" dur="500"/>
                                        <p:tgtEl>
                                          <p:spTgt spid="34820"/>
                                        </p:tgtEl>
                                      </p:cBhvr>
                                    </p:animEffect>
                                  </p:childTnLst>
                                </p:cTn>
                              </p:par>
                            </p:childTnLst>
                          </p:cTn>
                        </p:par>
                        <p:par>
                          <p:cTn id="12" fill="hold">
                            <p:stCondLst>
                              <p:cond delay="1000"/>
                            </p:stCondLst>
                            <p:childTnLst>
                              <p:par>
                                <p:cTn id="13" presetID="2" presetClass="entr" presetSubtype="12" fill="hold" nodeType="afterEffect">
                                  <p:stCondLst>
                                    <p:cond delay="0"/>
                                  </p:stCondLst>
                                  <p:childTnLst>
                                    <p:set>
                                      <p:cBhvr>
                                        <p:cTn id="14" dur="1" fill="hold">
                                          <p:stCondLst>
                                            <p:cond delay="0"/>
                                          </p:stCondLst>
                                        </p:cTn>
                                        <p:tgtEl>
                                          <p:spTgt spid="34822"/>
                                        </p:tgtEl>
                                        <p:attrNameLst>
                                          <p:attrName>style.visibility</p:attrName>
                                        </p:attrNameLst>
                                      </p:cBhvr>
                                      <p:to>
                                        <p:strVal val="visible"/>
                                      </p:to>
                                    </p:set>
                                    <p:anim calcmode="lin" valueType="num">
                                      <p:cBhvr additive="base">
                                        <p:cTn id="15" dur="500" fill="hold"/>
                                        <p:tgtEl>
                                          <p:spTgt spid="34822"/>
                                        </p:tgtEl>
                                        <p:attrNameLst>
                                          <p:attrName>ppt_x</p:attrName>
                                        </p:attrNameLst>
                                      </p:cBhvr>
                                      <p:tavLst>
                                        <p:tav tm="0">
                                          <p:val>
                                            <p:strVal val="0-#ppt_w/2"/>
                                          </p:val>
                                        </p:tav>
                                        <p:tav tm="100000">
                                          <p:val>
                                            <p:strVal val="#ppt_x"/>
                                          </p:val>
                                        </p:tav>
                                      </p:tavLst>
                                    </p:anim>
                                    <p:anim calcmode="lin" valueType="num">
                                      <p:cBhvr additive="base">
                                        <p:cTn id="16" dur="500" fill="hold"/>
                                        <p:tgtEl>
                                          <p:spTgt spid="348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860032" y="332656"/>
            <a:ext cx="3898776" cy="6192688"/>
          </a:xfrm>
        </p:spPr>
        <p:txBody>
          <a:bodyPr>
            <a:normAutofit/>
          </a:bodyPr>
          <a:lstStyle/>
          <a:p>
            <a:r>
              <a:rPr lang="uk-UA" sz="4800" b="1" dirty="0" smtClean="0"/>
              <a:t>«</a:t>
            </a:r>
            <a:r>
              <a:rPr lang="uk-UA" sz="4800" b="1" dirty="0"/>
              <a:t>Водна мережа материка – дзеркало його клімату та рельєфу» </a:t>
            </a:r>
            <a:endParaRPr lang="ru-RU" sz="4800" b="1" dirty="0"/>
          </a:p>
        </p:txBody>
      </p:sp>
      <p:pic>
        <p:nvPicPr>
          <p:cNvPr id="33794" name="Picture 2" descr="Результат пошуку зображень за запитом &quot;води південна америка&quot;"/>
          <p:cNvPicPr>
            <a:picLocks noChangeAspect="1" noChangeArrowheads="1"/>
          </p:cNvPicPr>
          <p:nvPr/>
        </p:nvPicPr>
        <p:blipFill>
          <a:blip r:embed="rId3" cstate="print"/>
          <a:srcRect/>
          <a:stretch>
            <a:fillRect/>
          </a:stretch>
        </p:blipFill>
        <p:spPr bwMode="auto">
          <a:xfrm>
            <a:off x="827584" y="620688"/>
            <a:ext cx="4039530" cy="5749599"/>
          </a:xfrm>
          <a:prstGeom prst="rect">
            <a:avLst/>
          </a:prstGeom>
          <a:noFill/>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35" presetClass="entr" presetSubtype="0" fill="hold" nodeType="afterEffect">
                                  <p:stCondLst>
                                    <p:cond delay="0"/>
                                  </p:stCondLst>
                                  <p:childTnLst>
                                    <p:set>
                                      <p:cBhvr>
                                        <p:cTn id="11" dur="1" fill="hold">
                                          <p:stCondLst>
                                            <p:cond delay="0"/>
                                          </p:stCondLst>
                                        </p:cTn>
                                        <p:tgtEl>
                                          <p:spTgt spid="33794"/>
                                        </p:tgtEl>
                                        <p:attrNameLst>
                                          <p:attrName>style.visibility</p:attrName>
                                        </p:attrNameLst>
                                      </p:cBhvr>
                                      <p:to>
                                        <p:strVal val="visible"/>
                                      </p:to>
                                    </p:set>
                                    <p:animEffect transition="in" filter="fade">
                                      <p:cBhvr>
                                        <p:cTn id="12" dur="1000"/>
                                        <p:tgtEl>
                                          <p:spTgt spid="33794"/>
                                        </p:tgtEl>
                                      </p:cBhvr>
                                    </p:animEffect>
                                    <p:anim calcmode="lin" valueType="num">
                                      <p:cBhvr>
                                        <p:cTn id="13" dur="1000" fill="hold"/>
                                        <p:tgtEl>
                                          <p:spTgt spid="33794"/>
                                        </p:tgtEl>
                                        <p:attrNameLst>
                                          <p:attrName>style.rotation</p:attrName>
                                        </p:attrNameLst>
                                      </p:cBhvr>
                                      <p:tavLst>
                                        <p:tav tm="0">
                                          <p:val>
                                            <p:fltVal val="720"/>
                                          </p:val>
                                        </p:tav>
                                        <p:tav tm="100000">
                                          <p:val>
                                            <p:fltVal val="0"/>
                                          </p:val>
                                        </p:tav>
                                      </p:tavLst>
                                    </p:anim>
                                    <p:anim calcmode="lin" valueType="num">
                                      <p:cBhvr>
                                        <p:cTn id="14" dur="1000" fill="hold"/>
                                        <p:tgtEl>
                                          <p:spTgt spid="33794"/>
                                        </p:tgtEl>
                                        <p:attrNameLst>
                                          <p:attrName>ppt_h</p:attrName>
                                        </p:attrNameLst>
                                      </p:cBhvr>
                                      <p:tavLst>
                                        <p:tav tm="0">
                                          <p:val>
                                            <p:fltVal val="0"/>
                                          </p:val>
                                        </p:tav>
                                        <p:tav tm="100000">
                                          <p:val>
                                            <p:strVal val="#ppt_h"/>
                                          </p:val>
                                        </p:tav>
                                      </p:tavLst>
                                    </p:anim>
                                    <p:anim calcmode="lin" valueType="num">
                                      <p:cBhvr>
                                        <p:cTn id="15" dur="1000" fill="hold"/>
                                        <p:tgtEl>
                                          <p:spTgt spid="3379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Результат пошуку зображень за запитом &quot;фон для презентации&quo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Заголовок 1"/>
          <p:cNvSpPr>
            <a:spLocks noGrp="1"/>
          </p:cNvSpPr>
          <p:nvPr>
            <p:ph type="title"/>
          </p:nvPr>
        </p:nvSpPr>
        <p:spPr>
          <a:xfrm>
            <a:off x="467544" y="980728"/>
            <a:ext cx="8229600" cy="4968552"/>
          </a:xfrm>
        </p:spPr>
        <p:txBody>
          <a:bodyPr>
            <a:normAutofit/>
          </a:bodyPr>
          <a:lstStyle/>
          <a:p>
            <a:r>
              <a:rPr lang="uk-UA" sz="3600" b="1" dirty="0" smtClean="0"/>
              <a:t>Користуючись </a:t>
            </a:r>
            <a:r>
              <a:rPr lang="uk-UA" sz="3600" b="1" dirty="0"/>
              <a:t>тематичними картами, визначте до басейнів яких океанів належать річкові системи Південної Америки?</a:t>
            </a:r>
            <a:r>
              <a:rPr lang="ru-RU" sz="3600" b="1" dirty="0"/>
              <a:t/>
            </a:r>
            <a:br>
              <a:rPr lang="ru-RU" sz="3600" b="1" dirty="0"/>
            </a:br>
            <a:r>
              <a:rPr lang="uk-UA" sz="3600" b="1" dirty="0"/>
              <a:t>Який з цих басейнів найбільший? Чому?</a:t>
            </a:r>
            <a:r>
              <a:rPr lang="ru-RU" sz="3600" b="1" dirty="0"/>
              <a:t/>
            </a:r>
            <a:br>
              <a:rPr lang="ru-RU" sz="3600" b="1" dirty="0"/>
            </a:br>
            <a:r>
              <a:rPr lang="uk-UA" sz="3600" b="1" dirty="0"/>
              <a:t>На яких територіях материка вод суходолу більше</a:t>
            </a:r>
            <a:r>
              <a:rPr lang="uk-UA" sz="3600" b="1" dirty="0" smtClean="0"/>
              <a:t>?</a:t>
            </a:r>
            <a:endParaRPr lang="ru-RU" dirty="0"/>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218</TotalTime>
  <Words>260</Words>
  <Application>Microsoft Office PowerPoint</Application>
  <PresentationFormat>Экран (4:3)</PresentationFormat>
  <Paragraphs>53</Paragraphs>
  <Slides>25</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Зібратись разом – це початок, Триматись разом – це прогрес, Працювати разом – це успіх. Генрі Форд </vt:lpstr>
      <vt:lpstr>  В яких кліматичних поясах розташована Південна Америка?   Які спільні кліматичні пояси Південної Америки та Африки ви можете назвати?   Південь якого материка холодніший: Африки чи Південної Америки? Встановіть причину цього явища.   Який океан відіграє найважливішу роль у зволожені материка? Встановіть причину цього явища.   Що входить до складу вод суходолу материка?</vt:lpstr>
      <vt:lpstr>Південна Америка</vt:lpstr>
      <vt:lpstr>Найповноводніша річка світу</vt:lpstr>
      <vt:lpstr>Найвищий водоспад світу</vt:lpstr>
      <vt:lpstr>Найвисокогірніше озеро світу</vt:lpstr>
      <vt:lpstr>Води суходолу Південної Америки</vt:lpstr>
      <vt:lpstr>«Водна мережа материка – дзеркало його клімату та рельєфу» </vt:lpstr>
      <vt:lpstr>Користуючись тематичними картами, визначте до басейнів яких океанів належать річкові системи Південної Америки? Який з цих басейнів найбільший? Чому? На яких територіях материка вод суходолу більше?</vt:lpstr>
      <vt:lpstr>Річкові системи Південної Америки </vt:lpstr>
      <vt:lpstr>«Встанови співвідношення» </vt:lpstr>
      <vt:lpstr>План характеристики річки 1.До басейну якого океану належить. 2.Місце витоку. 3.Куди впадає. 4.Напрямок течії. 5.Особливості будови річкової долини. 6.Основні притоки. 7.Режим та живлення. 8.Господарське використання. </vt:lpstr>
      <vt:lpstr>Амазонка</vt:lpstr>
      <vt:lpstr>Парана</vt:lpstr>
      <vt:lpstr>Оріноко</vt:lpstr>
      <vt:lpstr>10 ̊ пн. ш. 72 ̊ зх. д.  26 ̊ пд. ш. 55 ̊ зх. д.  6 ̊ пн. ш. 63 ̊ зх. д.  16 ̊ пд. ш. 69 ̊ зх. д. </vt:lpstr>
      <vt:lpstr>озеро Маракайбо</vt:lpstr>
      <vt:lpstr>Анхель</vt:lpstr>
      <vt:lpstr>Ігуасу</vt:lpstr>
      <vt:lpstr>Тітікака</vt:lpstr>
      <vt:lpstr>Болота</vt:lpstr>
      <vt:lpstr>Гірські льодовики Анд</vt:lpstr>
      <vt:lpstr> «Закінчи речення»  1.Друга за довжиною річка Південної Америки …   2.Найвищий водоспад світу …  3.Назва найбільшого високогірного озера світу …  4.Хижа риба Амазонки… 5.Річка яка має найбільший у світі басейн водозабору …  6.Більшість річок материка належать до басейну … океану  7.Річка, яку корінне населення називає «матір`ю моря» …  8.На добре зволожених низинах формуються великі …  9.Який водоспад розташований на притоці Парани, спадає з висоти 72 м. …  10.Річка, що бере початок на Гвіанському плоскогір`ї …  11.У міру просування на південь висота снігової лінії поступово …  12.Річка на якій відбувається явище поророка …  </vt:lpstr>
      <vt:lpstr>Кросворд «АМАЗОНКА» 1. Гори, в яких бере початок річка Амазонка.  2. Найбільше лагунне озеро світу.  3. Річка, яку корінне населення називає «матір'ю моря».  4. Природне заглиблення на суходолі заповнене водою.  5. Річка, що бере початок на Гвіанському плоскогір’ї .  6. Океан, до басейну якого впадає більшість річок Південної Америки.  7. Найбільше високогірне озеро світу.  8. Найвищий водоспад світу. </vt:lpstr>
      <vt:lpstr>Домашнє завдання: Опрацювати параграф 27, ст. 128-131 (В.М. Бойко, С.В.Міхелі); параграф 32, ст. 134-137 (В.Ю. Пестушко, Г.Ш. Уварова)  Підготувати повідомлення про природні об`єкти Південної Америки, занесені до списку всесвітньої спадщини ЮНЕСКО.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Зібратись разом – це початок, Триматись разом – це прогрес, Працювати разом – це успіх. Генрі Форд</dc:title>
  <dc:creator>Дудка В З</dc:creator>
  <cp:lastModifiedBy>ввв</cp:lastModifiedBy>
  <cp:revision>22</cp:revision>
  <dcterms:created xsi:type="dcterms:W3CDTF">2016-11-05T17:44:06Z</dcterms:created>
  <dcterms:modified xsi:type="dcterms:W3CDTF">2016-12-03T15:34:00Z</dcterms:modified>
</cp:coreProperties>
</file>